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45"/>
  </p:notesMasterIdLst>
  <p:handoutMasterIdLst>
    <p:handoutMasterId r:id="rId46"/>
  </p:handoutMasterIdLst>
  <p:sldIdLst>
    <p:sldId id="256" r:id="rId2"/>
    <p:sldId id="2480" r:id="rId3"/>
    <p:sldId id="2663" r:id="rId4"/>
    <p:sldId id="2664" r:id="rId5"/>
    <p:sldId id="2665" r:id="rId6"/>
    <p:sldId id="2666" r:id="rId7"/>
    <p:sldId id="2701" r:id="rId8"/>
    <p:sldId id="2702" r:id="rId9"/>
    <p:sldId id="2703" r:id="rId10"/>
    <p:sldId id="2704" r:id="rId11"/>
    <p:sldId id="2707" r:id="rId12"/>
    <p:sldId id="2708" r:id="rId13"/>
    <p:sldId id="2709" r:id="rId14"/>
    <p:sldId id="2705" r:id="rId15"/>
    <p:sldId id="2706" r:id="rId16"/>
    <p:sldId id="2710" r:id="rId17"/>
    <p:sldId id="2711" r:id="rId18"/>
    <p:sldId id="2712" r:id="rId19"/>
    <p:sldId id="2713" r:id="rId20"/>
    <p:sldId id="2714" r:id="rId21"/>
    <p:sldId id="2715" r:id="rId22"/>
    <p:sldId id="2716" r:id="rId23"/>
    <p:sldId id="2717" r:id="rId24"/>
    <p:sldId id="2718" r:id="rId25"/>
    <p:sldId id="2719" r:id="rId26"/>
    <p:sldId id="2720" r:id="rId27"/>
    <p:sldId id="2721" r:id="rId28"/>
    <p:sldId id="2722" r:id="rId29"/>
    <p:sldId id="2723" r:id="rId30"/>
    <p:sldId id="2724" r:id="rId31"/>
    <p:sldId id="2725" r:id="rId32"/>
    <p:sldId id="2727" r:id="rId33"/>
    <p:sldId id="2728" r:id="rId34"/>
    <p:sldId id="2729" r:id="rId35"/>
    <p:sldId id="2730" r:id="rId36"/>
    <p:sldId id="2726" r:id="rId37"/>
    <p:sldId id="2731" r:id="rId38"/>
    <p:sldId id="2732" r:id="rId39"/>
    <p:sldId id="2733" r:id="rId40"/>
    <p:sldId id="2734" r:id="rId41"/>
    <p:sldId id="2735" r:id="rId42"/>
    <p:sldId id="2736" r:id="rId43"/>
    <p:sldId id="2737" r:id="rId44"/>
  </p:sldIdLst>
  <p:sldSz cx="12192000" cy="6858000"/>
  <p:notesSz cx="6858000" cy="9144000"/>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FEFC7195-7B5E-4F57-8CB3-C13AC6830322}">
          <p14:sldIdLst>
            <p14:sldId id="256"/>
            <p14:sldId id="2480"/>
          </p14:sldIdLst>
        </p14:section>
        <p14:section name="Раздел без заголовка" id="{BE88D881-328F-4A45-B65A-56E3D970F1DE}">
          <p14:sldIdLst>
            <p14:sldId id="2663"/>
            <p14:sldId id="2664"/>
            <p14:sldId id="2665"/>
            <p14:sldId id="2666"/>
            <p14:sldId id="2701"/>
            <p14:sldId id="2702"/>
            <p14:sldId id="2703"/>
            <p14:sldId id="2704"/>
            <p14:sldId id="2707"/>
            <p14:sldId id="2708"/>
            <p14:sldId id="2709"/>
            <p14:sldId id="2705"/>
            <p14:sldId id="2706"/>
            <p14:sldId id="2710"/>
            <p14:sldId id="2711"/>
            <p14:sldId id="2712"/>
            <p14:sldId id="2713"/>
            <p14:sldId id="2714"/>
            <p14:sldId id="2715"/>
            <p14:sldId id="2716"/>
            <p14:sldId id="2717"/>
            <p14:sldId id="2718"/>
            <p14:sldId id="2719"/>
            <p14:sldId id="2720"/>
            <p14:sldId id="2721"/>
            <p14:sldId id="2722"/>
            <p14:sldId id="2723"/>
            <p14:sldId id="2724"/>
            <p14:sldId id="2725"/>
            <p14:sldId id="2727"/>
            <p14:sldId id="2728"/>
            <p14:sldId id="2729"/>
            <p14:sldId id="2730"/>
            <p14:sldId id="2726"/>
            <p14:sldId id="2731"/>
            <p14:sldId id="2732"/>
            <p14:sldId id="2733"/>
            <p14:sldId id="2734"/>
            <p14:sldId id="2735"/>
            <p14:sldId id="2736"/>
            <p14:sldId id="273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663300"/>
    <a:srgbClr val="04C043"/>
    <a:srgbClr val="FFCC00"/>
    <a:srgbClr val="038B30"/>
    <a:srgbClr val="05EE55"/>
    <a:srgbClr val="05D74D"/>
    <a:srgbClr val="2F3342"/>
    <a:srgbClr val="CFCF7E"/>
    <a:srgbClr val="C0F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8" autoAdjust="0"/>
    <p:restoredTop sz="79441" autoAdjust="0"/>
  </p:normalViewPr>
  <p:slideViewPr>
    <p:cSldViewPr snapToGrid="0">
      <p:cViewPr varScale="1">
        <p:scale>
          <a:sx n="79" d="100"/>
          <a:sy n="79" d="100"/>
        </p:scale>
        <p:origin x="114" y="150"/>
      </p:cViewPr>
      <p:guideLst>
        <p:guide orient="horz" pos="2160"/>
        <p:guide pos="3840"/>
      </p:guideLst>
    </p:cSldViewPr>
  </p:slideViewPr>
  <p:notesTextViewPr>
    <p:cViewPr>
      <p:scale>
        <a:sx n="1" d="1"/>
        <a:sy n="1" d="1"/>
      </p:scale>
      <p:origin x="0" y="0"/>
    </p:cViewPr>
  </p:notesTextViewPr>
  <p:sorterViewPr>
    <p:cViewPr>
      <p:scale>
        <a:sx n="100" d="100"/>
        <a:sy n="100" d="100"/>
      </p:scale>
      <p:origin x="0" y="-557"/>
    </p:cViewPr>
  </p:sorterViewPr>
  <p:notesViewPr>
    <p:cSldViewPr snapToGrid="0">
      <p:cViewPr varScale="1">
        <p:scale>
          <a:sx n="88" d="100"/>
          <a:sy n="88" d="100"/>
        </p:scale>
        <p:origin x="382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254265FD-4E3F-4008-BF0D-92438DDF38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dirty="0"/>
          </a:p>
        </p:txBody>
      </p:sp>
      <p:sp>
        <p:nvSpPr>
          <p:cNvPr id="3" name="Дата 2">
            <a:extLst>
              <a:ext uri="{FF2B5EF4-FFF2-40B4-BE49-F238E27FC236}">
                <a16:creationId xmlns:a16="http://schemas.microsoft.com/office/drawing/2014/main" id="{7411FABC-D2A4-4DDD-AE15-415703DDD3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088C8EC1-9604-4C60-93E4-E02112EEC158}" type="datetime1">
              <a:rPr lang="ru-RU" smtClean="0"/>
              <a:pPr rtl="0"/>
              <a:t>22.03.2021</a:t>
            </a:fld>
            <a:endParaRPr lang="ru-RU" dirty="0"/>
          </a:p>
        </p:txBody>
      </p:sp>
      <p:sp>
        <p:nvSpPr>
          <p:cNvPr id="4" name="Нижний колонтитул 3">
            <a:extLst>
              <a:ext uri="{FF2B5EF4-FFF2-40B4-BE49-F238E27FC236}">
                <a16:creationId xmlns:a16="http://schemas.microsoft.com/office/drawing/2014/main" id="{27EBBAB0-AE2E-4EA6-BE3D-A8C4DA4007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dirty="0"/>
          </a:p>
        </p:txBody>
      </p:sp>
      <p:sp>
        <p:nvSpPr>
          <p:cNvPr id="5" name="Номер слайда 4">
            <a:extLst>
              <a:ext uri="{FF2B5EF4-FFF2-40B4-BE49-F238E27FC236}">
                <a16:creationId xmlns:a16="http://schemas.microsoft.com/office/drawing/2014/main" id="{A31D462F-4914-49FC-A851-7FFFE9D6E86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3422B72-BD1C-4F41-B10E-CA0BEB17901E}" type="slidenum">
              <a:rPr lang="ru-RU" smtClean="0"/>
              <a:pPr rtl="0"/>
              <a:t>‹#›</a:t>
            </a:fld>
            <a:endParaRPr lang="ru-RU" dirty="0"/>
          </a:p>
        </p:txBody>
      </p:sp>
    </p:spTree>
    <p:extLst>
      <p:ext uri="{BB962C8B-B14F-4D97-AF65-F5344CB8AC3E}">
        <p14:creationId xmlns:p14="http://schemas.microsoft.com/office/powerpoint/2010/main" val="35319076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noProof="0"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899065-08D6-4B86-A69A-9A71D3CA8E1A}" type="datetime1">
              <a:rPr lang="ru-RU" smtClean="0"/>
              <a:pPr/>
              <a:t>22.03.2021</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ru-RU" noProof="0"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u-RU" noProof="0" dirty="0"/>
              <a:t>Образец текста</a:t>
            </a:r>
          </a:p>
          <a:p>
            <a:pPr lvl="1" rtl="0"/>
            <a:r>
              <a:rPr lang="ru-RU" noProof="0" dirty="0"/>
              <a:t>Второй уровень</a:t>
            </a:r>
          </a:p>
          <a:p>
            <a:pPr lvl="2" rtl="0"/>
            <a:r>
              <a:rPr lang="ru-RU" noProof="0" dirty="0"/>
              <a:t>Третий уровень</a:t>
            </a:r>
          </a:p>
          <a:p>
            <a:pPr lvl="3" rtl="0"/>
            <a:r>
              <a:rPr lang="ru-RU" noProof="0" dirty="0"/>
              <a:t>Четвертый уровень</a:t>
            </a:r>
          </a:p>
          <a:p>
            <a:pPr lvl="4" rtl="0"/>
            <a:r>
              <a:rPr lang="ru-RU" noProof="0" dirty="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noProof="0"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A3BE989-76B8-4F13-9267-01FDA45C437A}" type="slidenum">
              <a:rPr lang="ru-RU" noProof="0" smtClean="0"/>
              <a:pPr rtl="0"/>
              <a:t>‹#›</a:t>
            </a:fld>
            <a:endParaRPr lang="ru-RU" noProof="0" dirty="0"/>
          </a:p>
        </p:txBody>
      </p:sp>
    </p:spTree>
    <p:extLst>
      <p:ext uri="{BB962C8B-B14F-4D97-AF65-F5344CB8AC3E}">
        <p14:creationId xmlns:p14="http://schemas.microsoft.com/office/powerpoint/2010/main" val="3169730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1</a:t>
            </a:fld>
            <a:endParaRPr lang="ru-RU" dirty="0"/>
          </a:p>
        </p:txBody>
      </p:sp>
    </p:spTree>
    <p:extLst>
      <p:ext uri="{BB962C8B-B14F-4D97-AF65-F5344CB8AC3E}">
        <p14:creationId xmlns:p14="http://schemas.microsoft.com/office/powerpoint/2010/main" val="32282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10</a:t>
            </a:fld>
            <a:endParaRPr lang="ru-RU" dirty="0"/>
          </a:p>
        </p:txBody>
      </p:sp>
    </p:spTree>
    <p:extLst>
      <p:ext uri="{BB962C8B-B14F-4D97-AF65-F5344CB8AC3E}">
        <p14:creationId xmlns:p14="http://schemas.microsoft.com/office/powerpoint/2010/main" val="1648513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11</a:t>
            </a:fld>
            <a:endParaRPr lang="ru-RU" dirty="0"/>
          </a:p>
        </p:txBody>
      </p:sp>
    </p:spTree>
    <p:extLst>
      <p:ext uri="{BB962C8B-B14F-4D97-AF65-F5344CB8AC3E}">
        <p14:creationId xmlns:p14="http://schemas.microsoft.com/office/powerpoint/2010/main" val="1363957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12</a:t>
            </a:fld>
            <a:endParaRPr lang="ru-RU" dirty="0"/>
          </a:p>
        </p:txBody>
      </p:sp>
    </p:spTree>
    <p:extLst>
      <p:ext uri="{BB962C8B-B14F-4D97-AF65-F5344CB8AC3E}">
        <p14:creationId xmlns:p14="http://schemas.microsoft.com/office/powerpoint/2010/main" val="1775792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13</a:t>
            </a:fld>
            <a:endParaRPr lang="ru-RU" dirty="0"/>
          </a:p>
        </p:txBody>
      </p:sp>
    </p:spTree>
    <p:extLst>
      <p:ext uri="{BB962C8B-B14F-4D97-AF65-F5344CB8AC3E}">
        <p14:creationId xmlns:p14="http://schemas.microsoft.com/office/powerpoint/2010/main" val="2476198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14</a:t>
            </a:fld>
            <a:endParaRPr lang="ru-RU" dirty="0"/>
          </a:p>
        </p:txBody>
      </p:sp>
    </p:spTree>
    <p:extLst>
      <p:ext uri="{BB962C8B-B14F-4D97-AF65-F5344CB8AC3E}">
        <p14:creationId xmlns:p14="http://schemas.microsoft.com/office/powerpoint/2010/main" val="2772450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15</a:t>
            </a:fld>
            <a:endParaRPr lang="ru-RU" dirty="0"/>
          </a:p>
        </p:txBody>
      </p:sp>
    </p:spTree>
    <p:extLst>
      <p:ext uri="{BB962C8B-B14F-4D97-AF65-F5344CB8AC3E}">
        <p14:creationId xmlns:p14="http://schemas.microsoft.com/office/powerpoint/2010/main" val="3333841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16</a:t>
            </a:fld>
            <a:endParaRPr lang="ru-RU" dirty="0"/>
          </a:p>
        </p:txBody>
      </p:sp>
    </p:spTree>
    <p:extLst>
      <p:ext uri="{BB962C8B-B14F-4D97-AF65-F5344CB8AC3E}">
        <p14:creationId xmlns:p14="http://schemas.microsoft.com/office/powerpoint/2010/main" val="1191413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17</a:t>
            </a:fld>
            <a:endParaRPr lang="ru-RU" dirty="0"/>
          </a:p>
        </p:txBody>
      </p:sp>
    </p:spTree>
    <p:extLst>
      <p:ext uri="{BB962C8B-B14F-4D97-AF65-F5344CB8AC3E}">
        <p14:creationId xmlns:p14="http://schemas.microsoft.com/office/powerpoint/2010/main" val="2765996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18</a:t>
            </a:fld>
            <a:endParaRPr lang="ru-RU" dirty="0"/>
          </a:p>
        </p:txBody>
      </p:sp>
    </p:spTree>
    <p:extLst>
      <p:ext uri="{BB962C8B-B14F-4D97-AF65-F5344CB8AC3E}">
        <p14:creationId xmlns:p14="http://schemas.microsoft.com/office/powerpoint/2010/main" val="1220809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19</a:t>
            </a:fld>
            <a:endParaRPr lang="ru-RU" dirty="0"/>
          </a:p>
        </p:txBody>
      </p:sp>
    </p:spTree>
    <p:extLst>
      <p:ext uri="{BB962C8B-B14F-4D97-AF65-F5344CB8AC3E}">
        <p14:creationId xmlns:p14="http://schemas.microsoft.com/office/powerpoint/2010/main" val="2789163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2</a:t>
            </a:fld>
            <a:endParaRPr lang="ru-RU" dirty="0"/>
          </a:p>
        </p:txBody>
      </p:sp>
    </p:spTree>
    <p:extLst>
      <p:ext uri="{BB962C8B-B14F-4D97-AF65-F5344CB8AC3E}">
        <p14:creationId xmlns:p14="http://schemas.microsoft.com/office/powerpoint/2010/main" val="2225860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20</a:t>
            </a:fld>
            <a:endParaRPr lang="ru-RU" dirty="0"/>
          </a:p>
        </p:txBody>
      </p:sp>
    </p:spTree>
    <p:extLst>
      <p:ext uri="{BB962C8B-B14F-4D97-AF65-F5344CB8AC3E}">
        <p14:creationId xmlns:p14="http://schemas.microsoft.com/office/powerpoint/2010/main" val="3002021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21</a:t>
            </a:fld>
            <a:endParaRPr lang="ru-RU" dirty="0"/>
          </a:p>
        </p:txBody>
      </p:sp>
    </p:spTree>
    <p:extLst>
      <p:ext uri="{BB962C8B-B14F-4D97-AF65-F5344CB8AC3E}">
        <p14:creationId xmlns:p14="http://schemas.microsoft.com/office/powerpoint/2010/main" val="2597958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22</a:t>
            </a:fld>
            <a:endParaRPr lang="ru-RU" dirty="0"/>
          </a:p>
        </p:txBody>
      </p:sp>
    </p:spTree>
    <p:extLst>
      <p:ext uri="{BB962C8B-B14F-4D97-AF65-F5344CB8AC3E}">
        <p14:creationId xmlns:p14="http://schemas.microsoft.com/office/powerpoint/2010/main" val="1256468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23</a:t>
            </a:fld>
            <a:endParaRPr lang="ru-RU" dirty="0"/>
          </a:p>
        </p:txBody>
      </p:sp>
    </p:spTree>
    <p:extLst>
      <p:ext uri="{BB962C8B-B14F-4D97-AF65-F5344CB8AC3E}">
        <p14:creationId xmlns:p14="http://schemas.microsoft.com/office/powerpoint/2010/main" val="1694626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24</a:t>
            </a:fld>
            <a:endParaRPr lang="ru-RU" dirty="0"/>
          </a:p>
        </p:txBody>
      </p:sp>
    </p:spTree>
    <p:extLst>
      <p:ext uri="{BB962C8B-B14F-4D97-AF65-F5344CB8AC3E}">
        <p14:creationId xmlns:p14="http://schemas.microsoft.com/office/powerpoint/2010/main" val="1241255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25</a:t>
            </a:fld>
            <a:endParaRPr lang="ru-RU" dirty="0"/>
          </a:p>
        </p:txBody>
      </p:sp>
    </p:spTree>
    <p:extLst>
      <p:ext uri="{BB962C8B-B14F-4D97-AF65-F5344CB8AC3E}">
        <p14:creationId xmlns:p14="http://schemas.microsoft.com/office/powerpoint/2010/main" val="3022995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26</a:t>
            </a:fld>
            <a:endParaRPr lang="ru-RU" dirty="0"/>
          </a:p>
        </p:txBody>
      </p:sp>
    </p:spTree>
    <p:extLst>
      <p:ext uri="{BB962C8B-B14F-4D97-AF65-F5344CB8AC3E}">
        <p14:creationId xmlns:p14="http://schemas.microsoft.com/office/powerpoint/2010/main" val="35631401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27</a:t>
            </a:fld>
            <a:endParaRPr lang="ru-RU" dirty="0"/>
          </a:p>
        </p:txBody>
      </p:sp>
    </p:spTree>
    <p:extLst>
      <p:ext uri="{BB962C8B-B14F-4D97-AF65-F5344CB8AC3E}">
        <p14:creationId xmlns:p14="http://schemas.microsoft.com/office/powerpoint/2010/main" val="39717873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28</a:t>
            </a:fld>
            <a:endParaRPr lang="ru-RU" dirty="0"/>
          </a:p>
        </p:txBody>
      </p:sp>
    </p:spTree>
    <p:extLst>
      <p:ext uri="{BB962C8B-B14F-4D97-AF65-F5344CB8AC3E}">
        <p14:creationId xmlns:p14="http://schemas.microsoft.com/office/powerpoint/2010/main" val="3311831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29</a:t>
            </a:fld>
            <a:endParaRPr lang="ru-RU" dirty="0"/>
          </a:p>
        </p:txBody>
      </p:sp>
    </p:spTree>
    <p:extLst>
      <p:ext uri="{BB962C8B-B14F-4D97-AF65-F5344CB8AC3E}">
        <p14:creationId xmlns:p14="http://schemas.microsoft.com/office/powerpoint/2010/main" val="410123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3</a:t>
            </a:fld>
            <a:endParaRPr lang="ru-RU" dirty="0"/>
          </a:p>
        </p:txBody>
      </p:sp>
    </p:spTree>
    <p:extLst>
      <p:ext uri="{BB962C8B-B14F-4D97-AF65-F5344CB8AC3E}">
        <p14:creationId xmlns:p14="http://schemas.microsoft.com/office/powerpoint/2010/main" val="26115246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30</a:t>
            </a:fld>
            <a:endParaRPr lang="ru-RU" dirty="0"/>
          </a:p>
        </p:txBody>
      </p:sp>
    </p:spTree>
    <p:extLst>
      <p:ext uri="{BB962C8B-B14F-4D97-AF65-F5344CB8AC3E}">
        <p14:creationId xmlns:p14="http://schemas.microsoft.com/office/powerpoint/2010/main" val="20796694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31</a:t>
            </a:fld>
            <a:endParaRPr lang="ru-RU" dirty="0"/>
          </a:p>
        </p:txBody>
      </p:sp>
    </p:spTree>
    <p:extLst>
      <p:ext uri="{BB962C8B-B14F-4D97-AF65-F5344CB8AC3E}">
        <p14:creationId xmlns:p14="http://schemas.microsoft.com/office/powerpoint/2010/main" val="34616168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32</a:t>
            </a:fld>
            <a:endParaRPr lang="ru-RU" dirty="0"/>
          </a:p>
        </p:txBody>
      </p:sp>
    </p:spTree>
    <p:extLst>
      <p:ext uri="{BB962C8B-B14F-4D97-AF65-F5344CB8AC3E}">
        <p14:creationId xmlns:p14="http://schemas.microsoft.com/office/powerpoint/2010/main" val="32543750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33</a:t>
            </a:fld>
            <a:endParaRPr lang="ru-RU" dirty="0"/>
          </a:p>
        </p:txBody>
      </p:sp>
    </p:spTree>
    <p:extLst>
      <p:ext uri="{BB962C8B-B14F-4D97-AF65-F5344CB8AC3E}">
        <p14:creationId xmlns:p14="http://schemas.microsoft.com/office/powerpoint/2010/main" val="3395459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34</a:t>
            </a:fld>
            <a:endParaRPr lang="ru-RU" dirty="0"/>
          </a:p>
        </p:txBody>
      </p:sp>
    </p:spTree>
    <p:extLst>
      <p:ext uri="{BB962C8B-B14F-4D97-AF65-F5344CB8AC3E}">
        <p14:creationId xmlns:p14="http://schemas.microsoft.com/office/powerpoint/2010/main" val="9828741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35</a:t>
            </a:fld>
            <a:endParaRPr lang="ru-RU" dirty="0"/>
          </a:p>
        </p:txBody>
      </p:sp>
    </p:spTree>
    <p:extLst>
      <p:ext uri="{BB962C8B-B14F-4D97-AF65-F5344CB8AC3E}">
        <p14:creationId xmlns:p14="http://schemas.microsoft.com/office/powerpoint/2010/main" val="37029801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36</a:t>
            </a:fld>
            <a:endParaRPr lang="ru-RU" dirty="0"/>
          </a:p>
        </p:txBody>
      </p:sp>
    </p:spTree>
    <p:extLst>
      <p:ext uri="{BB962C8B-B14F-4D97-AF65-F5344CB8AC3E}">
        <p14:creationId xmlns:p14="http://schemas.microsoft.com/office/powerpoint/2010/main" val="39381970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37</a:t>
            </a:fld>
            <a:endParaRPr lang="ru-RU" dirty="0"/>
          </a:p>
        </p:txBody>
      </p:sp>
    </p:spTree>
    <p:extLst>
      <p:ext uri="{BB962C8B-B14F-4D97-AF65-F5344CB8AC3E}">
        <p14:creationId xmlns:p14="http://schemas.microsoft.com/office/powerpoint/2010/main" val="36884990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38</a:t>
            </a:fld>
            <a:endParaRPr lang="ru-RU" dirty="0"/>
          </a:p>
        </p:txBody>
      </p:sp>
    </p:spTree>
    <p:extLst>
      <p:ext uri="{BB962C8B-B14F-4D97-AF65-F5344CB8AC3E}">
        <p14:creationId xmlns:p14="http://schemas.microsoft.com/office/powerpoint/2010/main" val="3304346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39</a:t>
            </a:fld>
            <a:endParaRPr lang="ru-RU" dirty="0"/>
          </a:p>
        </p:txBody>
      </p:sp>
    </p:spTree>
    <p:extLst>
      <p:ext uri="{BB962C8B-B14F-4D97-AF65-F5344CB8AC3E}">
        <p14:creationId xmlns:p14="http://schemas.microsoft.com/office/powerpoint/2010/main" val="1122921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4</a:t>
            </a:fld>
            <a:endParaRPr lang="ru-RU" dirty="0"/>
          </a:p>
        </p:txBody>
      </p:sp>
    </p:spTree>
    <p:extLst>
      <p:ext uri="{BB962C8B-B14F-4D97-AF65-F5344CB8AC3E}">
        <p14:creationId xmlns:p14="http://schemas.microsoft.com/office/powerpoint/2010/main" val="22247269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40</a:t>
            </a:fld>
            <a:endParaRPr lang="ru-RU" dirty="0"/>
          </a:p>
        </p:txBody>
      </p:sp>
    </p:spTree>
    <p:extLst>
      <p:ext uri="{BB962C8B-B14F-4D97-AF65-F5344CB8AC3E}">
        <p14:creationId xmlns:p14="http://schemas.microsoft.com/office/powerpoint/2010/main" val="30323745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41</a:t>
            </a:fld>
            <a:endParaRPr lang="ru-RU" dirty="0"/>
          </a:p>
        </p:txBody>
      </p:sp>
    </p:spTree>
    <p:extLst>
      <p:ext uri="{BB962C8B-B14F-4D97-AF65-F5344CB8AC3E}">
        <p14:creationId xmlns:p14="http://schemas.microsoft.com/office/powerpoint/2010/main" val="32063038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42</a:t>
            </a:fld>
            <a:endParaRPr lang="ru-RU" dirty="0"/>
          </a:p>
        </p:txBody>
      </p:sp>
    </p:spTree>
    <p:extLst>
      <p:ext uri="{BB962C8B-B14F-4D97-AF65-F5344CB8AC3E}">
        <p14:creationId xmlns:p14="http://schemas.microsoft.com/office/powerpoint/2010/main" val="26760680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43</a:t>
            </a:fld>
            <a:endParaRPr lang="ru-RU" dirty="0"/>
          </a:p>
        </p:txBody>
      </p:sp>
    </p:spTree>
    <p:extLst>
      <p:ext uri="{BB962C8B-B14F-4D97-AF65-F5344CB8AC3E}">
        <p14:creationId xmlns:p14="http://schemas.microsoft.com/office/powerpoint/2010/main" val="3025265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5</a:t>
            </a:fld>
            <a:endParaRPr lang="ru-RU" dirty="0"/>
          </a:p>
        </p:txBody>
      </p:sp>
    </p:spTree>
    <p:extLst>
      <p:ext uri="{BB962C8B-B14F-4D97-AF65-F5344CB8AC3E}">
        <p14:creationId xmlns:p14="http://schemas.microsoft.com/office/powerpoint/2010/main" val="343095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6</a:t>
            </a:fld>
            <a:endParaRPr lang="ru-RU" dirty="0"/>
          </a:p>
        </p:txBody>
      </p:sp>
    </p:spTree>
    <p:extLst>
      <p:ext uri="{BB962C8B-B14F-4D97-AF65-F5344CB8AC3E}">
        <p14:creationId xmlns:p14="http://schemas.microsoft.com/office/powerpoint/2010/main" val="2397640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7</a:t>
            </a:fld>
            <a:endParaRPr lang="ru-RU" dirty="0"/>
          </a:p>
        </p:txBody>
      </p:sp>
    </p:spTree>
    <p:extLst>
      <p:ext uri="{BB962C8B-B14F-4D97-AF65-F5344CB8AC3E}">
        <p14:creationId xmlns:p14="http://schemas.microsoft.com/office/powerpoint/2010/main" val="1195879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8</a:t>
            </a:fld>
            <a:endParaRPr lang="ru-RU" dirty="0"/>
          </a:p>
        </p:txBody>
      </p:sp>
    </p:spTree>
    <p:extLst>
      <p:ext uri="{BB962C8B-B14F-4D97-AF65-F5344CB8AC3E}">
        <p14:creationId xmlns:p14="http://schemas.microsoft.com/office/powerpoint/2010/main" val="847856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AA3BE989-76B8-4F13-9267-01FDA45C437A}" type="slidenum">
              <a:rPr lang="ru-RU" smtClean="0"/>
              <a:pPr rtl="0"/>
              <a:t>9</a:t>
            </a:fld>
            <a:endParaRPr lang="ru-RU" dirty="0"/>
          </a:p>
        </p:txBody>
      </p:sp>
    </p:spTree>
    <p:extLst>
      <p:ext uri="{BB962C8B-B14F-4D97-AF65-F5344CB8AC3E}">
        <p14:creationId xmlns:p14="http://schemas.microsoft.com/office/powerpoint/2010/main" val="439589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12" name="Рисунок 13">
            <a:extLst>
              <a:ext uri="{FF2B5EF4-FFF2-40B4-BE49-F238E27FC236}">
                <a16:creationId xmlns:a16="http://schemas.microsoft.com/office/drawing/2014/main" id="{9FB41AE7-07AD-43D7-9418-6D32BE5E3192}"/>
              </a:ext>
            </a:extLst>
          </p:cNvPr>
          <p:cNvSpPr>
            <a:spLocks noGrp="1"/>
          </p:cNvSpPr>
          <p:nvPr>
            <p:ph type="pic" sz="quarter" idx="15"/>
          </p:nvPr>
        </p:nvSpPr>
        <p:spPr>
          <a:xfrm>
            <a:off x="-71015" y="0"/>
            <a:ext cx="12263015" cy="6858000"/>
          </a:xfrm>
          <a:solidFill>
            <a:schemeClr val="bg1">
              <a:lumMod val="50000"/>
            </a:schemeClr>
          </a:solidFill>
        </p:spPr>
        <p:txBody>
          <a:bodyPr rtlCol="0"/>
          <a:lstStyle/>
          <a:p>
            <a:pPr rtl="0"/>
            <a:r>
              <a:rPr lang="ru-RU" noProof="0" smtClean="0"/>
              <a:t>Вставка рисунка</a:t>
            </a:r>
            <a:endParaRPr lang="ru-RU" noProof="0" dirty="0"/>
          </a:p>
        </p:txBody>
      </p:sp>
      <p:grpSp>
        <p:nvGrpSpPr>
          <p:cNvPr id="14" name="Группа 13">
            <a:extLst>
              <a:ext uri="{FF2B5EF4-FFF2-40B4-BE49-F238E27FC236}">
                <a16:creationId xmlns:a16="http://schemas.microsoft.com/office/drawing/2014/main" id="{846D6A0C-E2C3-43CB-83D0-B5F6221079CA}"/>
              </a:ext>
            </a:extLst>
          </p:cNvPr>
          <p:cNvGrpSpPr/>
          <p:nvPr userDrawn="1"/>
        </p:nvGrpSpPr>
        <p:grpSpPr>
          <a:xfrm flipH="1">
            <a:off x="2076202" y="1374276"/>
            <a:ext cx="7324426" cy="3883523"/>
            <a:chOff x="252031" y="-22763"/>
            <a:chExt cx="7324426" cy="7269964"/>
          </a:xfrm>
        </p:grpSpPr>
        <p:sp>
          <p:nvSpPr>
            <p:cNvPr id="15" name="Прямоугольник 14">
              <a:extLst>
                <a:ext uri="{FF2B5EF4-FFF2-40B4-BE49-F238E27FC236}">
                  <a16:creationId xmlns:a16="http://schemas.microsoft.com/office/drawing/2014/main" id="{F997D03F-0BE2-458F-92A2-4FE73B0FBF51}"/>
                </a:ext>
              </a:extLst>
            </p:cNvPr>
            <p:cNvSpPr/>
            <p:nvPr userDrawn="1"/>
          </p:nvSpPr>
          <p:spPr>
            <a:xfrm>
              <a:off x="500743" y="-22763"/>
              <a:ext cx="7075714" cy="5878284"/>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6" name="Прямоугольник 15">
              <a:extLst>
                <a:ext uri="{FF2B5EF4-FFF2-40B4-BE49-F238E27FC236}">
                  <a16:creationId xmlns:a16="http://schemas.microsoft.com/office/drawing/2014/main" id="{EDC96296-0FBF-47A5-9D6A-5D9BB647A4D7}"/>
                </a:ext>
              </a:extLst>
            </p:cNvPr>
            <p:cNvSpPr/>
            <p:nvPr userDrawn="1"/>
          </p:nvSpPr>
          <p:spPr>
            <a:xfrm>
              <a:off x="979714" y="1181211"/>
              <a:ext cx="6117771" cy="606599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noProof="0" dirty="0"/>
                <a:t>2</a:t>
              </a:r>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r>
                <a:rPr lang="ru-RU" noProof="0" dirty="0"/>
                <a:t>+</a:t>
              </a:r>
            </a:p>
            <a:p>
              <a:pPr algn="ctr" rtl="0"/>
              <a:endParaRPr lang="ru-RU" noProof="0" dirty="0"/>
            </a:p>
          </p:txBody>
        </p:sp>
        <p:sp>
          <p:nvSpPr>
            <p:cNvPr id="17" name="Прямоугольник 16">
              <a:extLst>
                <a:ext uri="{FF2B5EF4-FFF2-40B4-BE49-F238E27FC236}">
                  <a16:creationId xmlns:a16="http://schemas.microsoft.com/office/drawing/2014/main" id="{53F17719-10FE-433E-9CCC-4509DE17F22A}"/>
                </a:ext>
              </a:extLst>
            </p:cNvPr>
            <p:cNvSpPr/>
            <p:nvPr userDrawn="1"/>
          </p:nvSpPr>
          <p:spPr>
            <a:xfrm>
              <a:off x="252031" y="655467"/>
              <a:ext cx="6475341"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grpSp>
      <p:sp>
        <p:nvSpPr>
          <p:cNvPr id="2" name="Заголовок 1">
            <a:extLst>
              <a:ext uri="{FF2B5EF4-FFF2-40B4-BE49-F238E27FC236}">
                <a16:creationId xmlns:a16="http://schemas.microsoft.com/office/drawing/2014/main" id="{0DE73F1A-AAF0-4EB4-8DF0-C152BD93C69B}"/>
              </a:ext>
            </a:extLst>
          </p:cNvPr>
          <p:cNvSpPr>
            <a:spLocks noGrp="1"/>
          </p:cNvSpPr>
          <p:nvPr>
            <p:ph type="ctrTitle" hasCustomPrompt="1"/>
          </p:nvPr>
        </p:nvSpPr>
        <p:spPr>
          <a:xfrm>
            <a:off x="2791372" y="2238426"/>
            <a:ext cx="6609256" cy="1508126"/>
          </a:xfrm>
        </p:spPr>
        <p:txBody>
          <a:bodyPr rtlCol="0" anchor="b">
            <a:normAutofit/>
          </a:bodyPr>
          <a:lstStyle>
            <a:lvl1pPr algn="ctr">
              <a:defRPr sz="4800" b="1">
                <a:solidFill>
                  <a:srgbClr val="2F3342"/>
                </a:solidFill>
                <a:latin typeface="+mj-lt"/>
              </a:defRPr>
            </a:lvl1pPr>
          </a:lstStyle>
          <a:p>
            <a:pPr rtl="0"/>
            <a:r>
              <a:rPr lang="ru-RU" noProof="0" dirty="0"/>
              <a:t>Щелкните, чтобы изменить </a:t>
            </a:r>
            <a:br>
              <a:rPr lang="ru-RU" noProof="0" dirty="0"/>
            </a:br>
            <a:r>
              <a:rPr lang="ru-RU" noProof="0" dirty="0"/>
              <a:t>Стиль образца заголовка</a:t>
            </a:r>
          </a:p>
        </p:txBody>
      </p:sp>
      <p:sp>
        <p:nvSpPr>
          <p:cNvPr id="3" name="Подзаголовок 2">
            <a:extLst>
              <a:ext uri="{FF2B5EF4-FFF2-40B4-BE49-F238E27FC236}">
                <a16:creationId xmlns:a16="http://schemas.microsoft.com/office/drawing/2014/main" id="{A3075AE6-92D3-4205-B268-E1AD6C5901DE}"/>
              </a:ext>
            </a:extLst>
          </p:cNvPr>
          <p:cNvSpPr>
            <a:spLocks noGrp="1"/>
          </p:cNvSpPr>
          <p:nvPr>
            <p:ph type="subTitle" idx="1"/>
          </p:nvPr>
        </p:nvSpPr>
        <p:spPr>
          <a:xfrm>
            <a:off x="2791372" y="3838627"/>
            <a:ext cx="6609256" cy="450503"/>
          </a:xfrm>
        </p:spPr>
        <p:txBody>
          <a:bodyPr rtlCol="0"/>
          <a:lstStyle>
            <a:lvl1pPr marL="0" indent="0" algn="ctr">
              <a:buNone/>
              <a:defRPr sz="2400" spc="300">
                <a:solidFill>
                  <a:srgbClr val="2F334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smtClean="0"/>
              <a:t>Образец подзаголовка</a:t>
            </a:r>
            <a:endParaRPr lang="ru-RU" noProof="0" dirty="0"/>
          </a:p>
        </p:txBody>
      </p:sp>
    </p:spTree>
    <p:extLst>
      <p:ext uri="{BB962C8B-B14F-4D97-AF65-F5344CB8AC3E}">
        <p14:creationId xmlns:p14="http://schemas.microsoft.com/office/powerpoint/2010/main" val="3776861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CF38A5A1-070F-43C9-B2D5-C557B0D72B9C}"/>
              </a:ext>
            </a:extLst>
          </p:cNvPr>
          <p:cNvSpPr>
            <a:spLocks noGrp="1"/>
          </p:cNvSpPr>
          <p:nvPr>
            <p:ph type="body" idx="1"/>
          </p:nvPr>
        </p:nvSpPr>
        <p:spPr>
          <a:xfrm>
            <a:off x="573882" y="1061132"/>
            <a:ext cx="3464717" cy="823912"/>
          </a:xfrm>
          <a:ln>
            <a:noFill/>
          </a:ln>
        </p:spPr>
        <p:txBody>
          <a:bodyPr rtlCol="0" anchor="ctr"/>
          <a:lstStyle>
            <a:lvl1pPr marL="0" indent="0" algn="ctr">
              <a:buNone/>
              <a:defRPr sz="24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smtClean="0"/>
              <a:t>Образец текста</a:t>
            </a:r>
          </a:p>
        </p:txBody>
      </p:sp>
      <p:sp>
        <p:nvSpPr>
          <p:cNvPr id="18" name="Прямоугольник 17">
            <a:extLst>
              <a:ext uri="{FF2B5EF4-FFF2-40B4-BE49-F238E27FC236}">
                <a16:creationId xmlns:a16="http://schemas.microsoft.com/office/drawing/2014/main" id="{6EDCBFD0-7AE5-4346-AD3A-01F956626091}"/>
              </a:ext>
            </a:extLst>
          </p:cNvPr>
          <p:cNvSpPr/>
          <p:nvPr userDrawn="1"/>
        </p:nvSpPr>
        <p:spPr>
          <a:xfrm>
            <a:off x="4430484" y="0"/>
            <a:ext cx="2873833" cy="5426414"/>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noProof="0" dirty="0"/>
              <a:t>2</a:t>
            </a:r>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r>
              <a:rPr lang="ru-RU" noProof="0" dirty="0"/>
              <a:t>+</a:t>
            </a:r>
          </a:p>
          <a:p>
            <a:pPr algn="ctr" rtl="0"/>
            <a:endParaRPr lang="ru-RU" noProof="0" dirty="0"/>
          </a:p>
        </p:txBody>
      </p:sp>
      <p:sp>
        <p:nvSpPr>
          <p:cNvPr id="2" name="Заголовок 1">
            <a:extLst>
              <a:ext uri="{FF2B5EF4-FFF2-40B4-BE49-F238E27FC236}">
                <a16:creationId xmlns:a16="http://schemas.microsoft.com/office/drawing/2014/main" id="{A41F4A2F-9480-4E94-806C-5D65C71DFB9F}"/>
              </a:ext>
            </a:extLst>
          </p:cNvPr>
          <p:cNvSpPr>
            <a:spLocks noGrp="1"/>
          </p:cNvSpPr>
          <p:nvPr>
            <p:ph type="title"/>
          </p:nvPr>
        </p:nvSpPr>
        <p:spPr>
          <a:xfrm>
            <a:off x="595884" y="0"/>
            <a:ext cx="3834596" cy="1124404"/>
          </a:xfrm>
        </p:spPr>
        <p:txBody>
          <a:bodyPr rtlCol="0">
            <a:noAutofit/>
          </a:bodyPr>
          <a:lstStyle>
            <a:lvl1pPr>
              <a:defRPr sz="2800"/>
            </a:lvl1pPr>
          </a:lstStyle>
          <a:p>
            <a:pPr rtl="0"/>
            <a:r>
              <a:rPr lang="ru-RU" noProof="0" smtClean="0"/>
              <a:t>Образец заголовка</a:t>
            </a:r>
            <a:endParaRPr lang="ru-RU" noProof="0" dirty="0"/>
          </a:p>
        </p:txBody>
      </p:sp>
      <p:sp>
        <p:nvSpPr>
          <p:cNvPr id="17" name="Прямоугольник 16">
            <a:extLst>
              <a:ext uri="{FF2B5EF4-FFF2-40B4-BE49-F238E27FC236}">
                <a16:creationId xmlns:a16="http://schemas.microsoft.com/office/drawing/2014/main" id="{CC3A4379-5E89-42FE-AA5C-BEA0CDFCDD6F}"/>
              </a:ext>
            </a:extLst>
          </p:cNvPr>
          <p:cNvSpPr/>
          <p:nvPr userDrawn="1"/>
        </p:nvSpPr>
        <p:spPr>
          <a:xfrm>
            <a:off x="4887684"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noProof="0" dirty="0"/>
              <a:t>2</a:t>
            </a:r>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r>
              <a:rPr lang="ru-RU" noProof="0" dirty="0"/>
              <a:t>+</a:t>
            </a:r>
          </a:p>
          <a:p>
            <a:pPr algn="ctr" rtl="0"/>
            <a:endParaRPr lang="ru-RU" noProof="0" dirty="0"/>
          </a:p>
        </p:txBody>
      </p:sp>
      <p:sp>
        <p:nvSpPr>
          <p:cNvPr id="5" name="Нижний колонтитул 4">
            <a:extLst>
              <a:ext uri="{FF2B5EF4-FFF2-40B4-BE49-F238E27FC236}">
                <a16:creationId xmlns:a16="http://schemas.microsoft.com/office/drawing/2014/main" id="{750DA028-023B-4883-9A48-70FD7A2E5226}"/>
              </a:ext>
            </a:extLst>
          </p:cNvPr>
          <p:cNvSpPr>
            <a:spLocks noGrp="1"/>
          </p:cNvSpPr>
          <p:nvPr>
            <p:ph type="ftr" sz="quarter" idx="16"/>
          </p:nvPr>
        </p:nvSpPr>
        <p:spPr/>
        <p:txBody>
          <a:bodyPr rtlCol="0"/>
          <a:lstStyle/>
          <a:p>
            <a:pPr rtl="0"/>
            <a:r>
              <a:rPr lang="ru-RU" noProof="0" dirty="0"/>
              <a:t>Добавить нижний колонтитул</a:t>
            </a:r>
          </a:p>
        </p:txBody>
      </p:sp>
      <p:sp>
        <p:nvSpPr>
          <p:cNvPr id="13" name="Прямоугольник 12">
            <a:extLst>
              <a:ext uri="{FF2B5EF4-FFF2-40B4-BE49-F238E27FC236}">
                <a16:creationId xmlns:a16="http://schemas.microsoft.com/office/drawing/2014/main" id="{7EA625CC-388D-4655-BFA6-2CC4FD9E889D}"/>
              </a:ext>
            </a:extLst>
          </p:cNvPr>
          <p:cNvSpPr/>
          <p:nvPr userDrawn="1"/>
        </p:nvSpPr>
        <p:spPr>
          <a:xfrm>
            <a:off x="4659081" y="447789"/>
            <a:ext cx="2873833" cy="5957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noProof="0" dirty="0"/>
              <a:t>2</a:t>
            </a:r>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r>
              <a:rPr lang="ru-RU" noProof="0" dirty="0"/>
              <a:t>+</a:t>
            </a:r>
          </a:p>
          <a:p>
            <a:pPr algn="ctr" rtl="0"/>
            <a:endParaRPr lang="ru-RU" noProof="0" dirty="0"/>
          </a:p>
        </p:txBody>
      </p:sp>
      <p:sp>
        <p:nvSpPr>
          <p:cNvPr id="6" name="Номер слайда 5">
            <a:extLst>
              <a:ext uri="{FF2B5EF4-FFF2-40B4-BE49-F238E27FC236}">
                <a16:creationId xmlns:a16="http://schemas.microsoft.com/office/drawing/2014/main" id="{492AA6DE-6D7A-4135-8B9F-99A91527F21D}"/>
              </a:ext>
            </a:extLst>
          </p:cNvPr>
          <p:cNvSpPr>
            <a:spLocks noGrp="1"/>
          </p:cNvSpPr>
          <p:nvPr>
            <p:ph type="sldNum" sz="quarter" idx="17"/>
          </p:nvPr>
        </p:nvSpPr>
        <p:spPr/>
        <p:txBody>
          <a:bodyPr rtlCol="0"/>
          <a:lstStyle/>
          <a:p>
            <a:pPr rtl="0"/>
            <a:fld id="{8C2E478F-E849-4A8C-AF1F-CBCC78A7CBFA}" type="slidenum">
              <a:rPr lang="ru-RU" noProof="0" smtClean="0"/>
              <a:pPr rtl="0"/>
              <a:t>‹#›</a:t>
            </a:fld>
            <a:endParaRPr lang="ru-RU" noProof="0" dirty="0"/>
          </a:p>
        </p:txBody>
      </p:sp>
      <p:sp>
        <p:nvSpPr>
          <p:cNvPr id="14" name="Текст 4">
            <a:extLst>
              <a:ext uri="{FF2B5EF4-FFF2-40B4-BE49-F238E27FC236}">
                <a16:creationId xmlns:a16="http://schemas.microsoft.com/office/drawing/2014/main" id="{17A78D63-E00C-4155-A5B2-B3431A09ACB4}"/>
              </a:ext>
            </a:extLst>
          </p:cNvPr>
          <p:cNvSpPr>
            <a:spLocks noGrp="1"/>
          </p:cNvSpPr>
          <p:nvPr>
            <p:ph type="body" sz="quarter" idx="3"/>
          </p:nvPr>
        </p:nvSpPr>
        <p:spPr>
          <a:xfrm>
            <a:off x="8153395" y="1061132"/>
            <a:ext cx="3464721" cy="823912"/>
          </a:xfrm>
          <a:ln>
            <a:noFill/>
          </a:ln>
        </p:spPr>
        <p:txBody>
          <a:bodyPr vert="horz" lIns="91440" tIns="45720" rIns="91440" bIns="45720" rtlCol="0" anchor="ctr">
            <a:normAutofit/>
          </a:bodyPr>
          <a:lstStyle>
            <a:lvl1pPr marL="0" indent="0">
              <a:buNone/>
              <a:defRPr lang="en-US" sz="2400" b="1" dirty="0">
                <a:solidFill>
                  <a:schemeClr val="tx1"/>
                </a:solidFill>
                <a:latin typeface="+mj-lt"/>
              </a:defRPr>
            </a:lvl1pPr>
          </a:lstStyle>
          <a:p>
            <a:pPr marL="228600" lvl="0" indent="-228600" algn="ctr" rtl="0"/>
            <a:r>
              <a:rPr lang="ru-RU" noProof="0" smtClean="0"/>
              <a:t>Образец текста</a:t>
            </a:r>
          </a:p>
        </p:txBody>
      </p:sp>
      <p:sp>
        <p:nvSpPr>
          <p:cNvPr id="16" name="Объект 5">
            <a:extLst>
              <a:ext uri="{FF2B5EF4-FFF2-40B4-BE49-F238E27FC236}">
                <a16:creationId xmlns:a16="http://schemas.microsoft.com/office/drawing/2014/main" id="{12AF2780-75D3-4992-93BC-8EA50C648A8E}"/>
              </a:ext>
            </a:extLst>
          </p:cNvPr>
          <p:cNvSpPr>
            <a:spLocks noGrp="1"/>
          </p:cNvSpPr>
          <p:nvPr>
            <p:ph sz="quarter" idx="4"/>
          </p:nvPr>
        </p:nvSpPr>
        <p:spPr>
          <a:xfrm>
            <a:off x="8153394" y="2108201"/>
            <a:ext cx="3464721" cy="3684588"/>
          </a:xfrm>
        </p:spPr>
        <p:txBody>
          <a:bodyPr rtlCol="0">
            <a:normAutofit/>
          </a:bodyPr>
          <a:lstStyle>
            <a:lvl1pPr>
              <a:defRPr sz="1600"/>
            </a:lvl1pPr>
            <a:lvl2pPr>
              <a:defRPr sz="1400"/>
            </a:lvl2pPr>
            <a:lvl3pPr>
              <a:defRPr sz="1200"/>
            </a:lvl3pPr>
            <a:lvl4pPr>
              <a:defRPr sz="1100"/>
            </a:lvl4pPr>
            <a:lvl5pPr>
              <a:defRPr sz="1100"/>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
        <p:nvSpPr>
          <p:cNvPr id="19" name="Объект 3">
            <a:extLst>
              <a:ext uri="{FF2B5EF4-FFF2-40B4-BE49-F238E27FC236}">
                <a16:creationId xmlns:a16="http://schemas.microsoft.com/office/drawing/2014/main" id="{EAAE1C5B-7233-4F49-895F-7566CEB6D819}"/>
              </a:ext>
            </a:extLst>
          </p:cNvPr>
          <p:cNvSpPr>
            <a:spLocks noGrp="1"/>
          </p:cNvSpPr>
          <p:nvPr>
            <p:ph sz="half" idx="2"/>
          </p:nvPr>
        </p:nvSpPr>
        <p:spPr>
          <a:xfrm>
            <a:off x="573882" y="2108201"/>
            <a:ext cx="3464717" cy="3684588"/>
          </a:xfrm>
        </p:spPr>
        <p:txBody>
          <a:bodyPr rtlCol="0">
            <a:normAutofit/>
          </a:bodyPr>
          <a:lstStyle>
            <a:lvl1pPr>
              <a:defRPr sz="1600"/>
            </a:lvl1pPr>
            <a:lvl2pPr>
              <a:defRPr sz="1400"/>
            </a:lvl2pPr>
            <a:lvl3pPr>
              <a:defRPr sz="1200"/>
            </a:lvl3pPr>
            <a:lvl4pPr>
              <a:defRPr sz="1100"/>
            </a:lvl4pPr>
            <a:lvl5pPr>
              <a:defRPr sz="1100"/>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Tree>
    <p:extLst>
      <p:ext uri="{BB962C8B-B14F-4D97-AF65-F5344CB8AC3E}">
        <p14:creationId xmlns:p14="http://schemas.microsoft.com/office/powerpoint/2010/main" val="17210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sp>
        <p:nvSpPr>
          <p:cNvPr id="18" name="Прямоугольник 17">
            <a:extLst>
              <a:ext uri="{FF2B5EF4-FFF2-40B4-BE49-F238E27FC236}">
                <a16:creationId xmlns:a16="http://schemas.microsoft.com/office/drawing/2014/main" id="{6EDCBFD0-7AE5-4346-AD3A-01F956626091}"/>
              </a:ext>
            </a:extLst>
          </p:cNvPr>
          <p:cNvSpPr/>
          <p:nvPr userDrawn="1"/>
        </p:nvSpPr>
        <p:spPr>
          <a:xfrm>
            <a:off x="4430484" y="0"/>
            <a:ext cx="2873833" cy="5426414"/>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noProof="0" dirty="0"/>
              <a:t>2</a:t>
            </a:r>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r>
              <a:rPr lang="ru-RU" noProof="0" dirty="0"/>
              <a:t>+</a:t>
            </a:r>
          </a:p>
          <a:p>
            <a:pPr algn="ctr" rtl="0"/>
            <a:endParaRPr lang="ru-RU" noProof="0" dirty="0"/>
          </a:p>
        </p:txBody>
      </p:sp>
      <p:sp>
        <p:nvSpPr>
          <p:cNvPr id="2" name="Заголовок 1">
            <a:extLst>
              <a:ext uri="{FF2B5EF4-FFF2-40B4-BE49-F238E27FC236}">
                <a16:creationId xmlns:a16="http://schemas.microsoft.com/office/drawing/2014/main" id="{A41F4A2F-9480-4E94-806C-5D65C71DFB9F}"/>
              </a:ext>
            </a:extLst>
          </p:cNvPr>
          <p:cNvSpPr>
            <a:spLocks noGrp="1"/>
          </p:cNvSpPr>
          <p:nvPr>
            <p:ph type="title"/>
          </p:nvPr>
        </p:nvSpPr>
        <p:spPr>
          <a:xfrm>
            <a:off x="595884" y="0"/>
            <a:ext cx="3834596" cy="1124404"/>
          </a:xfrm>
        </p:spPr>
        <p:txBody>
          <a:bodyPr rtlCol="0">
            <a:noAutofit/>
          </a:bodyPr>
          <a:lstStyle>
            <a:lvl1pPr>
              <a:defRPr sz="2800"/>
            </a:lvl1pPr>
          </a:lstStyle>
          <a:p>
            <a:pPr rtl="0"/>
            <a:r>
              <a:rPr lang="ru-RU" noProof="0" smtClean="0"/>
              <a:t>Образец заголовка</a:t>
            </a:r>
            <a:endParaRPr lang="ru-RU" noProof="0" dirty="0"/>
          </a:p>
        </p:txBody>
      </p:sp>
      <p:sp>
        <p:nvSpPr>
          <p:cNvPr id="17" name="Прямоугольник 16">
            <a:extLst>
              <a:ext uri="{FF2B5EF4-FFF2-40B4-BE49-F238E27FC236}">
                <a16:creationId xmlns:a16="http://schemas.microsoft.com/office/drawing/2014/main" id="{CC3A4379-5E89-42FE-AA5C-BEA0CDFCDD6F}"/>
              </a:ext>
            </a:extLst>
          </p:cNvPr>
          <p:cNvSpPr/>
          <p:nvPr userDrawn="1"/>
        </p:nvSpPr>
        <p:spPr>
          <a:xfrm>
            <a:off x="4887684"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noProof="0" dirty="0"/>
              <a:t>2</a:t>
            </a:r>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r>
              <a:rPr lang="ru-RU" noProof="0" dirty="0"/>
              <a:t>+</a:t>
            </a:r>
          </a:p>
          <a:p>
            <a:pPr algn="ctr" rtl="0"/>
            <a:endParaRPr lang="ru-RU" noProof="0" dirty="0"/>
          </a:p>
        </p:txBody>
      </p:sp>
      <p:sp>
        <p:nvSpPr>
          <p:cNvPr id="5" name="Нижний колонтитул 4">
            <a:extLst>
              <a:ext uri="{FF2B5EF4-FFF2-40B4-BE49-F238E27FC236}">
                <a16:creationId xmlns:a16="http://schemas.microsoft.com/office/drawing/2014/main" id="{750DA028-023B-4883-9A48-70FD7A2E5226}"/>
              </a:ext>
            </a:extLst>
          </p:cNvPr>
          <p:cNvSpPr>
            <a:spLocks noGrp="1"/>
          </p:cNvSpPr>
          <p:nvPr>
            <p:ph type="ftr" sz="quarter" idx="16"/>
          </p:nvPr>
        </p:nvSpPr>
        <p:spPr/>
        <p:txBody>
          <a:bodyPr rtlCol="0"/>
          <a:lstStyle/>
          <a:p>
            <a:pPr rtl="0"/>
            <a:r>
              <a:rPr lang="ru-RU" noProof="0" dirty="0"/>
              <a:t>Добавить нижний колонтитул</a:t>
            </a:r>
          </a:p>
        </p:txBody>
      </p:sp>
      <p:sp>
        <p:nvSpPr>
          <p:cNvPr id="13" name="Прямоугольник 12">
            <a:extLst>
              <a:ext uri="{FF2B5EF4-FFF2-40B4-BE49-F238E27FC236}">
                <a16:creationId xmlns:a16="http://schemas.microsoft.com/office/drawing/2014/main" id="{7EA625CC-388D-4655-BFA6-2CC4FD9E889D}"/>
              </a:ext>
            </a:extLst>
          </p:cNvPr>
          <p:cNvSpPr/>
          <p:nvPr userDrawn="1"/>
        </p:nvSpPr>
        <p:spPr>
          <a:xfrm>
            <a:off x="4659081" y="447789"/>
            <a:ext cx="2873833" cy="5957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noProof="0" dirty="0"/>
              <a:t>2</a:t>
            </a:r>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r>
              <a:rPr lang="ru-RU" noProof="0" dirty="0"/>
              <a:t>+</a:t>
            </a:r>
          </a:p>
          <a:p>
            <a:pPr algn="ctr" rtl="0"/>
            <a:endParaRPr lang="ru-RU" noProof="0" dirty="0"/>
          </a:p>
        </p:txBody>
      </p:sp>
      <p:sp>
        <p:nvSpPr>
          <p:cNvPr id="6" name="Номер слайда 5">
            <a:extLst>
              <a:ext uri="{FF2B5EF4-FFF2-40B4-BE49-F238E27FC236}">
                <a16:creationId xmlns:a16="http://schemas.microsoft.com/office/drawing/2014/main" id="{492AA6DE-6D7A-4135-8B9F-99A91527F21D}"/>
              </a:ext>
            </a:extLst>
          </p:cNvPr>
          <p:cNvSpPr>
            <a:spLocks noGrp="1"/>
          </p:cNvSpPr>
          <p:nvPr>
            <p:ph type="sldNum" sz="quarter" idx="17"/>
          </p:nvPr>
        </p:nvSpPr>
        <p:spPr/>
        <p:txBody>
          <a:bodyPr rtlCol="0"/>
          <a:lstStyle/>
          <a:p>
            <a:pPr rtl="0"/>
            <a:fld id="{8C2E478F-E849-4A8C-AF1F-CBCC78A7CBFA}" type="slidenum">
              <a:rPr lang="ru-RU" noProof="0" smtClean="0"/>
              <a:pPr rtl="0"/>
              <a:t>‹#›</a:t>
            </a:fld>
            <a:endParaRPr lang="ru-RU" noProof="0" dirty="0"/>
          </a:p>
        </p:txBody>
      </p:sp>
      <p:sp>
        <p:nvSpPr>
          <p:cNvPr id="16" name="Объект 2">
            <a:extLst>
              <a:ext uri="{FF2B5EF4-FFF2-40B4-BE49-F238E27FC236}">
                <a16:creationId xmlns:a16="http://schemas.microsoft.com/office/drawing/2014/main" id="{E20B4D13-5F10-4886-AF0F-09B6ABB5C3BF}"/>
              </a:ext>
            </a:extLst>
          </p:cNvPr>
          <p:cNvSpPr>
            <a:spLocks noGrp="1"/>
          </p:cNvSpPr>
          <p:nvPr>
            <p:ph sz="half" idx="1"/>
          </p:nvPr>
        </p:nvSpPr>
        <p:spPr>
          <a:xfrm>
            <a:off x="571500" y="1431586"/>
            <a:ext cx="3467099" cy="4361203"/>
          </a:xfrm>
        </p:spPr>
        <p:txBody>
          <a:bodyPr vert="horz" lIns="91440" tIns="45720" rIns="91440" bIns="45720" rtlCol="0">
            <a:normAutofit/>
          </a:bodyPr>
          <a:lstStyle>
            <a:lvl1pPr>
              <a:defRPr lang="en-US" sz="1600" dirty="0"/>
            </a:lvl1pPr>
            <a:lvl2pPr>
              <a:defRPr lang="en-US" sz="1400" dirty="0"/>
            </a:lvl2pPr>
            <a:lvl3pPr>
              <a:defRPr lang="en-US" sz="1200" dirty="0"/>
            </a:lvl3pPr>
            <a:lvl4pPr>
              <a:defRPr lang="en-US" sz="1100" dirty="0"/>
            </a:lvl4pPr>
            <a:lvl5pPr>
              <a:defRPr lang="en-US" sz="1100" dirty="0"/>
            </a:lvl5pPr>
          </a:lstStyle>
          <a:p>
            <a:pPr lvl="0" rtl="0">
              <a:lnSpc>
                <a:spcPct val="150000"/>
              </a:lnSpc>
            </a:pPr>
            <a:r>
              <a:rPr lang="ru-RU" noProof="0" smtClean="0"/>
              <a:t>Образец текста</a:t>
            </a:r>
          </a:p>
          <a:p>
            <a:pPr lvl="1" rtl="0">
              <a:lnSpc>
                <a:spcPct val="150000"/>
              </a:lnSpc>
            </a:pPr>
            <a:r>
              <a:rPr lang="ru-RU" noProof="0" smtClean="0"/>
              <a:t>Второй уровень</a:t>
            </a:r>
          </a:p>
          <a:p>
            <a:pPr lvl="2" rtl="0">
              <a:lnSpc>
                <a:spcPct val="150000"/>
              </a:lnSpc>
            </a:pPr>
            <a:r>
              <a:rPr lang="ru-RU" noProof="0" smtClean="0"/>
              <a:t>Третий уровень</a:t>
            </a:r>
          </a:p>
          <a:p>
            <a:pPr lvl="3" rtl="0">
              <a:lnSpc>
                <a:spcPct val="150000"/>
              </a:lnSpc>
            </a:pPr>
            <a:r>
              <a:rPr lang="ru-RU" noProof="0" smtClean="0"/>
              <a:t>Четвертый уровень</a:t>
            </a:r>
          </a:p>
          <a:p>
            <a:pPr lvl="4" rtl="0">
              <a:lnSpc>
                <a:spcPct val="150000"/>
              </a:lnSpc>
            </a:pPr>
            <a:r>
              <a:rPr lang="ru-RU" noProof="0" smtClean="0"/>
              <a:t>Пятый уровень</a:t>
            </a:r>
            <a:endParaRPr lang="ru-RU" noProof="0" dirty="0"/>
          </a:p>
        </p:txBody>
      </p:sp>
      <p:sp>
        <p:nvSpPr>
          <p:cNvPr id="19" name="Объект 3">
            <a:extLst>
              <a:ext uri="{FF2B5EF4-FFF2-40B4-BE49-F238E27FC236}">
                <a16:creationId xmlns:a16="http://schemas.microsoft.com/office/drawing/2014/main" id="{EE7BCAD4-8DB6-482F-8DC0-F6D653F92219}"/>
              </a:ext>
            </a:extLst>
          </p:cNvPr>
          <p:cNvSpPr>
            <a:spLocks noGrp="1"/>
          </p:cNvSpPr>
          <p:nvPr>
            <p:ph sz="half" idx="2"/>
          </p:nvPr>
        </p:nvSpPr>
        <p:spPr>
          <a:xfrm>
            <a:off x="8153394" y="1431586"/>
            <a:ext cx="3467106" cy="4361203"/>
          </a:xfrm>
        </p:spPr>
        <p:txBody>
          <a:bodyPr vert="horz" lIns="91440" tIns="45720" rIns="91440" bIns="45720" rtlCol="0">
            <a:normAutofit/>
          </a:bodyPr>
          <a:lstStyle>
            <a:lvl1pPr>
              <a:defRPr lang="en-US" sz="1600" dirty="0"/>
            </a:lvl1pPr>
            <a:lvl2pPr>
              <a:defRPr lang="en-US" sz="1400" dirty="0"/>
            </a:lvl2pPr>
            <a:lvl3pPr>
              <a:defRPr lang="en-US" sz="1200" dirty="0"/>
            </a:lvl3pPr>
            <a:lvl4pPr>
              <a:defRPr lang="en-US" sz="1100" dirty="0"/>
            </a:lvl4pPr>
            <a:lvl5pPr>
              <a:defRPr lang="en-US" sz="1100" dirty="0"/>
            </a:lvl5pPr>
          </a:lstStyle>
          <a:p>
            <a:pPr lvl="0" rtl="0">
              <a:lnSpc>
                <a:spcPct val="150000"/>
              </a:lnSpc>
            </a:pPr>
            <a:r>
              <a:rPr lang="ru-RU" noProof="0" smtClean="0"/>
              <a:t>Образец текста</a:t>
            </a:r>
          </a:p>
          <a:p>
            <a:pPr lvl="1" rtl="0">
              <a:lnSpc>
                <a:spcPct val="150000"/>
              </a:lnSpc>
            </a:pPr>
            <a:r>
              <a:rPr lang="ru-RU" noProof="0" smtClean="0"/>
              <a:t>Второй уровень</a:t>
            </a:r>
          </a:p>
          <a:p>
            <a:pPr lvl="2" rtl="0">
              <a:lnSpc>
                <a:spcPct val="150000"/>
              </a:lnSpc>
            </a:pPr>
            <a:r>
              <a:rPr lang="ru-RU" noProof="0" smtClean="0"/>
              <a:t>Третий уровень</a:t>
            </a:r>
          </a:p>
          <a:p>
            <a:pPr lvl="3" rtl="0">
              <a:lnSpc>
                <a:spcPct val="150000"/>
              </a:lnSpc>
            </a:pPr>
            <a:r>
              <a:rPr lang="ru-RU" noProof="0" smtClean="0"/>
              <a:t>Четвертый уровень</a:t>
            </a:r>
          </a:p>
          <a:p>
            <a:pPr lvl="4" rtl="0">
              <a:lnSpc>
                <a:spcPct val="150000"/>
              </a:lnSpc>
            </a:pPr>
            <a:r>
              <a:rPr lang="ru-RU" noProof="0" smtClean="0"/>
              <a:t>Пятый уровень</a:t>
            </a:r>
            <a:endParaRPr lang="ru-RU" noProof="0" dirty="0"/>
          </a:p>
        </p:txBody>
      </p:sp>
    </p:spTree>
    <p:extLst>
      <p:ext uri="{BB962C8B-B14F-4D97-AF65-F5344CB8AC3E}">
        <p14:creationId xmlns:p14="http://schemas.microsoft.com/office/powerpoint/2010/main" val="4130980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115BFBAA-B5F1-4F95-8C05-5E30A7076BD7}"/>
              </a:ext>
            </a:extLst>
          </p:cNvPr>
          <p:cNvSpPr/>
          <p:nvPr userDrawn="1"/>
        </p:nvSpPr>
        <p:spPr>
          <a:xfrm>
            <a:off x="1159727" y="1224451"/>
            <a:ext cx="4226024"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noProof="0" dirty="0"/>
              <a:t>2</a:t>
            </a:r>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r>
              <a:rPr lang="ru-RU" noProof="0" dirty="0"/>
              <a:t>+</a:t>
            </a:r>
          </a:p>
          <a:p>
            <a:pPr algn="ctr" rtl="0"/>
            <a:endParaRPr lang="ru-RU" noProof="0" dirty="0"/>
          </a:p>
        </p:txBody>
      </p:sp>
      <p:sp>
        <p:nvSpPr>
          <p:cNvPr id="8" name="Нижний колонтитул 7">
            <a:extLst>
              <a:ext uri="{FF2B5EF4-FFF2-40B4-BE49-F238E27FC236}">
                <a16:creationId xmlns:a16="http://schemas.microsoft.com/office/drawing/2014/main" id="{9B7F3105-8D8F-4FF3-9A7F-0F067BB810A1}"/>
              </a:ext>
            </a:extLst>
          </p:cNvPr>
          <p:cNvSpPr>
            <a:spLocks noGrp="1"/>
          </p:cNvSpPr>
          <p:nvPr>
            <p:ph type="ftr" sz="quarter" idx="14"/>
          </p:nvPr>
        </p:nvSpPr>
        <p:spPr/>
        <p:txBody>
          <a:bodyPr rtlCol="0"/>
          <a:lstStyle/>
          <a:p>
            <a:pPr rtl="0"/>
            <a:r>
              <a:rPr lang="ru-RU" noProof="0" dirty="0"/>
              <a:t>Добавить нижний колонтитул</a:t>
            </a:r>
          </a:p>
        </p:txBody>
      </p:sp>
      <p:sp>
        <p:nvSpPr>
          <p:cNvPr id="9" name="Номер слайда 8">
            <a:extLst>
              <a:ext uri="{FF2B5EF4-FFF2-40B4-BE49-F238E27FC236}">
                <a16:creationId xmlns:a16="http://schemas.microsoft.com/office/drawing/2014/main" id="{BD117255-8347-4647-9EA2-7ED06A73C1A2}"/>
              </a:ext>
            </a:extLst>
          </p:cNvPr>
          <p:cNvSpPr>
            <a:spLocks noGrp="1"/>
          </p:cNvSpPr>
          <p:nvPr>
            <p:ph type="sldNum" sz="quarter" idx="15"/>
          </p:nvPr>
        </p:nvSpPr>
        <p:spPr/>
        <p:txBody>
          <a:bodyPr rtlCol="0"/>
          <a:lstStyle/>
          <a:p>
            <a:pPr rtl="0"/>
            <a:fld id="{8C2E478F-E849-4A8C-AF1F-CBCC78A7CBFA}" type="slidenum">
              <a:rPr lang="ru-RU" noProof="0" smtClean="0"/>
              <a:pPr rtl="0"/>
              <a:t>‹#›</a:t>
            </a:fld>
            <a:endParaRPr lang="ru-RU" noProof="0" dirty="0"/>
          </a:p>
        </p:txBody>
      </p:sp>
      <p:sp>
        <p:nvSpPr>
          <p:cNvPr id="11" name="Объект 2">
            <a:extLst>
              <a:ext uri="{FF2B5EF4-FFF2-40B4-BE49-F238E27FC236}">
                <a16:creationId xmlns:a16="http://schemas.microsoft.com/office/drawing/2014/main" id="{9F3E8482-B43D-4B69-8645-6B735F91B920}"/>
              </a:ext>
            </a:extLst>
          </p:cNvPr>
          <p:cNvSpPr>
            <a:spLocks noGrp="1"/>
          </p:cNvSpPr>
          <p:nvPr>
            <p:ph idx="1"/>
          </p:nvPr>
        </p:nvSpPr>
        <p:spPr>
          <a:xfrm>
            <a:off x="6294478" y="587829"/>
            <a:ext cx="5326022" cy="5273221"/>
          </a:xfrm>
        </p:spPr>
        <p:txBody>
          <a:bodyPr rtlCol="0">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
        <p:nvSpPr>
          <p:cNvPr id="15" name="Прямоугольник 14">
            <a:extLst>
              <a:ext uri="{FF2B5EF4-FFF2-40B4-BE49-F238E27FC236}">
                <a16:creationId xmlns:a16="http://schemas.microsoft.com/office/drawing/2014/main" id="{D9BC9CBF-CF7B-4E39-9FD1-961882EC596A}"/>
              </a:ext>
            </a:extLst>
          </p:cNvPr>
          <p:cNvSpPr/>
          <p:nvPr userDrawn="1"/>
        </p:nvSpPr>
        <p:spPr>
          <a:xfrm>
            <a:off x="657060" y="698704"/>
            <a:ext cx="4473025"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grpSp>
        <p:nvGrpSpPr>
          <p:cNvPr id="16" name="Группа 15">
            <a:extLst>
              <a:ext uri="{FF2B5EF4-FFF2-40B4-BE49-F238E27FC236}">
                <a16:creationId xmlns:a16="http://schemas.microsoft.com/office/drawing/2014/main" id="{97A3D921-B9D5-42DC-9037-298968D94C95}"/>
              </a:ext>
            </a:extLst>
          </p:cNvPr>
          <p:cNvGrpSpPr/>
          <p:nvPr userDrawn="1"/>
        </p:nvGrpSpPr>
        <p:grpSpPr>
          <a:xfrm>
            <a:off x="657060" y="435124"/>
            <a:ext cx="5134751" cy="5965370"/>
            <a:chOff x="252031" y="391887"/>
            <a:chExt cx="7433283" cy="5965370"/>
          </a:xfrm>
        </p:grpSpPr>
        <p:sp>
          <p:nvSpPr>
            <p:cNvPr id="18" name="Прямоугольник 17">
              <a:extLst>
                <a:ext uri="{FF2B5EF4-FFF2-40B4-BE49-F238E27FC236}">
                  <a16:creationId xmlns:a16="http://schemas.microsoft.com/office/drawing/2014/main" id="{6A62F937-16D4-4A6C-B247-D0A62BC6560D}"/>
                </a:ext>
              </a:extLst>
            </p:cNvPr>
            <p:cNvSpPr/>
            <p:nvPr userDrawn="1"/>
          </p:nvSpPr>
          <p:spPr>
            <a:xfrm>
              <a:off x="609600" y="391887"/>
              <a:ext cx="7075714" cy="5878284"/>
            </a:xfrm>
            <a:prstGeom prst="rect">
              <a:avLst/>
            </a:pr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9" name="Прямоугольник 18">
              <a:extLst>
                <a:ext uri="{FF2B5EF4-FFF2-40B4-BE49-F238E27FC236}">
                  <a16:creationId xmlns:a16="http://schemas.microsoft.com/office/drawing/2014/main" id="{B9335681-5A6F-48BE-8160-2000D0F242FB}"/>
                </a:ext>
              </a:extLst>
            </p:cNvPr>
            <p:cNvSpPr/>
            <p:nvPr userDrawn="1"/>
          </p:nvSpPr>
          <p:spPr>
            <a:xfrm>
              <a:off x="252031" y="655467"/>
              <a:ext cx="6475341"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grpSp>
      <p:sp>
        <p:nvSpPr>
          <p:cNvPr id="4" name="Текст 3">
            <a:extLst>
              <a:ext uri="{FF2B5EF4-FFF2-40B4-BE49-F238E27FC236}">
                <a16:creationId xmlns:a16="http://schemas.microsoft.com/office/drawing/2014/main" id="{F41E2B8D-1C12-403F-BE59-ECC565466CB0}"/>
              </a:ext>
            </a:extLst>
          </p:cNvPr>
          <p:cNvSpPr>
            <a:spLocks noGrp="1"/>
          </p:cNvSpPr>
          <p:nvPr>
            <p:ph type="body" sz="half" idx="2"/>
          </p:nvPr>
        </p:nvSpPr>
        <p:spPr>
          <a:xfrm>
            <a:off x="609601" y="2546851"/>
            <a:ext cx="4101084" cy="3396749"/>
          </a:xfrm>
        </p:spPr>
        <p:txBody>
          <a:bodyPr rtlCol="0"/>
          <a:lstStyle>
            <a:lvl1pPr marL="0" indent="0">
              <a:lnSpc>
                <a:spcPct val="15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smtClean="0"/>
              <a:t>Образец текста</a:t>
            </a:r>
          </a:p>
        </p:txBody>
      </p:sp>
      <p:sp>
        <p:nvSpPr>
          <p:cNvPr id="2" name="Заголовок 1">
            <a:extLst>
              <a:ext uri="{FF2B5EF4-FFF2-40B4-BE49-F238E27FC236}">
                <a16:creationId xmlns:a16="http://schemas.microsoft.com/office/drawing/2014/main" id="{9AF0F519-65FC-434F-8F2F-F778A20A82ED}"/>
              </a:ext>
            </a:extLst>
          </p:cNvPr>
          <p:cNvSpPr>
            <a:spLocks noGrp="1"/>
          </p:cNvSpPr>
          <p:nvPr>
            <p:ph type="title"/>
          </p:nvPr>
        </p:nvSpPr>
        <p:spPr>
          <a:xfrm>
            <a:off x="609601" y="1480457"/>
            <a:ext cx="4101084" cy="979308"/>
          </a:xfrm>
        </p:spPr>
        <p:txBody>
          <a:bodyPr rtlCol="0" anchor="b"/>
          <a:lstStyle>
            <a:lvl1pPr>
              <a:defRPr sz="3200" b="1">
                <a:solidFill>
                  <a:schemeClr val="tx1"/>
                </a:solidFill>
                <a:latin typeface="+mn-lt"/>
              </a:defRPr>
            </a:lvl1pPr>
          </a:lstStyle>
          <a:p>
            <a:pPr rtl="0"/>
            <a:r>
              <a:rPr lang="ru-RU" noProof="0" smtClean="0"/>
              <a:t>Образец заголовка</a:t>
            </a:r>
            <a:endParaRPr lang="ru-RU" noProof="0" dirty="0"/>
          </a:p>
        </p:txBody>
      </p:sp>
      <p:sp>
        <p:nvSpPr>
          <p:cNvPr id="13" name="Rectangle 12" hidden="1">
            <a:extLst>
              <a:ext uri="{FF2B5EF4-FFF2-40B4-BE49-F238E27FC236}">
                <a16:creationId xmlns:a16="http://schemas.microsoft.com/office/drawing/2014/main" id="{116E8B30-475D-4275-8DC2-14C98F2F9B76}"/>
              </a:ext>
            </a:extLst>
          </p:cNvPr>
          <p:cNvSpPr/>
          <p:nvPr userDrawn="1"/>
        </p:nvSpPr>
        <p:spPr>
          <a:xfrm>
            <a:off x="1159727" y="1191137"/>
            <a:ext cx="4226024"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
              <a:t>2</a:t>
            </a:r>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endParaRPr lang="en-US" dirty="0"/>
          </a:p>
          <a:p>
            <a:pPr algn="ctr" rtl="0"/>
            <a:r>
              <a:rPr lang="ru"/>
              <a:t>+</a:t>
            </a:r>
          </a:p>
          <a:p>
            <a:pPr algn="ctr" rtl="0"/>
            <a:endParaRPr lang="en-US" dirty="0"/>
          </a:p>
        </p:txBody>
      </p:sp>
    </p:spTree>
    <p:extLst>
      <p:ext uri="{BB962C8B-B14F-4D97-AF65-F5344CB8AC3E}">
        <p14:creationId xmlns:p14="http://schemas.microsoft.com/office/powerpoint/2010/main" val="3348310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spTree>
      <p:nvGrpSpPr>
        <p:cNvPr id="1" name=""/>
        <p:cNvGrpSpPr/>
        <p:nvPr/>
      </p:nvGrpSpPr>
      <p:grpSpPr>
        <a:xfrm>
          <a:off x="0" y="0"/>
          <a:ext cx="0" cy="0"/>
          <a:chOff x="0" y="0"/>
          <a:chExt cx="0" cy="0"/>
        </a:xfrm>
      </p:grpSpPr>
      <p:sp>
        <p:nvSpPr>
          <p:cNvPr id="8" name="Номер слайда 5">
            <a:extLst>
              <a:ext uri="{FF2B5EF4-FFF2-40B4-BE49-F238E27FC236}">
                <a16:creationId xmlns:a16="http://schemas.microsoft.com/office/drawing/2014/main" id="{F6B8E8FD-E25A-4462-9917-754D6C619C75}"/>
              </a:ext>
            </a:extLst>
          </p:cNvPr>
          <p:cNvSpPr txBox="1">
            <a:spLocks/>
          </p:cNvSpPr>
          <p:nvPr userDrawn="1"/>
        </p:nvSpPr>
        <p:spPr>
          <a:xfrm>
            <a:off x="11549269" y="6468303"/>
            <a:ext cx="4439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8C2E478F-E849-4A8C-AF1F-CBCC78A7CBFA}" type="slidenum">
              <a:rPr lang="ru-RU" noProof="0" smtClean="0">
                <a:solidFill>
                  <a:srgbClr val="2F3342"/>
                </a:solidFill>
              </a:rPr>
              <a:pPr rtl="0"/>
              <a:t>‹#›</a:t>
            </a:fld>
            <a:endParaRPr lang="ru-RU" noProof="0" dirty="0">
              <a:solidFill>
                <a:srgbClr val="2F3342"/>
              </a:solidFill>
            </a:endParaRPr>
          </a:p>
        </p:txBody>
      </p:sp>
      <p:sp>
        <p:nvSpPr>
          <p:cNvPr id="6" name="Нижний колонтитул 5">
            <a:extLst>
              <a:ext uri="{FF2B5EF4-FFF2-40B4-BE49-F238E27FC236}">
                <a16:creationId xmlns:a16="http://schemas.microsoft.com/office/drawing/2014/main" id="{11752D6C-9D51-45A1-A6B7-B21DC9A94A43}"/>
              </a:ext>
            </a:extLst>
          </p:cNvPr>
          <p:cNvSpPr>
            <a:spLocks noGrp="1"/>
          </p:cNvSpPr>
          <p:nvPr>
            <p:ph type="ftr" sz="quarter" idx="10"/>
          </p:nvPr>
        </p:nvSpPr>
        <p:spPr/>
        <p:txBody>
          <a:bodyPr rtlCol="0"/>
          <a:lstStyle/>
          <a:p>
            <a:pPr rtl="0"/>
            <a:r>
              <a:rPr lang="ru-RU" noProof="0" dirty="0"/>
              <a:t>Добавить нижний колонтитул</a:t>
            </a:r>
          </a:p>
        </p:txBody>
      </p:sp>
      <p:sp>
        <p:nvSpPr>
          <p:cNvPr id="11" name="Прямоугольник 10" descr="Контрастный блок со открытым квадратом">
            <a:extLst>
              <a:ext uri="{FF2B5EF4-FFF2-40B4-BE49-F238E27FC236}">
                <a16:creationId xmlns:a16="http://schemas.microsoft.com/office/drawing/2014/main" id="{217FA8D4-1D05-4DF4-AA9D-364B6979733D}"/>
              </a:ext>
            </a:extLst>
          </p:cNvPr>
          <p:cNvSpPr/>
          <p:nvPr userDrawn="1"/>
        </p:nvSpPr>
        <p:spPr>
          <a:xfrm flipH="1">
            <a:off x="2685137" y="972457"/>
            <a:ext cx="9172647" cy="4843807"/>
          </a:xfrm>
          <a:prstGeom prst="rect">
            <a:avLst/>
          </a:prstGeom>
          <a:noFill/>
          <a:ln w="889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2" name="Прямоугольник 11">
            <a:extLst>
              <a:ext uri="{FF2B5EF4-FFF2-40B4-BE49-F238E27FC236}">
                <a16:creationId xmlns:a16="http://schemas.microsoft.com/office/drawing/2014/main" id="{779B1017-F981-4D2D-A14B-A857FC304F54}"/>
              </a:ext>
            </a:extLst>
          </p:cNvPr>
          <p:cNvSpPr/>
          <p:nvPr userDrawn="1"/>
        </p:nvSpPr>
        <p:spPr>
          <a:xfrm flipH="1">
            <a:off x="333834" y="1547133"/>
            <a:ext cx="11026363" cy="4702292"/>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noProof="0" dirty="0"/>
              <a:t>2</a:t>
            </a:r>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r>
              <a:rPr lang="ru-RU" noProof="0" dirty="0"/>
              <a:t>+</a:t>
            </a:r>
          </a:p>
          <a:p>
            <a:pPr algn="ctr" rtl="0"/>
            <a:endParaRPr lang="ru-RU" noProof="0" dirty="0"/>
          </a:p>
        </p:txBody>
      </p:sp>
      <p:sp>
        <p:nvSpPr>
          <p:cNvPr id="10" name="Номер слайда 9">
            <a:extLst>
              <a:ext uri="{FF2B5EF4-FFF2-40B4-BE49-F238E27FC236}">
                <a16:creationId xmlns:a16="http://schemas.microsoft.com/office/drawing/2014/main" id="{9DD85E79-8DB4-4D93-979C-171105321B3E}"/>
              </a:ext>
            </a:extLst>
          </p:cNvPr>
          <p:cNvSpPr>
            <a:spLocks noGrp="1"/>
          </p:cNvSpPr>
          <p:nvPr>
            <p:ph type="sldNum" sz="quarter" idx="11"/>
          </p:nvPr>
        </p:nvSpPr>
        <p:spPr/>
        <p:txBody>
          <a:bodyPr rtlCol="0"/>
          <a:lstStyle/>
          <a:p>
            <a:pPr rtl="0"/>
            <a:fld id="{8C2E478F-E849-4A8C-AF1F-CBCC78A7CBFA}" type="slidenum">
              <a:rPr lang="ru-RU" noProof="0" smtClean="0"/>
              <a:pPr rtl="0"/>
              <a:t>‹#›</a:t>
            </a:fld>
            <a:endParaRPr lang="ru-RU" noProof="0" dirty="0"/>
          </a:p>
        </p:txBody>
      </p:sp>
      <p:sp>
        <p:nvSpPr>
          <p:cNvPr id="2" name="Прямоугольник 1">
            <a:extLst>
              <a:ext uri="{FF2B5EF4-FFF2-40B4-BE49-F238E27FC236}">
                <a16:creationId xmlns:a16="http://schemas.microsoft.com/office/drawing/2014/main" id="{774F1136-B1CD-4171-BB47-0281C1974B22}"/>
              </a:ext>
            </a:extLst>
          </p:cNvPr>
          <p:cNvSpPr/>
          <p:nvPr userDrawn="1"/>
        </p:nvSpPr>
        <p:spPr>
          <a:xfrm>
            <a:off x="471340" y="1189038"/>
            <a:ext cx="11149160" cy="4834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 name="Заголовок 2">
            <a:extLst>
              <a:ext uri="{FF2B5EF4-FFF2-40B4-BE49-F238E27FC236}">
                <a16:creationId xmlns:a16="http://schemas.microsoft.com/office/drawing/2014/main" id="{389ADD4C-B26C-41B3-B492-DC9D032ACC44}"/>
              </a:ext>
            </a:extLst>
          </p:cNvPr>
          <p:cNvSpPr>
            <a:spLocks noGrp="1"/>
          </p:cNvSpPr>
          <p:nvPr>
            <p:ph type="title"/>
          </p:nvPr>
        </p:nvSpPr>
        <p:spPr/>
        <p:txBody>
          <a:bodyPr rtlCol="0"/>
          <a:lstStyle/>
          <a:p>
            <a:pPr rtl="0"/>
            <a:r>
              <a:rPr lang="ru-RU" noProof="0" smtClean="0"/>
              <a:t>Образец заголовка</a:t>
            </a:r>
            <a:endParaRPr lang="ru-RU" noProof="0" dirty="0"/>
          </a:p>
        </p:txBody>
      </p:sp>
    </p:spTree>
    <p:extLst>
      <p:ext uri="{BB962C8B-B14F-4D97-AF65-F5344CB8AC3E}">
        <p14:creationId xmlns:p14="http://schemas.microsoft.com/office/powerpoint/2010/main" val="2334313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6" name="Номер слайда 5">
            <a:extLst>
              <a:ext uri="{FF2B5EF4-FFF2-40B4-BE49-F238E27FC236}">
                <a16:creationId xmlns:a16="http://schemas.microsoft.com/office/drawing/2014/main" id="{6504862A-62CA-4399-88B0-181961E0F691}"/>
              </a:ext>
            </a:extLst>
          </p:cNvPr>
          <p:cNvSpPr txBox="1">
            <a:spLocks/>
          </p:cNvSpPr>
          <p:nvPr userDrawn="1"/>
        </p:nvSpPr>
        <p:spPr>
          <a:xfrm>
            <a:off x="11549269" y="6468303"/>
            <a:ext cx="4439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8C2E478F-E849-4A8C-AF1F-CBCC78A7CBFA}" type="slidenum">
              <a:rPr lang="ru-RU" noProof="0" smtClean="0">
                <a:solidFill>
                  <a:srgbClr val="2F3342"/>
                </a:solidFill>
              </a:rPr>
              <a:pPr rtl="0"/>
              <a:t>‹#›</a:t>
            </a:fld>
            <a:endParaRPr lang="ru-RU" noProof="0" dirty="0">
              <a:solidFill>
                <a:srgbClr val="2F3342"/>
              </a:solidFill>
            </a:endParaRPr>
          </a:p>
        </p:txBody>
      </p:sp>
      <p:sp>
        <p:nvSpPr>
          <p:cNvPr id="7" name="Нижний колонтитул 6">
            <a:extLst>
              <a:ext uri="{FF2B5EF4-FFF2-40B4-BE49-F238E27FC236}">
                <a16:creationId xmlns:a16="http://schemas.microsoft.com/office/drawing/2014/main" id="{A902D481-2888-4133-AD94-7700AA117DFE}"/>
              </a:ext>
            </a:extLst>
          </p:cNvPr>
          <p:cNvSpPr>
            <a:spLocks noGrp="1"/>
          </p:cNvSpPr>
          <p:nvPr>
            <p:ph type="ftr" sz="quarter" idx="10"/>
          </p:nvPr>
        </p:nvSpPr>
        <p:spPr/>
        <p:txBody>
          <a:bodyPr rtlCol="0"/>
          <a:lstStyle/>
          <a:p>
            <a:pPr rtl="0"/>
            <a:r>
              <a:rPr lang="ru-RU" noProof="0" dirty="0"/>
              <a:t>Добавить нижний колонтитул</a:t>
            </a:r>
          </a:p>
        </p:txBody>
      </p:sp>
      <p:sp>
        <p:nvSpPr>
          <p:cNvPr id="8" name="Номер слайда 7">
            <a:extLst>
              <a:ext uri="{FF2B5EF4-FFF2-40B4-BE49-F238E27FC236}">
                <a16:creationId xmlns:a16="http://schemas.microsoft.com/office/drawing/2014/main" id="{D2B113A8-E04C-44C2-962F-5FFA40FB7866}"/>
              </a:ext>
            </a:extLst>
          </p:cNvPr>
          <p:cNvSpPr>
            <a:spLocks noGrp="1"/>
          </p:cNvSpPr>
          <p:nvPr>
            <p:ph type="sldNum" sz="quarter" idx="11"/>
          </p:nvPr>
        </p:nvSpPr>
        <p:spPr/>
        <p:txBody>
          <a:bodyPr rtlCol="0"/>
          <a:lstStyle/>
          <a:p>
            <a:pPr rtl="0"/>
            <a:fld id="{8C2E478F-E849-4A8C-AF1F-CBCC78A7CBFA}" type="slidenum">
              <a:rPr lang="ru-RU" noProof="0" smtClean="0"/>
              <a:pPr rtl="0"/>
              <a:t>‹#›</a:t>
            </a:fld>
            <a:endParaRPr lang="ru-RU" noProof="0" dirty="0"/>
          </a:p>
        </p:txBody>
      </p:sp>
    </p:spTree>
    <p:extLst>
      <p:ext uri="{BB962C8B-B14F-4D97-AF65-F5344CB8AC3E}">
        <p14:creationId xmlns:p14="http://schemas.microsoft.com/office/powerpoint/2010/main" val="2858803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Название и содержимое с изображением">
    <p:spTree>
      <p:nvGrpSpPr>
        <p:cNvPr id="1" name=""/>
        <p:cNvGrpSpPr/>
        <p:nvPr/>
      </p:nvGrpSpPr>
      <p:grpSpPr>
        <a:xfrm>
          <a:off x="0" y="0"/>
          <a:ext cx="0" cy="0"/>
          <a:chOff x="0" y="0"/>
          <a:chExt cx="0" cy="0"/>
        </a:xfrm>
      </p:grpSpPr>
      <p:sp>
        <p:nvSpPr>
          <p:cNvPr id="10" name="Рисунок 13">
            <a:extLst>
              <a:ext uri="{FF2B5EF4-FFF2-40B4-BE49-F238E27FC236}">
                <a16:creationId xmlns:a16="http://schemas.microsoft.com/office/drawing/2014/main" id="{FE1CFFBA-D756-4740-B375-252727F02D1E}"/>
              </a:ext>
            </a:extLst>
          </p:cNvPr>
          <p:cNvSpPr>
            <a:spLocks noGrp="1"/>
          </p:cNvSpPr>
          <p:nvPr>
            <p:ph type="pic" sz="quarter" idx="15"/>
          </p:nvPr>
        </p:nvSpPr>
        <p:spPr>
          <a:xfrm>
            <a:off x="2264229" y="0"/>
            <a:ext cx="4919153" cy="6858000"/>
          </a:xfrm>
          <a:solidFill>
            <a:schemeClr val="bg1">
              <a:lumMod val="50000"/>
            </a:schemeClr>
          </a:solidFill>
        </p:spPr>
        <p:txBody>
          <a:bodyPr rtlCol="0"/>
          <a:lstStyle/>
          <a:p>
            <a:pPr rtl="0"/>
            <a:r>
              <a:rPr lang="ru-RU" noProof="0" smtClean="0"/>
              <a:t>Вставка рисунка</a:t>
            </a:r>
            <a:endParaRPr lang="ru-RU" noProof="0" dirty="0"/>
          </a:p>
        </p:txBody>
      </p:sp>
      <p:sp>
        <p:nvSpPr>
          <p:cNvPr id="2" name="Заголовок 1">
            <a:extLst>
              <a:ext uri="{FF2B5EF4-FFF2-40B4-BE49-F238E27FC236}">
                <a16:creationId xmlns:a16="http://schemas.microsoft.com/office/drawing/2014/main" id="{B42DCA22-1DF2-42CB-8741-F0CE575EAFE9}"/>
              </a:ext>
            </a:extLst>
          </p:cNvPr>
          <p:cNvSpPr>
            <a:spLocks noGrp="1"/>
          </p:cNvSpPr>
          <p:nvPr>
            <p:ph type="title"/>
          </p:nvPr>
        </p:nvSpPr>
        <p:spPr>
          <a:xfrm>
            <a:off x="437804" y="1676400"/>
            <a:ext cx="5196241" cy="3352800"/>
          </a:xfrm>
        </p:spPr>
        <p:txBody>
          <a:bodyPr rtlCol="0">
            <a:normAutofit/>
          </a:bodyPr>
          <a:lstStyle>
            <a:lvl1pPr>
              <a:defRPr sz="4400" b="1" spc="300">
                <a:solidFill>
                  <a:srgbClr val="2F3342"/>
                </a:solidFill>
                <a:latin typeface="+mj-lt"/>
              </a:defRPr>
            </a:lvl1pPr>
          </a:lstStyle>
          <a:p>
            <a:pPr rtl="0"/>
            <a:r>
              <a:rPr lang="ru-RU" noProof="0" smtClean="0"/>
              <a:t>Образец заголовка</a:t>
            </a:r>
            <a:endParaRPr lang="ru-RU" noProof="0" dirty="0"/>
          </a:p>
        </p:txBody>
      </p:sp>
      <p:sp>
        <p:nvSpPr>
          <p:cNvPr id="3" name="Объект 2">
            <a:extLst>
              <a:ext uri="{FF2B5EF4-FFF2-40B4-BE49-F238E27FC236}">
                <a16:creationId xmlns:a16="http://schemas.microsoft.com/office/drawing/2014/main" id="{ACDD89F3-6B87-4C54-83B9-A6481CB4FC3A}"/>
              </a:ext>
            </a:extLst>
          </p:cNvPr>
          <p:cNvSpPr>
            <a:spLocks noGrp="1"/>
          </p:cNvSpPr>
          <p:nvPr>
            <p:ph idx="1"/>
          </p:nvPr>
        </p:nvSpPr>
        <p:spPr>
          <a:xfrm>
            <a:off x="7639394" y="365125"/>
            <a:ext cx="4114801" cy="5811838"/>
          </a:xfrm>
        </p:spPr>
        <p:txBody>
          <a:bodyPr rtlCol="0"/>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pic>
        <p:nvPicPr>
          <p:cNvPr id="11" name="Графический объект 10">
            <a:extLst>
              <a:ext uri="{FF2B5EF4-FFF2-40B4-BE49-F238E27FC236}">
                <a16:creationId xmlns:a16="http://schemas.microsoft.com/office/drawing/2014/main" id="{479D679C-E90D-4916-BCE6-71C32B831E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139938" y="1088572"/>
            <a:ext cx="4572000" cy="4572000"/>
          </a:xfrm>
          <a:prstGeom prst="rect">
            <a:avLst/>
          </a:prstGeom>
        </p:spPr>
      </p:pic>
      <p:sp>
        <p:nvSpPr>
          <p:cNvPr id="6" name="Нижний колонтитул 5">
            <a:extLst>
              <a:ext uri="{FF2B5EF4-FFF2-40B4-BE49-F238E27FC236}">
                <a16:creationId xmlns:a16="http://schemas.microsoft.com/office/drawing/2014/main" id="{75107A3F-3DCD-44DD-AF42-32098DCC3A78}"/>
              </a:ext>
            </a:extLst>
          </p:cNvPr>
          <p:cNvSpPr>
            <a:spLocks noGrp="1"/>
          </p:cNvSpPr>
          <p:nvPr>
            <p:ph type="ftr" sz="quarter" idx="16"/>
          </p:nvPr>
        </p:nvSpPr>
        <p:spPr/>
        <p:txBody>
          <a:bodyPr rtlCol="0"/>
          <a:lstStyle/>
          <a:p>
            <a:pPr rtl="0"/>
            <a:r>
              <a:rPr lang="ru-RU" noProof="0" dirty="0"/>
              <a:t>Добавить нижний колонтитул</a:t>
            </a:r>
          </a:p>
        </p:txBody>
      </p:sp>
      <p:sp>
        <p:nvSpPr>
          <p:cNvPr id="7" name="Номер слайда 6">
            <a:extLst>
              <a:ext uri="{FF2B5EF4-FFF2-40B4-BE49-F238E27FC236}">
                <a16:creationId xmlns:a16="http://schemas.microsoft.com/office/drawing/2014/main" id="{CE1DB279-F403-4D2A-8D1B-FB3C81796B48}"/>
              </a:ext>
            </a:extLst>
          </p:cNvPr>
          <p:cNvSpPr>
            <a:spLocks noGrp="1"/>
          </p:cNvSpPr>
          <p:nvPr>
            <p:ph type="sldNum" sz="quarter" idx="17"/>
          </p:nvPr>
        </p:nvSpPr>
        <p:spPr/>
        <p:txBody>
          <a:bodyPr rtlCol="0"/>
          <a:lstStyle/>
          <a:p>
            <a:pPr rtl="0"/>
            <a:fld id="{8C2E478F-E849-4A8C-AF1F-CBCC78A7CBFA}" type="slidenum">
              <a:rPr lang="ru-RU" noProof="0" smtClean="0"/>
              <a:pPr rtl="0"/>
              <a:t>‹#›</a:t>
            </a:fld>
            <a:endParaRPr lang="ru-RU" noProof="0" dirty="0"/>
          </a:p>
        </p:txBody>
      </p:sp>
    </p:spTree>
    <p:extLst>
      <p:ext uri="{BB962C8B-B14F-4D97-AF65-F5344CB8AC3E}">
        <p14:creationId xmlns:p14="http://schemas.microsoft.com/office/powerpoint/2010/main" val="314176236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Слайд-разделитель">
    <p:spTree>
      <p:nvGrpSpPr>
        <p:cNvPr id="1" name=""/>
        <p:cNvGrpSpPr/>
        <p:nvPr/>
      </p:nvGrpSpPr>
      <p:grpSpPr>
        <a:xfrm>
          <a:off x="0" y="0"/>
          <a:ext cx="0" cy="0"/>
          <a:chOff x="0" y="0"/>
          <a:chExt cx="0" cy="0"/>
        </a:xfrm>
      </p:grpSpPr>
      <p:sp>
        <p:nvSpPr>
          <p:cNvPr id="10" name="Рисунок 13">
            <a:extLst>
              <a:ext uri="{FF2B5EF4-FFF2-40B4-BE49-F238E27FC236}">
                <a16:creationId xmlns:a16="http://schemas.microsoft.com/office/drawing/2014/main" id="{FE1CFFBA-D756-4740-B375-252727F02D1E}"/>
              </a:ext>
            </a:extLst>
          </p:cNvPr>
          <p:cNvSpPr>
            <a:spLocks noGrp="1"/>
          </p:cNvSpPr>
          <p:nvPr>
            <p:ph type="pic" sz="quarter" idx="15"/>
          </p:nvPr>
        </p:nvSpPr>
        <p:spPr>
          <a:xfrm>
            <a:off x="2264229" y="0"/>
            <a:ext cx="9927771" cy="6858000"/>
          </a:xfrm>
          <a:solidFill>
            <a:schemeClr val="bg1">
              <a:lumMod val="50000"/>
            </a:schemeClr>
          </a:solidFill>
        </p:spPr>
        <p:txBody>
          <a:bodyPr rtlCol="0"/>
          <a:lstStyle/>
          <a:p>
            <a:pPr rtl="0"/>
            <a:r>
              <a:rPr lang="ru-RU" noProof="0" smtClean="0"/>
              <a:t>Вставка рисунка</a:t>
            </a:r>
            <a:endParaRPr lang="ru-RU" noProof="0" dirty="0"/>
          </a:p>
        </p:txBody>
      </p:sp>
      <p:grpSp>
        <p:nvGrpSpPr>
          <p:cNvPr id="12" name="Группа 11">
            <a:extLst>
              <a:ext uri="{FF2B5EF4-FFF2-40B4-BE49-F238E27FC236}">
                <a16:creationId xmlns:a16="http://schemas.microsoft.com/office/drawing/2014/main" id="{99325050-38BE-4AB2-B450-8DC9C0EDD386}"/>
              </a:ext>
            </a:extLst>
          </p:cNvPr>
          <p:cNvGrpSpPr/>
          <p:nvPr userDrawn="1"/>
        </p:nvGrpSpPr>
        <p:grpSpPr>
          <a:xfrm>
            <a:off x="883522" y="408327"/>
            <a:ext cx="5276606" cy="5768636"/>
            <a:chOff x="883522" y="408327"/>
            <a:chExt cx="5276606" cy="5768636"/>
          </a:xfrm>
        </p:grpSpPr>
        <p:sp>
          <p:nvSpPr>
            <p:cNvPr id="13" name="Прямоугольник 12">
              <a:extLst>
                <a:ext uri="{FF2B5EF4-FFF2-40B4-BE49-F238E27FC236}">
                  <a16:creationId xmlns:a16="http://schemas.microsoft.com/office/drawing/2014/main" id="{3D68A4CE-A5FD-4656-82E1-43D586CC441E}"/>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noProof="0" dirty="0"/>
                <a:t>2</a:t>
              </a:r>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r>
                <a:rPr lang="ru-RU" noProof="0" dirty="0"/>
                <a:t>+</a:t>
              </a:r>
            </a:p>
            <a:p>
              <a:pPr algn="ctr" rtl="0"/>
              <a:endParaRPr lang="ru-RU" noProof="0" dirty="0"/>
            </a:p>
          </p:txBody>
        </p:sp>
        <p:pic>
          <p:nvPicPr>
            <p:cNvPr id="15" name="Графический объект 14">
              <a:extLst>
                <a:ext uri="{FF2B5EF4-FFF2-40B4-BE49-F238E27FC236}">
                  <a16:creationId xmlns:a16="http://schemas.microsoft.com/office/drawing/2014/main" id="{E66B1E37-8CEC-44ED-A239-C755B72AC61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25781" y="1107282"/>
              <a:ext cx="4572000" cy="4572000"/>
            </a:xfrm>
            <a:prstGeom prst="rect">
              <a:avLst/>
            </a:prstGeom>
          </p:spPr>
        </p:pic>
        <p:sp>
          <p:nvSpPr>
            <p:cNvPr id="14" name="Прямоугольник 13">
              <a:extLst>
                <a:ext uri="{FF2B5EF4-FFF2-40B4-BE49-F238E27FC236}">
                  <a16:creationId xmlns:a16="http://schemas.microsoft.com/office/drawing/2014/main" id="{B7E28405-97F5-4E03-86F1-FAE2FEA6CFF8}"/>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noProof="0" dirty="0"/>
                <a:t>2</a:t>
              </a:r>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r>
                <a:rPr lang="ru-RU" noProof="0" dirty="0"/>
                <a:t>+</a:t>
              </a:r>
            </a:p>
            <a:p>
              <a:pPr algn="ctr" rtl="0"/>
              <a:endParaRPr lang="ru-RU" noProof="0" dirty="0"/>
            </a:p>
          </p:txBody>
        </p:sp>
      </p:grpSp>
      <p:sp>
        <p:nvSpPr>
          <p:cNvPr id="16" name="Заголовок 1">
            <a:extLst>
              <a:ext uri="{FF2B5EF4-FFF2-40B4-BE49-F238E27FC236}">
                <a16:creationId xmlns:a16="http://schemas.microsoft.com/office/drawing/2014/main" id="{719FCC9B-E3B8-49CF-BD22-D553FFAAE5D5}"/>
              </a:ext>
            </a:extLst>
          </p:cNvPr>
          <p:cNvSpPr>
            <a:spLocks noGrp="1"/>
          </p:cNvSpPr>
          <p:nvPr>
            <p:ph type="title"/>
          </p:nvPr>
        </p:nvSpPr>
        <p:spPr>
          <a:xfrm>
            <a:off x="838200" y="1501775"/>
            <a:ext cx="4351911" cy="2384466"/>
          </a:xfrm>
        </p:spPr>
        <p:txBody>
          <a:bodyPr rtlCol="0">
            <a:normAutofit/>
          </a:bodyPr>
          <a:lstStyle>
            <a:lvl1pPr algn="ctr">
              <a:defRPr sz="4400" b="1" spc="300">
                <a:solidFill>
                  <a:srgbClr val="2F3342"/>
                </a:solidFill>
                <a:latin typeface="+mj-lt"/>
              </a:defRPr>
            </a:lvl1pPr>
          </a:lstStyle>
          <a:p>
            <a:pPr rtl="0"/>
            <a:r>
              <a:rPr lang="ru-RU" noProof="0" smtClean="0"/>
              <a:t>Образец заголовка</a:t>
            </a:r>
            <a:endParaRPr lang="ru-RU" noProof="0" dirty="0"/>
          </a:p>
        </p:txBody>
      </p:sp>
      <p:sp>
        <p:nvSpPr>
          <p:cNvPr id="17" name="Текст 2">
            <a:extLst>
              <a:ext uri="{FF2B5EF4-FFF2-40B4-BE49-F238E27FC236}">
                <a16:creationId xmlns:a16="http://schemas.microsoft.com/office/drawing/2014/main" id="{4F21EA87-CE67-4A1E-B2E0-513F775C76A7}"/>
              </a:ext>
            </a:extLst>
          </p:cNvPr>
          <p:cNvSpPr>
            <a:spLocks noGrp="1"/>
          </p:cNvSpPr>
          <p:nvPr>
            <p:ph type="body" idx="13" hasCustomPrompt="1"/>
          </p:nvPr>
        </p:nvSpPr>
        <p:spPr>
          <a:xfrm>
            <a:off x="838199" y="3886241"/>
            <a:ext cx="4351910" cy="296437"/>
          </a:xfrm>
        </p:spPr>
        <p:txBody>
          <a:bodyPr lIns="0" rIns="0" rtlCol="0">
            <a:noAutofit/>
          </a:bodyPr>
          <a:lstStyle>
            <a:lvl1pPr marL="0" indent="0" algn="ctr">
              <a:buNone/>
              <a:defRPr sz="2000" spc="600">
                <a:solidFill>
                  <a:srgbClr val="2F334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dirty="0"/>
              <a:t>СТИЛИ ОБРАЗЦА</a:t>
            </a:r>
          </a:p>
        </p:txBody>
      </p:sp>
      <p:sp>
        <p:nvSpPr>
          <p:cNvPr id="2" name="Нижний колонтитул 1">
            <a:extLst>
              <a:ext uri="{FF2B5EF4-FFF2-40B4-BE49-F238E27FC236}">
                <a16:creationId xmlns:a16="http://schemas.microsoft.com/office/drawing/2014/main" id="{1A26DCC3-B99B-481C-AC63-F17D5215DCC8}"/>
              </a:ext>
            </a:extLst>
          </p:cNvPr>
          <p:cNvSpPr>
            <a:spLocks noGrp="1"/>
          </p:cNvSpPr>
          <p:nvPr>
            <p:ph type="ftr" sz="quarter" idx="16"/>
          </p:nvPr>
        </p:nvSpPr>
        <p:spPr/>
        <p:txBody>
          <a:bodyPr rtlCol="0"/>
          <a:lstStyle/>
          <a:p>
            <a:pPr rtl="0"/>
            <a:r>
              <a:rPr lang="ru-RU" noProof="0" dirty="0"/>
              <a:t>Добавить нижний колонтитул</a:t>
            </a:r>
          </a:p>
        </p:txBody>
      </p:sp>
      <p:sp>
        <p:nvSpPr>
          <p:cNvPr id="3" name="Номер слайда 2">
            <a:extLst>
              <a:ext uri="{FF2B5EF4-FFF2-40B4-BE49-F238E27FC236}">
                <a16:creationId xmlns:a16="http://schemas.microsoft.com/office/drawing/2014/main" id="{40D24A36-5F75-40A5-8DA4-0364F4492FC6}"/>
              </a:ext>
            </a:extLst>
          </p:cNvPr>
          <p:cNvSpPr>
            <a:spLocks noGrp="1"/>
          </p:cNvSpPr>
          <p:nvPr>
            <p:ph type="sldNum" sz="quarter" idx="17"/>
          </p:nvPr>
        </p:nvSpPr>
        <p:spPr/>
        <p:txBody>
          <a:bodyPr rtlCol="0"/>
          <a:lstStyle/>
          <a:p>
            <a:pPr rtl="0"/>
            <a:fld id="{8C2E478F-E849-4A8C-AF1F-CBCC78A7CBFA}" type="slidenum">
              <a:rPr lang="ru-RU" noProof="0" smtClean="0"/>
              <a:pPr rtl="0"/>
              <a:t>‹#›</a:t>
            </a:fld>
            <a:endParaRPr lang="ru-RU" noProof="0" dirty="0"/>
          </a:p>
        </p:txBody>
      </p:sp>
    </p:spTree>
    <p:extLst>
      <p:ext uri="{BB962C8B-B14F-4D97-AF65-F5344CB8AC3E}">
        <p14:creationId xmlns:p14="http://schemas.microsoft.com/office/powerpoint/2010/main" val="384814379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Слайд-разделитель 2">
    <p:spTree>
      <p:nvGrpSpPr>
        <p:cNvPr id="1" name=""/>
        <p:cNvGrpSpPr/>
        <p:nvPr/>
      </p:nvGrpSpPr>
      <p:grpSpPr>
        <a:xfrm>
          <a:off x="0" y="0"/>
          <a:ext cx="0" cy="0"/>
          <a:chOff x="0" y="0"/>
          <a:chExt cx="0" cy="0"/>
        </a:xfrm>
      </p:grpSpPr>
      <p:sp>
        <p:nvSpPr>
          <p:cNvPr id="7" name="Рисунок 13">
            <a:extLst>
              <a:ext uri="{FF2B5EF4-FFF2-40B4-BE49-F238E27FC236}">
                <a16:creationId xmlns:a16="http://schemas.microsoft.com/office/drawing/2014/main" id="{B599FEC8-12D0-4EB5-8573-C891D56C84E0}"/>
              </a:ext>
            </a:extLst>
          </p:cNvPr>
          <p:cNvSpPr>
            <a:spLocks noGrp="1"/>
          </p:cNvSpPr>
          <p:nvPr>
            <p:ph type="pic" sz="quarter" idx="15"/>
          </p:nvPr>
        </p:nvSpPr>
        <p:spPr>
          <a:xfrm>
            <a:off x="-71015" y="0"/>
            <a:ext cx="12263015" cy="6858000"/>
          </a:xfrm>
          <a:solidFill>
            <a:schemeClr val="bg1">
              <a:lumMod val="50000"/>
            </a:schemeClr>
          </a:solidFill>
        </p:spPr>
        <p:txBody>
          <a:bodyPr rtlCol="0"/>
          <a:lstStyle/>
          <a:p>
            <a:pPr rtl="0"/>
            <a:r>
              <a:rPr lang="ru-RU" noProof="0" smtClean="0"/>
              <a:t>Вставка рисунка</a:t>
            </a:r>
            <a:endParaRPr lang="ru-RU" noProof="0" dirty="0"/>
          </a:p>
        </p:txBody>
      </p:sp>
      <p:grpSp>
        <p:nvGrpSpPr>
          <p:cNvPr id="14" name="Группа 13">
            <a:extLst>
              <a:ext uri="{FF2B5EF4-FFF2-40B4-BE49-F238E27FC236}">
                <a16:creationId xmlns:a16="http://schemas.microsoft.com/office/drawing/2014/main" id="{7BF3BF7F-F094-497C-9310-2FE8B059E82B}"/>
              </a:ext>
            </a:extLst>
          </p:cNvPr>
          <p:cNvGrpSpPr/>
          <p:nvPr userDrawn="1"/>
        </p:nvGrpSpPr>
        <p:grpSpPr>
          <a:xfrm flipH="1" flipV="1">
            <a:off x="3581400" y="451189"/>
            <a:ext cx="5276606" cy="5768636"/>
            <a:chOff x="883522" y="408327"/>
            <a:chExt cx="5276606" cy="5768636"/>
          </a:xfrm>
        </p:grpSpPr>
        <p:sp>
          <p:nvSpPr>
            <p:cNvPr id="15" name="Прямоугольник 14">
              <a:extLst>
                <a:ext uri="{FF2B5EF4-FFF2-40B4-BE49-F238E27FC236}">
                  <a16:creationId xmlns:a16="http://schemas.microsoft.com/office/drawing/2014/main" id="{2D49E498-4E90-44A2-B49F-157DFF9E8581}"/>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noProof="0" dirty="0"/>
                <a:t>2</a:t>
              </a:r>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r>
                <a:rPr lang="ru-RU" noProof="0" dirty="0"/>
                <a:t>+</a:t>
              </a:r>
            </a:p>
            <a:p>
              <a:pPr algn="ctr" rtl="0"/>
              <a:endParaRPr lang="ru-RU" noProof="0" dirty="0"/>
            </a:p>
          </p:txBody>
        </p:sp>
        <p:pic>
          <p:nvPicPr>
            <p:cNvPr id="17" name="Графический объект 16">
              <a:extLst>
                <a:ext uri="{FF2B5EF4-FFF2-40B4-BE49-F238E27FC236}">
                  <a16:creationId xmlns:a16="http://schemas.microsoft.com/office/drawing/2014/main" id="{B2D9F108-8C30-4BEC-8122-BE263264448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39938" y="1088572"/>
              <a:ext cx="4572000" cy="4572000"/>
            </a:xfrm>
            <a:prstGeom prst="rect">
              <a:avLst/>
            </a:prstGeom>
          </p:spPr>
        </p:pic>
        <p:sp>
          <p:nvSpPr>
            <p:cNvPr id="16" name="Прямоугольник 15">
              <a:extLst>
                <a:ext uri="{FF2B5EF4-FFF2-40B4-BE49-F238E27FC236}">
                  <a16:creationId xmlns:a16="http://schemas.microsoft.com/office/drawing/2014/main" id="{FAB546B5-7C56-40DD-B1DF-AE850DE5FDB3}"/>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noProof="0" dirty="0"/>
                <a:t>2</a:t>
              </a:r>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r>
                <a:rPr lang="ru-RU" noProof="0" dirty="0"/>
                <a:t>+</a:t>
              </a:r>
            </a:p>
            <a:p>
              <a:pPr algn="ctr" rtl="0"/>
              <a:endParaRPr lang="ru-RU" noProof="0" dirty="0"/>
            </a:p>
          </p:txBody>
        </p:sp>
      </p:grpSp>
      <p:sp>
        <p:nvSpPr>
          <p:cNvPr id="8" name="Заголовок 1">
            <a:extLst>
              <a:ext uri="{FF2B5EF4-FFF2-40B4-BE49-F238E27FC236}">
                <a16:creationId xmlns:a16="http://schemas.microsoft.com/office/drawing/2014/main" id="{4C30FD01-9DD8-4ECA-AC52-7C41002A99B3}"/>
              </a:ext>
            </a:extLst>
          </p:cNvPr>
          <p:cNvSpPr>
            <a:spLocks noGrp="1"/>
          </p:cNvSpPr>
          <p:nvPr>
            <p:ph type="title"/>
          </p:nvPr>
        </p:nvSpPr>
        <p:spPr>
          <a:xfrm>
            <a:off x="4506095" y="1742989"/>
            <a:ext cx="4351911" cy="3352800"/>
          </a:xfrm>
        </p:spPr>
        <p:txBody>
          <a:bodyPr rtlCol="0">
            <a:normAutofit/>
          </a:bodyPr>
          <a:lstStyle>
            <a:lvl1pPr algn="ctr">
              <a:defRPr sz="4400" b="1" spc="300">
                <a:solidFill>
                  <a:srgbClr val="2F3342"/>
                </a:solidFill>
                <a:latin typeface="+mj-lt"/>
              </a:defRPr>
            </a:lvl1pPr>
          </a:lstStyle>
          <a:p>
            <a:pPr rtl="0"/>
            <a:r>
              <a:rPr lang="ru-RU" noProof="0" smtClean="0"/>
              <a:t>Образец заголовка</a:t>
            </a:r>
            <a:endParaRPr lang="ru-RU" noProof="0" dirty="0"/>
          </a:p>
        </p:txBody>
      </p:sp>
      <p:sp>
        <p:nvSpPr>
          <p:cNvPr id="22" name="Текст 2">
            <a:extLst>
              <a:ext uri="{FF2B5EF4-FFF2-40B4-BE49-F238E27FC236}">
                <a16:creationId xmlns:a16="http://schemas.microsoft.com/office/drawing/2014/main" id="{74491700-C4EB-4143-ACD3-DE153BF9DD99}"/>
              </a:ext>
            </a:extLst>
          </p:cNvPr>
          <p:cNvSpPr>
            <a:spLocks noGrp="1"/>
          </p:cNvSpPr>
          <p:nvPr>
            <p:ph type="body" idx="13" hasCustomPrompt="1"/>
          </p:nvPr>
        </p:nvSpPr>
        <p:spPr>
          <a:xfrm>
            <a:off x="4506094" y="4127455"/>
            <a:ext cx="4351910" cy="296437"/>
          </a:xfrm>
        </p:spPr>
        <p:txBody>
          <a:bodyPr lIns="0" rIns="0" rtlCol="0">
            <a:noAutofit/>
          </a:bodyPr>
          <a:lstStyle>
            <a:lvl1pPr marL="0" indent="0" algn="ctr">
              <a:buNone/>
              <a:defRPr sz="2000" spc="600">
                <a:solidFill>
                  <a:srgbClr val="2F334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dirty="0"/>
              <a:t>СТИЛИ ОБРАЗЦА</a:t>
            </a:r>
          </a:p>
        </p:txBody>
      </p:sp>
      <p:sp>
        <p:nvSpPr>
          <p:cNvPr id="3" name="Номер слайда 2">
            <a:extLst>
              <a:ext uri="{FF2B5EF4-FFF2-40B4-BE49-F238E27FC236}">
                <a16:creationId xmlns:a16="http://schemas.microsoft.com/office/drawing/2014/main" id="{D11BF64E-D1E6-463D-B3F0-1491C107C8B1}"/>
              </a:ext>
            </a:extLst>
          </p:cNvPr>
          <p:cNvSpPr>
            <a:spLocks noGrp="1"/>
          </p:cNvSpPr>
          <p:nvPr>
            <p:ph type="sldNum" sz="quarter" idx="17"/>
          </p:nvPr>
        </p:nvSpPr>
        <p:spPr/>
        <p:txBody>
          <a:bodyPr rtlCol="0"/>
          <a:lstStyle/>
          <a:p>
            <a:pPr rtl="0"/>
            <a:fld id="{8C2E478F-E849-4A8C-AF1F-CBCC78A7CBFA}" type="slidenum">
              <a:rPr lang="ru-RU" noProof="0" smtClean="0"/>
              <a:pPr rtl="0"/>
              <a:t>‹#›</a:t>
            </a:fld>
            <a:endParaRPr lang="ru-RU" noProof="0" dirty="0"/>
          </a:p>
        </p:txBody>
      </p:sp>
      <p:sp>
        <p:nvSpPr>
          <p:cNvPr id="2" name="Нижний колонтитул 1">
            <a:extLst>
              <a:ext uri="{FF2B5EF4-FFF2-40B4-BE49-F238E27FC236}">
                <a16:creationId xmlns:a16="http://schemas.microsoft.com/office/drawing/2014/main" id="{1149EC66-F633-4F8B-BA43-E48843E5AD21}"/>
              </a:ext>
            </a:extLst>
          </p:cNvPr>
          <p:cNvSpPr>
            <a:spLocks noGrp="1"/>
          </p:cNvSpPr>
          <p:nvPr>
            <p:ph type="ftr" sz="quarter" idx="16"/>
          </p:nvPr>
        </p:nvSpPr>
        <p:spPr/>
        <p:txBody>
          <a:bodyPr rtlCol="0"/>
          <a:lstStyle>
            <a:lvl1pPr>
              <a:defRPr>
                <a:solidFill>
                  <a:schemeClr val="bg1"/>
                </a:solidFill>
              </a:defRPr>
            </a:lvl1pPr>
          </a:lstStyle>
          <a:p>
            <a:pPr rtl="0"/>
            <a:r>
              <a:rPr lang="ru-RU" noProof="0" dirty="0"/>
              <a:t>Добавить нижний колонтитул</a:t>
            </a:r>
          </a:p>
        </p:txBody>
      </p:sp>
    </p:spTree>
    <p:extLst>
      <p:ext uri="{BB962C8B-B14F-4D97-AF65-F5344CB8AC3E}">
        <p14:creationId xmlns:p14="http://schemas.microsoft.com/office/powerpoint/2010/main" val="289958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Сравнение с изображением">
    <p:spTree>
      <p:nvGrpSpPr>
        <p:cNvPr id="1" name=""/>
        <p:cNvGrpSpPr/>
        <p:nvPr/>
      </p:nvGrpSpPr>
      <p:grpSpPr>
        <a:xfrm>
          <a:off x="0" y="0"/>
          <a:ext cx="0" cy="0"/>
          <a:chOff x="0" y="0"/>
          <a:chExt cx="0" cy="0"/>
        </a:xfrm>
      </p:grpSpPr>
      <p:sp>
        <p:nvSpPr>
          <p:cNvPr id="17" name="Прямоугольник 16">
            <a:extLst>
              <a:ext uri="{FF2B5EF4-FFF2-40B4-BE49-F238E27FC236}">
                <a16:creationId xmlns:a16="http://schemas.microsoft.com/office/drawing/2014/main" id="{CC3A4379-5E89-42FE-AA5C-BEA0CDFCDD6F}"/>
              </a:ext>
            </a:extLst>
          </p:cNvPr>
          <p:cNvSpPr/>
          <p:nvPr userDrawn="1"/>
        </p:nvSpPr>
        <p:spPr>
          <a:xfrm>
            <a:off x="4887684"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noProof="0" dirty="0"/>
              <a:t>2</a:t>
            </a:r>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r>
              <a:rPr lang="ru-RU" noProof="0" dirty="0"/>
              <a:t>+</a:t>
            </a:r>
          </a:p>
          <a:p>
            <a:pPr algn="ctr" rtl="0"/>
            <a:endParaRPr lang="ru-RU" noProof="0" dirty="0"/>
          </a:p>
        </p:txBody>
      </p:sp>
      <p:sp>
        <p:nvSpPr>
          <p:cNvPr id="3" name="Текст 2">
            <a:extLst>
              <a:ext uri="{FF2B5EF4-FFF2-40B4-BE49-F238E27FC236}">
                <a16:creationId xmlns:a16="http://schemas.microsoft.com/office/drawing/2014/main" id="{CF38A5A1-070F-43C9-B2D5-C557B0D72B9C}"/>
              </a:ext>
            </a:extLst>
          </p:cNvPr>
          <p:cNvSpPr>
            <a:spLocks noGrp="1"/>
          </p:cNvSpPr>
          <p:nvPr>
            <p:ph type="body" idx="1"/>
          </p:nvPr>
        </p:nvSpPr>
        <p:spPr>
          <a:xfrm>
            <a:off x="573882" y="1061132"/>
            <a:ext cx="3464717" cy="823912"/>
          </a:xfrm>
          <a:ln>
            <a:solidFill>
              <a:schemeClr val="bg1"/>
            </a:solidFill>
          </a:ln>
        </p:spPr>
        <p:txBody>
          <a:bodyPr rtlCol="0" anchor="ctr"/>
          <a:lstStyle>
            <a:lvl1pPr marL="0" indent="0" algn="ctr">
              <a:buNone/>
              <a:defRPr sz="2400" b="1">
                <a:solidFill>
                  <a:srgbClr val="2F334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smtClean="0"/>
              <a:t>Образец текста</a:t>
            </a:r>
          </a:p>
        </p:txBody>
      </p:sp>
      <p:sp>
        <p:nvSpPr>
          <p:cNvPr id="4" name="Объект 3">
            <a:extLst>
              <a:ext uri="{FF2B5EF4-FFF2-40B4-BE49-F238E27FC236}">
                <a16:creationId xmlns:a16="http://schemas.microsoft.com/office/drawing/2014/main" id="{FECCBEC1-2F48-4E90-ADF0-BEE2B9E477B0}"/>
              </a:ext>
            </a:extLst>
          </p:cNvPr>
          <p:cNvSpPr>
            <a:spLocks noGrp="1"/>
          </p:cNvSpPr>
          <p:nvPr>
            <p:ph sz="half" idx="2"/>
          </p:nvPr>
        </p:nvSpPr>
        <p:spPr>
          <a:xfrm>
            <a:off x="573882" y="2108201"/>
            <a:ext cx="3464717" cy="3684588"/>
          </a:xfrm>
        </p:spPr>
        <p:txBody>
          <a:bodyPr rtlCol="0">
            <a:normAutofit/>
          </a:bodyPr>
          <a:lstStyle>
            <a:lvl1pPr>
              <a:lnSpc>
                <a:spcPct val="150000"/>
              </a:lnSpc>
              <a:defRPr sz="1600">
                <a:solidFill>
                  <a:srgbClr val="2F3342"/>
                </a:solidFill>
              </a:defRPr>
            </a:lvl1pPr>
            <a:lvl2pPr>
              <a:lnSpc>
                <a:spcPct val="150000"/>
              </a:lnSpc>
              <a:defRPr sz="1400">
                <a:solidFill>
                  <a:srgbClr val="2F3342"/>
                </a:solidFill>
              </a:defRPr>
            </a:lvl2pPr>
            <a:lvl3pPr>
              <a:lnSpc>
                <a:spcPct val="150000"/>
              </a:lnSpc>
              <a:defRPr sz="1200">
                <a:solidFill>
                  <a:srgbClr val="2F3342"/>
                </a:solidFill>
              </a:defRPr>
            </a:lvl3pPr>
            <a:lvl4pPr>
              <a:lnSpc>
                <a:spcPct val="150000"/>
              </a:lnSpc>
              <a:defRPr sz="1100">
                <a:solidFill>
                  <a:srgbClr val="2F3342"/>
                </a:solidFill>
              </a:defRPr>
            </a:lvl4pPr>
            <a:lvl5pPr>
              <a:lnSpc>
                <a:spcPct val="150000"/>
              </a:lnSpc>
              <a:defRPr sz="1100">
                <a:solidFill>
                  <a:srgbClr val="2F3342"/>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
        <p:nvSpPr>
          <p:cNvPr id="11" name="Текст 2">
            <a:extLst>
              <a:ext uri="{FF2B5EF4-FFF2-40B4-BE49-F238E27FC236}">
                <a16:creationId xmlns:a16="http://schemas.microsoft.com/office/drawing/2014/main" id="{367F380C-58A9-4490-AC57-579A90290F36}"/>
              </a:ext>
            </a:extLst>
          </p:cNvPr>
          <p:cNvSpPr>
            <a:spLocks noGrp="1"/>
          </p:cNvSpPr>
          <p:nvPr>
            <p:ph type="body" idx="13"/>
          </p:nvPr>
        </p:nvSpPr>
        <p:spPr>
          <a:xfrm>
            <a:off x="8153400" y="1061132"/>
            <a:ext cx="3464717" cy="823912"/>
          </a:xfrm>
          <a:ln>
            <a:solidFill>
              <a:schemeClr val="bg1"/>
            </a:solidFill>
          </a:ln>
        </p:spPr>
        <p:txBody>
          <a:bodyPr rtlCol="0" anchor="ctr"/>
          <a:lstStyle>
            <a:lvl1pPr marL="0" indent="0" algn="ctr">
              <a:buNone/>
              <a:defRPr sz="2400" b="1">
                <a:solidFill>
                  <a:srgbClr val="2F334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smtClean="0"/>
              <a:t>Образец текста</a:t>
            </a:r>
          </a:p>
        </p:txBody>
      </p:sp>
      <p:sp>
        <p:nvSpPr>
          <p:cNvPr id="12" name="Объект 3">
            <a:extLst>
              <a:ext uri="{FF2B5EF4-FFF2-40B4-BE49-F238E27FC236}">
                <a16:creationId xmlns:a16="http://schemas.microsoft.com/office/drawing/2014/main" id="{DA285A94-0E4E-47DC-8E61-41F684F37003}"/>
              </a:ext>
            </a:extLst>
          </p:cNvPr>
          <p:cNvSpPr>
            <a:spLocks noGrp="1"/>
          </p:cNvSpPr>
          <p:nvPr>
            <p:ph sz="half" idx="14"/>
          </p:nvPr>
        </p:nvSpPr>
        <p:spPr>
          <a:xfrm>
            <a:off x="8153400" y="2108201"/>
            <a:ext cx="3464717" cy="3684588"/>
          </a:xfrm>
        </p:spPr>
        <p:txBody>
          <a:bodyPr rtlCol="0">
            <a:normAutofit/>
          </a:bodyPr>
          <a:lstStyle>
            <a:lvl1pPr>
              <a:lnSpc>
                <a:spcPct val="150000"/>
              </a:lnSpc>
              <a:defRPr sz="1600">
                <a:solidFill>
                  <a:srgbClr val="2F3342"/>
                </a:solidFill>
              </a:defRPr>
            </a:lvl1pPr>
            <a:lvl2pPr>
              <a:lnSpc>
                <a:spcPct val="150000"/>
              </a:lnSpc>
              <a:defRPr sz="1400">
                <a:solidFill>
                  <a:srgbClr val="2F3342"/>
                </a:solidFill>
              </a:defRPr>
            </a:lvl2pPr>
            <a:lvl3pPr>
              <a:lnSpc>
                <a:spcPct val="150000"/>
              </a:lnSpc>
              <a:defRPr sz="1200">
                <a:solidFill>
                  <a:srgbClr val="2F3342"/>
                </a:solidFill>
              </a:defRPr>
            </a:lvl3pPr>
            <a:lvl4pPr>
              <a:lnSpc>
                <a:spcPct val="150000"/>
              </a:lnSpc>
              <a:defRPr sz="1100">
                <a:solidFill>
                  <a:srgbClr val="2F3342"/>
                </a:solidFill>
              </a:defRPr>
            </a:lvl4pPr>
            <a:lvl5pPr>
              <a:lnSpc>
                <a:spcPct val="150000"/>
              </a:lnSpc>
              <a:defRPr sz="1100">
                <a:solidFill>
                  <a:srgbClr val="2F3342"/>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
        <p:nvSpPr>
          <p:cNvPr id="18" name="Прямоугольник 17">
            <a:extLst>
              <a:ext uri="{FF2B5EF4-FFF2-40B4-BE49-F238E27FC236}">
                <a16:creationId xmlns:a16="http://schemas.microsoft.com/office/drawing/2014/main" id="{6EDCBFD0-7AE5-4346-AD3A-01F956626091}"/>
              </a:ext>
            </a:extLst>
          </p:cNvPr>
          <p:cNvSpPr/>
          <p:nvPr userDrawn="1"/>
        </p:nvSpPr>
        <p:spPr>
          <a:xfrm>
            <a:off x="4430484" y="0"/>
            <a:ext cx="2873833" cy="5426414"/>
          </a:xfrm>
          <a:prstGeom prst="rect">
            <a:avLst/>
          </a:prstGeom>
          <a:noFill/>
          <a:ln w="889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noProof="0" dirty="0"/>
              <a:t>2</a:t>
            </a:r>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r>
              <a:rPr lang="ru-RU" noProof="0" dirty="0"/>
              <a:t>+</a:t>
            </a:r>
          </a:p>
          <a:p>
            <a:pPr algn="ctr" rtl="0"/>
            <a:endParaRPr lang="ru-RU" noProof="0" dirty="0"/>
          </a:p>
        </p:txBody>
      </p:sp>
      <p:sp>
        <p:nvSpPr>
          <p:cNvPr id="16" name="Рисунок 13">
            <a:extLst>
              <a:ext uri="{FF2B5EF4-FFF2-40B4-BE49-F238E27FC236}">
                <a16:creationId xmlns:a16="http://schemas.microsoft.com/office/drawing/2014/main" id="{354FBDC8-CD65-4972-A821-C25297B1A8AB}"/>
              </a:ext>
            </a:extLst>
          </p:cNvPr>
          <p:cNvSpPr>
            <a:spLocks noGrp="1"/>
          </p:cNvSpPr>
          <p:nvPr>
            <p:ph type="pic" sz="quarter" idx="15"/>
          </p:nvPr>
        </p:nvSpPr>
        <p:spPr>
          <a:xfrm>
            <a:off x="4659082" y="489291"/>
            <a:ext cx="2873833" cy="5920920"/>
          </a:xfrm>
          <a:solidFill>
            <a:schemeClr val="bg1"/>
          </a:solidFill>
        </p:spPr>
        <p:txBody>
          <a:bodyPr rtlCol="0"/>
          <a:lstStyle/>
          <a:p>
            <a:pPr rtl="0"/>
            <a:r>
              <a:rPr lang="ru-RU" noProof="0" smtClean="0"/>
              <a:t>Вставка рисунка</a:t>
            </a:r>
            <a:endParaRPr lang="ru-RU" noProof="0" dirty="0"/>
          </a:p>
        </p:txBody>
      </p:sp>
      <p:sp>
        <p:nvSpPr>
          <p:cNvPr id="2" name="Нижний колонтитул 1">
            <a:extLst>
              <a:ext uri="{FF2B5EF4-FFF2-40B4-BE49-F238E27FC236}">
                <a16:creationId xmlns:a16="http://schemas.microsoft.com/office/drawing/2014/main" id="{0C0FCBE5-63C0-4DC7-8687-C2C76ABBDDB2}"/>
              </a:ext>
            </a:extLst>
          </p:cNvPr>
          <p:cNvSpPr>
            <a:spLocks noGrp="1"/>
          </p:cNvSpPr>
          <p:nvPr>
            <p:ph type="ftr" sz="quarter" idx="16"/>
          </p:nvPr>
        </p:nvSpPr>
        <p:spPr/>
        <p:txBody>
          <a:bodyPr rtlCol="0"/>
          <a:lstStyle/>
          <a:p>
            <a:pPr rtl="0"/>
            <a:r>
              <a:rPr lang="ru-RU" noProof="0" dirty="0"/>
              <a:t>Добавить нижний колонтитул</a:t>
            </a:r>
          </a:p>
        </p:txBody>
      </p:sp>
      <p:sp>
        <p:nvSpPr>
          <p:cNvPr id="5" name="Номер слайда 4">
            <a:extLst>
              <a:ext uri="{FF2B5EF4-FFF2-40B4-BE49-F238E27FC236}">
                <a16:creationId xmlns:a16="http://schemas.microsoft.com/office/drawing/2014/main" id="{D0F240C4-B3CD-49AA-8C48-9FE7AA1FE3D0}"/>
              </a:ext>
            </a:extLst>
          </p:cNvPr>
          <p:cNvSpPr>
            <a:spLocks noGrp="1"/>
          </p:cNvSpPr>
          <p:nvPr>
            <p:ph type="sldNum" sz="quarter" idx="17"/>
          </p:nvPr>
        </p:nvSpPr>
        <p:spPr/>
        <p:txBody>
          <a:bodyPr rtlCol="0"/>
          <a:lstStyle/>
          <a:p>
            <a:pPr rtl="0"/>
            <a:fld id="{8C2E478F-E849-4A8C-AF1F-CBCC78A7CBFA}" type="slidenum">
              <a:rPr lang="ru-RU" noProof="0" smtClean="0"/>
              <a:pPr rtl="0"/>
              <a:t>‹#›</a:t>
            </a:fld>
            <a:endParaRPr lang="ru-RU" noProof="0" dirty="0"/>
          </a:p>
        </p:txBody>
      </p:sp>
      <p:sp>
        <p:nvSpPr>
          <p:cNvPr id="6" name="Title 5" hidden="1">
            <a:extLst>
              <a:ext uri="{FF2B5EF4-FFF2-40B4-BE49-F238E27FC236}">
                <a16:creationId xmlns:a16="http://schemas.microsoft.com/office/drawing/2014/main" id="{A43A44DE-9B7B-49B8-AE13-95164A3FA9F1}"/>
              </a:ext>
            </a:extLst>
          </p:cNvPr>
          <p:cNvSpPr>
            <a:spLocks noGrp="1"/>
          </p:cNvSpPr>
          <p:nvPr>
            <p:ph type="title"/>
          </p:nvPr>
        </p:nvSpPr>
        <p:spPr>
          <a:xfrm>
            <a:off x="595884" y="0"/>
            <a:ext cx="3605998" cy="1188720"/>
          </a:xfrm>
        </p:spPr>
        <p:txBody>
          <a:bodyPr rtlCol="0">
            <a:normAutofit/>
          </a:bodyPr>
          <a:lstStyle>
            <a:lvl1pPr>
              <a:defRPr sz="2800"/>
            </a:lvl1pPr>
          </a:lstStyle>
          <a:p>
            <a:pPr rtl="0"/>
            <a:r>
              <a:rPr lang="ru-RU" smtClean="0"/>
              <a:t>Образец заголовка</a:t>
            </a:r>
            <a:endParaRPr lang="en-US" dirty="0"/>
          </a:p>
        </p:txBody>
      </p:sp>
    </p:spTree>
    <p:extLst>
      <p:ext uri="{BB962C8B-B14F-4D97-AF65-F5344CB8AC3E}">
        <p14:creationId xmlns:p14="http://schemas.microsoft.com/office/powerpoint/2010/main" val="1780742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Рисунок с объектом">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CAE90E16-AEC5-4F82-85B0-DDEA26AA939A}"/>
              </a:ext>
            </a:extLst>
          </p:cNvPr>
          <p:cNvSpPr>
            <a:spLocks noGrp="1"/>
          </p:cNvSpPr>
          <p:nvPr>
            <p:ph type="pic" idx="1"/>
          </p:nvPr>
        </p:nvSpPr>
        <p:spPr>
          <a:xfrm>
            <a:off x="6727370" y="0"/>
            <a:ext cx="5464629" cy="6858000"/>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0" smtClean="0"/>
              <a:t>Вставка рисунка</a:t>
            </a:r>
            <a:endParaRPr lang="ru-RU" noProof="0" dirty="0"/>
          </a:p>
        </p:txBody>
      </p:sp>
      <p:sp>
        <p:nvSpPr>
          <p:cNvPr id="10" name="Прямоугольник 9">
            <a:extLst>
              <a:ext uri="{FF2B5EF4-FFF2-40B4-BE49-F238E27FC236}">
                <a16:creationId xmlns:a16="http://schemas.microsoft.com/office/drawing/2014/main" id="{ABD40C7A-92CE-46D6-B056-C75D73663328}"/>
              </a:ext>
            </a:extLst>
          </p:cNvPr>
          <p:cNvSpPr/>
          <p:nvPr userDrawn="1"/>
        </p:nvSpPr>
        <p:spPr>
          <a:xfrm>
            <a:off x="609600" y="391887"/>
            <a:ext cx="7075714" cy="5878284"/>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3" name="Прямоугольник 12">
            <a:extLst>
              <a:ext uri="{FF2B5EF4-FFF2-40B4-BE49-F238E27FC236}">
                <a16:creationId xmlns:a16="http://schemas.microsoft.com/office/drawing/2014/main" id="{EA1A2116-206B-49CD-9ECC-078E4F72904C}"/>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noProof="0" dirty="0"/>
              <a:t>2</a:t>
            </a:r>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r>
              <a:rPr lang="ru-RU" noProof="0" dirty="0"/>
              <a:t>+</a:t>
            </a:r>
          </a:p>
          <a:p>
            <a:pPr algn="ctr" rtl="0"/>
            <a:endParaRPr lang="ru-RU" noProof="0" dirty="0"/>
          </a:p>
        </p:txBody>
      </p:sp>
      <p:sp>
        <p:nvSpPr>
          <p:cNvPr id="14" name="Прямоугольник 13">
            <a:extLst>
              <a:ext uri="{FF2B5EF4-FFF2-40B4-BE49-F238E27FC236}">
                <a16:creationId xmlns:a16="http://schemas.microsoft.com/office/drawing/2014/main" id="{A69E75A6-06C5-49D0-9164-3098CE0E53D8}"/>
              </a:ext>
            </a:extLst>
          </p:cNvPr>
          <p:cNvSpPr/>
          <p:nvPr userDrawn="1"/>
        </p:nvSpPr>
        <p:spPr>
          <a:xfrm>
            <a:off x="957943" y="655467"/>
            <a:ext cx="5769428"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 name="Заголовок 1">
            <a:extLst>
              <a:ext uri="{FF2B5EF4-FFF2-40B4-BE49-F238E27FC236}">
                <a16:creationId xmlns:a16="http://schemas.microsoft.com/office/drawing/2014/main" id="{9AF0F519-65FC-434F-8F2F-F778A20A82ED}"/>
              </a:ext>
            </a:extLst>
          </p:cNvPr>
          <p:cNvSpPr>
            <a:spLocks noGrp="1"/>
          </p:cNvSpPr>
          <p:nvPr>
            <p:ph type="title"/>
          </p:nvPr>
        </p:nvSpPr>
        <p:spPr>
          <a:xfrm>
            <a:off x="957943" y="1480457"/>
            <a:ext cx="5138057" cy="587876"/>
          </a:xfrm>
        </p:spPr>
        <p:txBody>
          <a:bodyPr rtlCol="0" anchor="b"/>
          <a:lstStyle>
            <a:lvl1pPr>
              <a:defRPr sz="3200" b="1">
                <a:solidFill>
                  <a:srgbClr val="2F3342"/>
                </a:solidFill>
                <a:latin typeface="+mj-lt"/>
              </a:defRPr>
            </a:lvl1pPr>
          </a:lstStyle>
          <a:p>
            <a:pPr rtl="0"/>
            <a:r>
              <a:rPr lang="ru-RU" noProof="0" smtClean="0"/>
              <a:t>Образец заголовка</a:t>
            </a:r>
            <a:endParaRPr lang="ru-RU" noProof="0" dirty="0"/>
          </a:p>
        </p:txBody>
      </p:sp>
      <p:sp>
        <p:nvSpPr>
          <p:cNvPr id="4" name="Текст 3">
            <a:extLst>
              <a:ext uri="{FF2B5EF4-FFF2-40B4-BE49-F238E27FC236}">
                <a16:creationId xmlns:a16="http://schemas.microsoft.com/office/drawing/2014/main" id="{F41E2B8D-1C12-403F-BE59-ECC565466CB0}"/>
              </a:ext>
            </a:extLst>
          </p:cNvPr>
          <p:cNvSpPr>
            <a:spLocks noGrp="1"/>
          </p:cNvSpPr>
          <p:nvPr>
            <p:ph type="body" sz="half" idx="2"/>
          </p:nvPr>
        </p:nvSpPr>
        <p:spPr>
          <a:xfrm>
            <a:off x="957943" y="2546851"/>
            <a:ext cx="5138057" cy="3396749"/>
          </a:xfrm>
        </p:spPr>
        <p:txBody>
          <a:bodyPr rtlCol="0"/>
          <a:lstStyle>
            <a:lvl1pPr marL="0" indent="0">
              <a:lnSpc>
                <a:spcPct val="150000"/>
              </a:lnSpc>
              <a:buNone/>
              <a:defRPr sz="1600">
                <a:solidFill>
                  <a:srgbClr val="2F334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smtClean="0"/>
              <a:t>Образец текста</a:t>
            </a:r>
          </a:p>
        </p:txBody>
      </p:sp>
      <p:sp>
        <p:nvSpPr>
          <p:cNvPr id="11" name="Текст 2">
            <a:extLst>
              <a:ext uri="{FF2B5EF4-FFF2-40B4-BE49-F238E27FC236}">
                <a16:creationId xmlns:a16="http://schemas.microsoft.com/office/drawing/2014/main" id="{D9EF0584-D46D-4C21-99D2-074ADF23E018}"/>
              </a:ext>
            </a:extLst>
          </p:cNvPr>
          <p:cNvSpPr>
            <a:spLocks noGrp="1"/>
          </p:cNvSpPr>
          <p:nvPr>
            <p:ph type="body" idx="13" hasCustomPrompt="1"/>
          </p:nvPr>
        </p:nvSpPr>
        <p:spPr>
          <a:xfrm>
            <a:off x="979714" y="2095547"/>
            <a:ext cx="4958100" cy="365125"/>
          </a:xfrm>
        </p:spPr>
        <p:txBody>
          <a:bodyPr rtlCol="0">
            <a:noAutofit/>
          </a:bodyPr>
          <a:lstStyle>
            <a:lvl1pPr marL="0" indent="0">
              <a:buNone/>
              <a:defRPr sz="2000" spc="600">
                <a:solidFill>
                  <a:srgbClr val="2F334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dirty="0"/>
              <a:t>ОБРАЗЕЦ ТЕКСТА</a:t>
            </a:r>
          </a:p>
        </p:txBody>
      </p:sp>
      <p:sp>
        <p:nvSpPr>
          <p:cNvPr id="8" name="Нижний колонтитул 7">
            <a:extLst>
              <a:ext uri="{FF2B5EF4-FFF2-40B4-BE49-F238E27FC236}">
                <a16:creationId xmlns:a16="http://schemas.microsoft.com/office/drawing/2014/main" id="{86AFC205-B079-430E-B82F-CBF6F56DE09D}"/>
              </a:ext>
            </a:extLst>
          </p:cNvPr>
          <p:cNvSpPr>
            <a:spLocks noGrp="1"/>
          </p:cNvSpPr>
          <p:nvPr>
            <p:ph type="ftr" sz="quarter" idx="14"/>
          </p:nvPr>
        </p:nvSpPr>
        <p:spPr/>
        <p:txBody>
          <a:bodyPr rtlCol="0"/>
          <a:lstStyle/>
          <a:p>
            <a:pPr rtl="0"/>
            <a:r>
              <a:rPr lang="ru-RU" noProof="0" dirty="0"/>
              <a:t>Добавить нижний колонтитул</a:t>
            </a:r>
          </a:p>
        </p:txBody>
      </p:sp>
      <p:sp>
        <p:nvSpPr>
          <p:cNvPr id="12" name="Номер слайда 11">
            <a:extLst>
              <a:ext uri="{FF2B5EF4-FFF2-40B4-BE49-F238E27FC236}">
                <a16:creationId xmlns:a16="http://schemas.microsoft.com/office/drawing/2014/main" id="{E82B84E2-AAE4-4BC1-8C01-AF4ABADD6EDE}"/>
              </a:ext>
            </a:extLst>
          </p:cNvPr>
          <p:cNvSpPr>
            <a:spLocks noGrp="1"/>
          </p:cNvSpPr>
          <p:nvPr>
            <p:ph type="sldNum" sz="quarter" idx="15"/>
          </p:nvPr>
        </p:nvSpPr>
        <p:spPr/>
        <p:txBody>
          <a:bodyPr rtlCol="0"/>
          <a:lstStyle/>
          <a:p>
            <a:pPr rtl="0"/>
            <a:fld id="{8C2E478F-E849-4A8C-AF1F-CBCC78A7CBFA}" type="slidenum">
              <a:rPr lang="ru-RU" noProof="0" smtClean="0"/>
              <a:pPr rtl="0"/>
              <a:t>‹#›</a:t>
            </a:fld>
            <a:endParaRPr lang="ru-RU" noProof="0" dirty="0"/>
          </a:p>
        </p:txBody>
      </p:sp>
    </p:spTree>
    <p:extLst>
      <p:ext uri="{BB962C8B-B14F-4D97-AF65-F5344CB8AC3E}">
        <p14:creationId xmlns:p14="http://schemas.microsoft.com/office/powerpoint/2010/main" val="3577251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Заголовок и объект">
    <p:spTree>
      <p:nvGrpSpPr>
        <p:cNvPr id="1" name=""/>
        <p:cNvGrpSpPr/>
        <p:nvPr/>
      </p:nvGrpSpPr>
      <p:grpSpPr>
        <a:xfrm>
          <a:off x="0" y="0"/>
          <a:ext cx="0" cy="0"/>
          <a:chOff x="0" y="0"/>
          <a:chExt cx="0" cy="0"/>
        </a:xfrm>
      </p:grpSpPr>
      <p:sp>
        <p:nvSpPr>
          <p:cNvPr id="6" name="Объект 5">
            <a:extLst>
              <a:ext uri="{FF2B5EF4-FFF2-40B4-BE49-F238E27FC236}">
                <a16:creationId xmlns:a16="http://schemas.microsoft.com/office/drawing/2014/main" id="{C42E9CCD-6BB8-4209-A6BA-851867956084}"/>
              </a:ext>
            </a:extLst>
          </p:cNvPr>
          <p:cNvSpPr>
            <a:spLocks noGrp="1"/>
          </p:cNvSpPr>
          <p:nvPr>
            <p:ph sz="quarter" idx="16"/>
          </p:nvPr>
        </p:nvSpPr>
        <p:spPr>
          <a:xfrm>
            <a:off x="6400191" y="470641"/>
            <a:ext cx="5220309" cy="5916718"/>
          </a:xfrm>
        </p:spPr>
        <p:txBody>
          <a:bodyPr rtlCol="0"/>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grpSp>
        <p:nvGrpSpPr>
          <p:cNvPr id="5" name="Группа 4">
            <a:extLst>
              <a:ext uri="{FF2B5EF4-FFF2-40B4-BE49-F238E27FC236}">
                <a16:creationId xmlns:a16="http://schemas.microsoft.com/office/drawing/2014/main" id="{1E8CB484-5390-4B2F-9BFB-D0733BEE88A5}"/>
              </a:ext>
            </a:extLst>
          </p:cNvPr>
          <p:cNvGrpSpPr/>
          <p:nvPr userDrawn="1"/>
        </p:nvGrpSpPr>
        <p:grpSpPr>
          <a:xfrm>
            <a:off x="657060" y="435124"/>
            <a:ext cx="5134751" cy="6215741"/>
            <a:chOff x="252031" y="391887"/>
            <a:chExt cx="7433283" cy="6215741"/>
          </a:xfrm>
        </p:grpSpPr>
        <p:sp>
          <p:nvSpPr>
            <p:cNvPr id="24" name="Прямоугольник 23">
              <a:extLst>
                <a:ext uri="{FF2B5EF4-FFF2-40B4-BE49-F238E27FC236}">
                  <a16:creationId xmlns:a16="http://schemas.microsoft.com/office/drawing/2014/main" id="{A8354BDC-9788-4AB5-A841-99D95C68804F}"/>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noProof="0" dirty="0"/>
                <a:t>2</a:t>
              </a:r>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r>
                <a:rPr lang="ru-RU" noProof="0" dirty="0"/>
                <a:t>+</a:t>
              </a:r>
            </a:p>
            <a:p>
              <a:pPr algn="ctr" rtl="0"/>
              <a:endParaRPr lang="ru-RU" noProof="0" dirty="0"/>
            </a:p>
          </p:txBody>
        </p:sp>
        <p:sp>
          <p:nvSpPr>
            <p:cNvPr id="23" name="Прямоугольник 22">
              <a:extLst>
                <a:ext uri="{FF2B5EF4-FFF2-40B4-BE49-F238E27FC236}">
                  <a16:creationId xmlns:a16="http://schemas.microsoft.com/office/drawing/2014/main" id="{36778BD9-B865-4156-B319-6A8242F0D4D5}"/>
                </a:ext>
              </a:extLst>
            </p:cNvPr>
            <p:cNvSpPr/>
            <p:nvPr userDrawn="1"/>
          </p:nvSpPr>
          <p:spPr>
            <a:xfrm>
              <a:off x="609600" y="391887"/>
              <a:ext cx="7075714" cy="5878284"/>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5" name="Прямоугольник 24">
              <a:extLst>
                <a:ext uri="{FF2B5EF4-FFF2-40B4-BE49-F238E27FC236}">
                  <a16:creationId xmlns:a16="http://schemas.microsoft.com/office/drawing/2014/main" id="{AEB70006-7799-4F63-912B-45662CE14500}"/>
                </a:ext>
              </a:extLst>
            </p:cNvPr>
            <p:cNvSpPr/>
            <p:nvPr userDrawn="1"/>
          </p:nvSpPr>
          <p:spPr>
            <a:xfrm>
              <a:off x="252031" y="655467"/>
              <a:ext cx="6475341"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grpSp>
      <p:sp>
        <p:nvSpPr>
          <p:cNvPr id="2" name="Заголовок 1">
            <a:extLst>
              <a:ext uri="{FF2B5EF4-FFF2-40B4-BE49-F238E27FC236}">
                <a16:creationId xmlns:a16="http://schemas.microsoft.com/office/drawing/2014/main" id="{004074E6-E39E-4D19-B91F-8E84F37CBF3C}"/>
              </a:ext>
            </a:extLst>
          </p:cNvPr>
          <p:cNvSpPr>
            <a:spLocks noGrp="1"/>
          </p:cNvSpPr>
          <p:nvPr>
            <p:ph type="title" hasCustomPrompt="1"/>
          </p:nvPr>
        </p:nvSpPr>
        <p:spPr>
          <a:xfrm>
            <a:off x="599167" y="1099002"/>
            <a:ext cx="4226024" cy="573989"/>
          </a:xfrm>
        </p:spPr>
        <p:txBody>
          <a:bodyPr lIns="0" rIns="0" rtlCol="0">
            <a:noAutofit/>
          </a:bodyPr>
          <a:lstStyle>
            <a:lvl1pPr>
              <a:defRPr sz="3200" b="1" spc="0">
                <a:solidFill>
                  <a:srgbClr val="2F3342"/>
                </a:solidFill>
                <a:latin typeface="+mj-lt"/>
              </a:defRPr>
            </a:lvl1pPr>
          </a:lstStyle>
          <a:p>
            <a:pPr rtl="0"/>
            <a:r>
              <a:rPr lang="ru-RU" noProof="0" dirty="0"/>
              <a:t>ОБРАЗЕЦ</a:t>
            </a:r>
          </a:p>
        </p:txBody>
      </p:sp>
      <p:sp>
        <p:nvSpPr>
          <p:cNvPr id="3" name="Объект 2">
            <a:extLst>
              <a:ext uri="{FF2B5EF4-FFF2-40B4-BE49-F238E27FC236}">
                <a16:creationId xmlns:a16="http://schemas.microsoft.com/office/drawing/2014/main" id="{607D1B16-7058-45AD-9B19-E19CAF96683B}"/>
              </a:ext>
            </a:extLst>
          </p:cNvPr>
          <p:cNvSpPr>
            <a:spLocks noGrp="1"/>
          </p:cNvSpPr>
          <p:nvPr>
            <p:ph idx="1"/>
          </p:nvPr>
        </p:nvSpPr>
        <p:spPr>
          <a:xfrm>
            <a:off x="599167" y="2145234"/>
            <a:ext cx="4226024" cy="3857329"/>
          </a:xfrm>
        </p:spPr>
        <p:txBody>
          <a:bodyPr lIns="0" rIns="0" rtlCol="0">
            <a:normAutofit/>
          </a:bodyPr>
          <a:lstStyle>
            <a:lvl1pPr>
              <a:lnSpc>
                <a:spcPct val="150000"/>
              </a:lnSpc>
              <a:defRPr sz="1600">
                <a:solidFill>
                  <a:srgbClr val="2F3342"/>
                </a:solidFill>
              </a:defRPr>
            </a:lvl1pPr>
            <a:lvl2pPr>
              <a:lnSpc>
                <a:spcPct val="150000"/>
              </a:lnSpc>
              <a:defRPr sz="1600">
                <a:solidFill>
                  <a:srgbClr val="2F3342"/>
                </a:solidFill>
              </a:defRPr>
            </a:lvl2pPr>
            <a:lvl3pPr>
              <a:lnSpc>
                <a:spcPct val="150000"/>
              </a:lnSpc>
              <a:defRPr sz="1400">
                <a:solidFill>
                  <a:srgbClr val="2F3342"/>
                </a:solidFill>
              </a:defRPr>
            </a:lvl3pPr>
            <a:lvl4pPr>
              <a:lnSpc>
                <a:spcPct val="150000"/>
              </a:lnSpc>
              <a:defRPr sz="1200">
                <a:solidFill>
                  <a:srgbClr val="2F3342"/>
                </a:solidFill>
              </a:defRPr>
            </a:lvl4pPr>
            <a:lvl5pPr>
              <a:lnSpc>
                <a:spcPct val="150000"/>
              </a:lnSpc>
              <a:defRPr sz="1200">
                <a:solidFill>
                  <a:srgbClr val="2F3342"/>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
        <p:nvSpPr>
          <p:cNvPr id="7" name="Текст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611804" y="1737564"/>
            <a:ext cx="4197802" cy="407670"/>
          </a:xfrm>
        </p:spPr>
        <p:txBody>
          <a:bodyPr lIns="0" rIns="0" rtlCol="0">
            <a:noAutofit/>
          </a:bodyPr>
          <a:lstStyle>
            <a:lvl1pPr marL="0" indent="0">
              <a:buNone/>
              <a:defRPr sz="2000" spc="600">
                <a:solidFill>
                  <a:srgbClr val="2F334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dirty="0"/>
              <a:t>СТИЛИ ОБРАЗЦА</a:t>
            </a:r>
          </a:p>
        </p:txBody>
      </p:sp>
      <p:sp>
        <p:nvSpPr>
          <p:cNvPr id="4" name="Нижний колонтитул 3">
            <a:extLst>
              <a:ext uri="{FF2B5EF4-FFF2-40B4-BE49-F238E27FC236}">
                <a16:creationId xmlns:a16="http://schemas.microsoft.com/office/drawing/2014/main" id="{01A066D4-321A-48BF-84C2-18FC1D7184A7}"/>
              </a:ext>
            </a:extLst>
          </p:cNvPr>
          <p:cNvSpPr>
            <a:spLocks noGrp="1"/>
          </p:cNvSpPr>
          <p:nvPr>
            <p:ph type="ftr" sz="quarter" idx="17"/>
          </p:nvPr>
        </p:nvSpPr>
        <p:spPr/>
        <p:txBody>
          <a:bodyPr rtlCol="0"/>
          <a:lstStyle/>
          <a:p>
            <a:pPr rtl="0"/>
            <a:r>
              <a:rPr lang="ru-RU" noProof="0" dirty="0"/>
              <a:t>Добавить нижний колонтитул</a:t>
            </a:r>
          </a:p>
        </p:txBody>
      </p:sp>
      <p:sp>
        <p:nvSpPr>
          <p:cNvPr id="8" name="Номер слайда 7">
            <a:extLst>
              <a:ext uri="{FF2B5EF4-FFF2-40B4-BE49-F238E27FC236}">
                <a16:creationId xmlns:a16="http://schemas.microsoft.com/office/drawing/2014/main" id="{0CDB4336-A0EC-4019-904C-112405358769}"/>
              </a:ext>
            </a:extLst>
          </p:cNvPr>
          <p:cNvSpPr>
            <a:spLocks noGrp="1"/>
          </p:cNvSpPr>
          <p:nvPr>
            <p:ph type="sldNum" sz="quarter" idx="18"/>
          </p:nvPr>
        </p:nvSpPr>
        <p:spPr/>
        <p:txBody>
          <a:bodyPr rtlCol="0"/>
          <a:lstStyle/>
          <a:p>
            <a:pPr rtl="0"/>
            <a:fld id="{8C2E478F-E849-4A8C-AF1F-CBCC78A7CBFA}" type="slidenum">
              <a:rPr lang="ru-RU" noProof="0" smtClean="0"/>
              <a:pPr rtl="0"/>
              <a:t>‹#›</a:t>
            </a:fld>
            <a:endParaRPr lang="ru-RU" noProof="0" dirty="0"/>
          </a:p>
        </p:txBody>
      </p:sp>
    </p:spTree>
    <p:extLst>
      <p:ext uri="{BB962C8B-B14F-4D97-AF65-F5344CB8AC3E}">
        <p14:creationId xmlns:p14="http://schemas.microsoft.com/office/powerpoint/2010/main" val="289278939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spTree>
      <p:nvGrpSpPr>
        <p:cNvPr id="1" name=""/>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846D6A0C-E2C3-43CB-83D0-B5F6221079CA}"/>
              </a:ext>
            </a:extLst>
          </p:cNvPr>
          <p:cNvGrpSpPr/>
          <p:nvPr userDrawn="1"/>
        </p:nvGrpSpPr>
        <p:grpSpPr>
          <a:xfrm flipH="1">
            <a:off x="2076202" y="1374276"/>
            <a:ext cx="7324426" cy="3883523"/>
            <a:chOff x="252031" y="-22763"/>
            <a:chExt cx="7324426" cy="7269964"/>
          </a:xfrm>
        </p:grpSpPr>
        <p:sp>
          <p:nvSpPr>
            <p:cNvPr id="16" name="Прямоугольник 15">
              <a:extLst>
                <a:ext uri="{FF2B5EF4-FFF2-40B4-BE49-F238E27FC236}">
                  <a16:creationId xmlns:a16="http://schemas.microsoft.com/office/drawing/2014/main" id="{EDC96296-0FBF-47A5-9D6A-5D9BB647A4D7}"/>
                </a:ext>
              </a:extLst>
            </p:cNvPr>
            <p:cNvSpPr/>
            <p:nvPr userDrawn="1"/>
          </p:nvSpPr>
          <p:spPr>
            <a:xfrm>
              <a:off x="979714" y="1181211"/>
              <a:ext cx="6117771" cy="606599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noProof="0" dirty="0"/>
                <a:t>2</a:t>
              </a:r>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r>
                <a:rPr lang="ru-RU" noProof="0" dirty="0"/>
                <a:t>+</a:t>
              </a:r>
            </a:p>
            <a:p>
              <a:pPr algn="ctr" rtl="0"/>
              <a:endParaRPr lang="ru-RU" noProof="0" dirty="0"/>
            </a:p>
          </p:txBody>
        </p:sp>
        <p:sp>
          <p:nvSpPr>
            <p:cNvPr id="15" name="Прямоугольник 14">
              <a:extLst>
                <a:ext uri="{FF2B5EF4-FFF2-40B4-BE49-F238E27FC236}">
                  <a16:creationId xmlns:a16="http://schemas.microsoft.com/office/drawing/2014/main" id="{F997D03F-0BE2-458F-92A2-4FE73B0FBF51}"/>
                </a:ext>
              </a:extLst>
            </p:cNvPr>
            <p:cNvSpPr/>
            <p:nvPr userDrawn="1"/>
          </p:nvSpPr>
          <p:spPr>
            <a:xfrm>
              <a:off x="500743" y="-22763"/>
              <a:ext cx="7075714" cy="5878284"/>
            </a:xfrm>
            <a:prstGeom prst="rect">
              <a:avLst/>
            </a:pr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7" name="Прямоугольник 16">
              <a:extLst>
                <a:ext uri="{FF2B5EF4-FFF2-40B4-BE49-F238E27FC236}">
                  <a16:creationId xmlns:a16="http://schemas.microsoft.com/office/drawing/2014/main" id="{53F17719-10FE-433E-9CCC-4509DE17F22A}"/>
                </a:ext>
              </a:extLst>
            </p:cNvPr>
            <p:cNvSpPr/>
            <p:nvPr userDrawn="1"/>
          </p:nvSpPr>
          <p:spPr>
            <a:xfrm>
              <a:off x="252031" y="655467"/>
              <a:ext cx="6475341"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grpSp>
      <p:sp>
        <p:nvSpPr>
          <p:cNvPr id="2" name="Заголовок 1">
            <a:extLst>
              <a:ext uri="{FF2B5EF4-FFF2-40B4-BE49-F238E27FC236}">
                <a16:creationId xmlns:a16="http://schemas.microsoft.com/office/drawing/2014/main" id="{0DE73F1A-AAF0-4EB4-8DF0-C152BD93C69B}"/>
              </a:ext>
            </a:extLst>
          </p:cNvPr>
          <p:cNvSpPr>
            <a:spLocks noGrp="1"/>
          </p:cNvSpPr>
          <p:nvPr>
            <p:ph type="ctrTitle" hasCustomPrompt="1"/>
          </p:nvPr>
        </p:nvSpPr>
        <p:spPr>
          <a:xfrm>
            <a:off x="2791372" y="2238426"/>
            <a:ext cx="6609256" cy="1508126"/>
          </a:xfrm>
        </p:spPr>
        <p:txBody>
          <a:bodyPr rtlCol="0" anchor="b">
            <a:normAutofit/>
          </a:bodyPr>
          <a:lstStyle>
            <a:lvl1pPr algn="ctr">
              <a:defRPr sz="4400" b="1">
                <a:solidFill>
                  <a:schemeClr val="tx1"/>
                </a:solidFill>
                <a:latin typeface="+mj-lt"/>
              </a:defRPr>
            </a:lvl1pPr>
          </a:lstStyle>
          <a:p>
            <a:pPr rtl="0"/>
            <a:r>
              <a:rPr lang="ru-RU" noProof="0" dirty="0"/>
              <a:t>Щелкните, чтобы изменить </a:t>
            </a:r>
            <a:br>
              <a:rPr lang="ru-RU" noProof="0" dirty="0"/>
            </a:br>
            <a:r>
              <a:rPr lang="ru-RU" noProof="0" dirty="0"/>
              <a:t>Стиль образца заголовка</a:t>
            </a:r>
          </a:p>
        </p:txBody>
      </p:sp>
      <p:sp>
        <p:nvSpPr>
          <p:cNvPr id="3" name="Подзаголовок 2">
            <a:extLst>
              <a:ext uri="{FF2B5EF4-FFF2-40B4-BE49-F238E27FC236}">
                <a16:creationId xmlns:a16="http://schemas.microsoft.com/office/drawing/2014/main" id="{A3075AE6-92D3-4205-B268-E1AD6C5901DE}"/>
              </a:ext>
            </a:extLst>
          </p:cNvPr>
          <p:cNvSpPr>
            <a:spLocks noGrp="1"/>
          </p:cNvSpPr>
          <p:nvPr>
            <p:ph type="subTitle" idx="1"/>
          </p:nvPr>
        </p:nvSpPr>
        <p:spPr>
          <a:xfrm>
            <a:off x="2791372" y="3838627"/>
            <a:ext cx="6609256" cy="450503"/>
          </a:xfrm>
        </p:spPr>
        <p:txBody>
          <a:bodyPr rtlCol="0"/>
          <a:lstStyle>
            <a:lvl1pPr marL="0" indent="0" algn="ctr">
              <a:buNone/>
              <a:defRPr sz="2400" spc="3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smtClean="0"/>
              <a:t>Образец подзаголовка</a:t>
            </a:r>
            <a:endParaRPr lang="ru-RU" noProof="0" dirty="0"/>
          </a:p>
        </p:txBody>
      </p:sp>
    </p:spTree>
    <p:extLst>
      <p:ext uri="{BB962C8B-B14F-4D97-AF65-F5344CB8AC3E}">
        <p14:creationId xmlns:p14="http://schemas.microsoft.com/office/powerpoint/2010/main" val="2046122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spTree>
      <p:nvGrpSpPr>
        <p:cNvPr id="1" name=""/>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7BF3BF7F-F094-497C-9310-2FE8B059E82B}"/>
              </a:ext>
            </a:extLst>
          </p:cNvPr>
          <p:cNvGrpSpPr/>
          <p:nvPr userDrawn="1"/>
        </p:nvGrpSpPr>
        <p:grpSpPr>
          <a:xfrm flipH="1" flipV="1">
            <a:off x="3581400" y="451189"/>
            <a:ext cx="5276606" cy="5768636"/>
            <a:chOff x="883522" y="408327"/>
            <a:chExt cx="5276606" cy="5768636"/>
          </a:xfrm>
        </p:grpSpPr>
        <p:sp>
          <p:nvSpPr>
            <p:cNvPr id="15" name="Прямоугольник 14">
              <a:extLst>
                <a:ext uri="{FF2B5EF4-FFF2-40B4-BE49-F238E27FC236}">
                  <a16:creationId xmlns:a16="http://schemas.microsoft.com/office/drawing/2014/main" id="{2D49E498-4E90-44A2-B49F-157DFF9E8581}"/>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noProof="0" dirty="0"/>
                <a:t>2</a:t>
              </a:r>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r>
                <a:rPr lang="ru-RU" noProof="0" dirty="0"/>
                <a:t>+</a:t>
              </a:r>
            </a:p>
            <a:p>
              <a:pPr algn="ctr" rtl="0"/>
              <a:endParaRPr lang="ru-RU" noProof="0" dirty="0"/>
            </a:p>
          </p:txBody>
        </p:sp>
        <p:pic>
          <p:nvPicPr>
            <p:cNvPr id="17" name="Графический объект 16">
              <a:extLst>
                <a:ext uri="{FF2B5EF4-FFF2-40B4-BE49-F238E27FC236}">
                  <a16:creationId xmlns:a16="http://schemas.microsoft.com/office/drawing/2014/main" id="{B2D9F108-8C30-4BEC-8122-BE263264448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39938" y="1088572"/>
              <a:ext cx="4572000" cy="4572000"/>
            </a:xfrm>
            <a:prstGeom prst="rect">
              <a:avLst/>
            </a:prstGeom>
          </p:spPr>
        </p:pic>
        <p:sp>
          <p:nvSpPr>
            <p:cNvPr id="16" name="Прямоугольник 15">
              <a:extLst>
                <a:ext uri="{FF2B5EF4-FFF2-40B4-BE49-F238E27FC236}">
                  <a16:creationId xmlns:a16="http://schemas.microsoft.com/office/drawing/2014/main" id="{FAB546B5-7C56-40DD-B1DF-AE850DE5FDB3}"/>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noProof="0" dirty="0"/>
                <a:t>2</a:t>
              </a:r>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endParaRPr lang="ru-RU" noProof="0" dirty="0"/>
            </a:p>
            <a:p>
              <a:pPr algn="ctr" rtl="0"/>
              <a:r>
                <a:rPr lang="ru-RU" noProof="0" dirty="0"/>
                <a:t>+</a:t>
              </a:r>
            </a:p>
            <a:p>
              <a:pPr algn="ctr" rtl="0"/>
              <a:endParaRPr lang="ru-RU" noProof="0" dirty="0"/>
            </a:p>
          </p:txBody>
        </p:sp>
      </p:grpSp>
      <p:sp>
        <p:nvSpPr>
          <p:cNvPr id="8" name="Заголовок 1">
            <a:extLst>
              <a:ext uri="{FF2B5EF4-FFF2-40B4-BE49-F238E27FC236}">
                <a16:creationId xmlns:a16="http://schemas.microsoft.com/office/drawing/2014/main" id="{4C30FD01-9DD8-4ECA-AC52-7C41002A99B3}"/>
              </a:ext>
            </a:extLst>
          </p:cNvPr>
          <p:cNvSpPr>
            <a:spLocks noGrp="1"/>
          </p:cNvSpPr>
          <p:nvPr>
            <p:ph type="title"/>
          </p:nvPr>
        </p:nvSpPr>
        <p:spPr>
          <a:xfrm>
            <a:off x="4506095" y="1742989"/>
            <a:ext cx="4351911" cy="3352800"/>
          </a:xfrm>
        </p:spPr>
        <p:txBody>
          <a:bodyPr rtlCol="0">
            <a:normAutofit/>
          </a:bodyPr>
          <a:lstStyle>
            <a:lvl1pPr algn="ctr">
              <a:defRPr sz="4400" b="1" spc="300">
                <a:solidFill>
                  <a:schemeClr val="tx1"/>
                </a:solidFill>
                <a:latin typeface="+mj-lt"/>
              </a:defRPr>
            </a:lvl1pPr>
          </a:lstStyle>
          <a:p>
            <a:pPr rtl="0"/>
            <a:r>
              <a:rPr lang="ru-RU" noProof="0" smtClean="0"/>
              <a:t>Образец заголовка</a:t>
            </a:r>
            <a:endParaRPr lang="ru-RU" noProof="0" dirty="0"/>
          </a:p>
        </p:txBody>
      </p:sp>
      <p:sp>
        <p:nvSpPr>
          <p:cNvPr id="2" name="Нижний колонтитул 1">
            <a:extLst>
              <a:ext uri="{FF2B5EF4-FFF2-40B4-BE49-F238E27FC236}">
                <a16:creationId xmlns:a16="http://schemas.microsoft.com/office/drawing/2014/main" id="{C5F17219-39C2-44C1-BFC9-BA0D7ACD78D1}"/>
              </a:ext>
            </a:extLst>
          </p:cNvPr>
          <p:cNvSpPr>
            <a:spLocks noGrp="1"/>
          </p:cNvSpPr>
          <p:nvPr>
            <p:ph type="ftr" sz="quarter" idx="16"/>
          </p:nvPr>
        </p:nvSpPr>
        <p:spPr/>
        <p:txBody>
          <a:bodyPr rtlCol="0"/>
          <a:lstStyle/>
          <a:p>
            <a:pPr rtl="0"/>
            <a:r>
              <a:rPr lang="ru-RU" noProof="0" dirty="0"/>
              <a:t>Добавить нижний колонтитул</a:t>
            </a:r>
          </a:p>
        </p:txBody>
      </p:sp>
      <p:sp>
        <p:nvSpPr>
          <p:cNvPr id="3" name="Номер слайда 2">
            <a:extLst>
              <a:ext uri="{FF2B5EF4-FFF2-40B4-BE49-F238E27FC236}">
                <a16:creationId xmlns:a16="http://schemas.microsoft.com/office/drawing/2014/main" id="{5087118E-1B0A-407B-BDCE-B343BC9F92E9}"/>
              </a:ext>
            </a:extLst>
          </p:cNvPr>
          <p:cNvSpPr>
            <a:spLocks noGrp="1"/>
          </p:cNvSpPr>
          <p:nvPr>
            <p:ph type="sldNum" sz="quarter" idx="17"/>
          </p:nvPr>
        </p:nvSpPr>
        <p:spPr/>
        <p:txBody>
          <a:bodyPr rtlCol="0"/>
          <a:lstStyle/>
          <a:p>
            <a:pPr rtl="0"/>
            <a:fld id="{8C2E478F-E849-4A8C-AF1F-CBCC78A7CBFA}" type="slidenum">
              <a:rPr lang="ru-RU" noProof="0" smtClean="0"/>
              <a:pPr rtl="0"/>
              <a:t>‹#›</a:t>
            </a:fld>
            <a:endParaRPr lang="ru-RU" noProof="0" dirty="0"/>
          </a:p>
        </p:txBody>
      </p:sp>
      <p:sp>
        <p:nvSpPr>
          <p:cNvPr id="11" name="Текст 2">
            <a:extLst>
              <a:ext uri="{FF2B5EF4-FFF2-40B4-BE49-F238E27FC236}">
                <a16:creationId xmlns:a16="http://schemas.microsoft.com/office/drawing/2014/main" id="{CEC8E835-7291-427D-948E-B544E36AD129}"/>
              </a:ext>
            </a:extLst>
          </p:cNvPr>
          <p:cNvSpPr>
            <a:spLocks noGrp="1"/>
          </p:cNvSpPr>
          <p:nvPr>
            <p:ph type="body" idx="1" hasCustomPrompt="1"/>
          </p:nvPr>
        </p:nvSpPr>
        <p:spPr>
          <a:xfrm>
            <a:off x="4506094" y="4127455"/>
            <a:ext cx="4351911" cy="296437"/>
          </a:xfrm>
        </p:spPr>
        <p:txBody>
          <a:bodyPr vert="horz" lIns="91440" tIns="45720" rIns="91440" bIns="45720" rtlCol="0">
            <a:noAutofit/>
          </a:bodyPr>
          <a:lstStyle>
            <a:lvl1pPr marL="0" indent="0">
              <a:buNone/>
              <a:defRPr lang="en-US" sz="2000" cap="all" spc="600" baseline="0">
                <a:solidFill>
                  <a:schemeClr val="tx1"/>
                </a:solidFill>
                <a:latin typeface="+mj-lt"/>
              </a:defRPr>
            </a:lvl1pPr>
          </a:lstStyle>
          <a:p>
            <a:pPr marL="228600" lvl="0" indent="-228600" algn="ctr" rtl="0"/>
            <a:r>
              <a:rPr lang="ru-RU" noProof="0" dirty="0"/>
              <a:t>ОБРАЗЕЦ ТЕКСТА</a:t>
            </a:r>
          </a:p>
        </p:txBody>
      </p:sp>
    </p:spTree>
    <p:extLst>
      <p:ext uri="{BB962C8B-B14F-4D97-AF65-F5344CB8AC3E}">
        <p14:creationId xmlns:p14="http://schemas.microsoft.com/office/powerpoint/2010/main" val="2263729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Прямоугольник: Усеченный угол 7">
            <a:extLst>
              <a:ext uri="{FF2B5EF4-FFF2-40B4-BE49-F238E27FC236}">
                <a16:creationId xmlns:a16="http://schemas.microsoft.com/office/drawing/2014/main" id="{C39E4676-2097-45B1-B554-0DFE67952792}"/>
              </a:ext>
            </a:extLst>
          </p:cNvPr>
          <p:cNvSpPr/>
          <p:nvPr userDrawn="1"/>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 name="Заголовок 1">
            <a:extLst>
              <a:ext uri="{FF2B5EF4-FFF2-40B4-BE49-F238E27FC236}">
                <a16:creationId xmlns:a16="http://schemas.microsoft.com/office/drawing/2014/main" id="{7F27C465-B000-4905-9328-DBAB7930A0CF}"/>
              </a:ext>
            </a:extLst>
          </p:cNvPr>
          <p:cNvSpPr>
            <a:spLocks noGrp="1"/>
          </p:cNvSpPr>
          <p:nvPr>
            <p:ph type="title"/>
          </p:nvPr>
        </p:nvSpPr>
        <p:spPr>
          <a:xfrm>
            <a:off x="595884" y="0"/>
            <a:ext cx="11000232" cy="1188720"/>
          </a:xfrm>
          <a:prstGeom prst="rect">
            <a:avLst/>
          </a:prstGeom>
        </p:spPr>
        <p:txBody>
          <a:bodyPr vert="horz" lIns="91440" tIns="45720" rIns="91440" bIns="45720" rtlCol="0" anchor="ctr">
            <a:normAutofit/>
          </a:bodyPr>
          <a:lstStyle/>
          <a:p>
            <a:pPr rtl="0"/>
            <a:r>
              <a:rPr lang="ru-RU" noProof="0" dirty="0"/>
              <a:t>Образец заголовка</a:t>
            </a:r>
          </a:p>
        </p:txBody>
      </p:sp>
      <p:sp>
        <p:nvSpPr>
          <p:cNvPr id="3" name="Текст 2">
            <a:extLst>
              <a:ext uri="{FF2B5EF4-FFF2-40B4-BE49-F238E27FC236}">
                <a16:creationId xmlns:a16="http://schemas.microsoft.com/office/drawing/2014/main" id="{FBBF3059-D5B9-418C-A60B-C3C8E261E486}"/>
              </a:ext>
            </a:extLst>
          </p:cNvPr>
          <p:cNvSpPr>
            <a:spLocks noGrp="1"/>
          </p:cNvSpPr>
          <p:nvPr>
            <p:ph type="body" idx="1"/>
          </p:nvPr>
        </p:nvSpPr>
        <p:spPr>
          <a:xfrm>
            <a:off x="595884" y="1188720"/>
            <a:ext cx="11024616" cy="4988243"/>
          </a:xfrm>
          <a:prstGeom prst="rect">
            <a:avLst/>
          </a:prstGeom>
        </p:spPr>
        <p:txBody>
          <a:bodyPr vert="horz" lIns="91440" tIns="45720" rIns="91440" bIns="45720" rtlCol="0">
            <a:normAutofit/>
          </a:bodyPr>
          <a:lstStyle/>
          <a:p>
            <a:pPr lvl="0" rtl="0"/>
            <a:r>
              <a:rPr lang="ru-RU" noProof="0" dirty="0"/>
              <a:t>Образец текста</a:t>
            </a:r>
          </a:p>
          <a:p>
            <a:pPr lvl="1" rtl="0"/>
            <a:r>
              <a:rPr lang="ru-RU" noProof="0" dirty="0"/>
              <a:t>Второй уровень</a:t>
            </a:r>
          </a:p>
          <a:p>
            <a:pPr lvl="2" rtl="0"/>
            <a:r>
              <a:rPr lang="ru-RU" noProof="0" dirty="0"/>
              <a:t>Третий уровень</a:t>
            </a:r>
          </a:p>
          <a:p>
            <a:pPr lvl="3" rtl="0"/>
            <a:r>
              <a:rPr lang="ru-RU" noProof="0" dirty="0"/>
              <a:t>Четвертый уровень</a:t>
            </a:r>
          </a:p>
          <a:p>
            <a:pPr lvl="4" rtl="0"/>
            <a:r>
              <a:rPr lang="ru-RU" noProof="0" dirty="0"/>
              <a:t>Пятый уровень</a:t>
            </a:r>
          </a:p>
        </p:txBody>
      </p:sp>
      <p:sp>
        <p:nvSpPr>
          <p:cNvPr id="5" name="Нижний колонтитул 4">
            <a:extLst>
              <a:ext uri="{FF2B5EF4-FFF2-40B4-BE49-F238E27FC236}">
                <a16:creationId xmlns:a16="http://schemas.microsoft.com/office/drawing/2014/main" id="{E087F727-48BD-4EB4-B57F-5AC03BEB1A4D}"/>
              </a:ext>
            </a:extLst>
          </p:cNvPr>
          <p:cNvSpPr>
            <a:spLocks noGrp="1"/>
          </p:cNvSpPr>
          <p:nvPr>
            <p:ph type="ftr" sz="quarter" idx="3"/>
          </p:nvPr>
        </p:nvSpPr>
        <p:spPr>
          <a:xfrm>
            <a:off x="595884" y="645632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r>
              <a:rPr lang="ru-RU" noProof="0" dirty="0"/>
              <a:t>Добавить нижний колонтитул</a:t>
            </a:r>
          </a:p>
        </p:txBody>
      </p:sp>
      <p:sp>
        <p:nvSpPr>
          <p:cNvPr id="11" name="Номер слайда 5">
            <a:extLst>
              <a:ext uri="{FF2B5EF4-FFF2-40B4-BE49-F238E27FC236}">
                <a16:creationId xmlns:a16="http://schemas.microsoft.com/office/drawing/2014/main" id="{49B3254E-B445-46A8-8E69-B2596E25AD38}"/>
              </a:ext>
            </a:extLst>
          </p:cNvPr>
          <p:cNvSpPr>
            <a:spLocks noGrp="1"/>
          </p:cNvSpPr>
          <p:nvPr>
            <p:ph type="sldNum" sz="quarter" idx="4"/>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pPr rtl="0"/>
            <a:fld id="{8C2E478F-E849-4A8C-AF1F-CBCC78A7CBFA}" type="slidenum">
              <a:rPr lang="ru-RU" noProof="0" smtClean="0"/>
              <a:pPr rtl="0"/>
              <a:t>‹#›</a:t>
            </a:fld>
            <a:endParaRPr lang="ru-RU" noProof="0" dirty="0"/>
          </a:p>
        </p:txBody>
      </p:sp>
    </p:spTree>
    <p:extLst>
      <p:ext uri="{BB962C8B-B14F-4D97-AF65-F5344CB8AC3E}">
        <p14:creationId xmlns:p14="http://schemas.microsoft.com/office/powerpoint/2010/main" val="2465277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51" r:id="rId4"/>
    <p:sldLayoutId id="2147483653" r:id="rId5"/>
    <p:sldLayoutId id="2147483657" r:id="rId6"/>
    <p:sldLayoutId id="2147483663" r:id="rId7"/>
    <p:sldLayoutId id="2147483670" r:id="rId8"/>
    <p:sldLayoutId id="2147483669" r:id="rId9"/>
    <p:sldLayoutId id="2147483667" r:id="rId10"/>
    <p:sldLayoutId id="2147483668" r:id="rId11"/>
    <p:sldLayoutId id="2147483666" r:id="rId12"/>
    <p:sldLayoutId id="2147483671" r:id="rId13"/>
    <p:sldLayoutId id="2147483655" r:id="rId14"/>
  </p:sldLayoutIdLst>
  <p:hf hdr="0" dt="0"/>
  <p:txStyles>
    <p:titleStyle>
      <a:lvl1pPr algn="ctr" defTabSz="914400" rtl="0" eaLnBrk="1" latinLnBrk="0" hangingPunct="1">
        <a:lnSpc>
          <a:spcPct val="90000"/>
        </a:lnSpc>
        <a:spcBef>
          <a:spcPct val="0"/>
        </a:spcBef>
        <a:buNone/>
        <a:defRPr sz="36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 userDrawn="1">
          <p15:clr>
            <a:srgbClr val="F26B43"/>
          </p15:clr>
        </p15:guide>
        <p15:guide id="2" pos="73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2F3342"/>
        </a:solidFill>
        <a:effectLst/>
      </p:bgPr>
    </p:bg>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56" y="28845"/>
            <a:ext cx="12192000" cy="6858000"/>
          </a:xfrm>
          <a:prstGeom prst="rect">
            <a:avLst/>
          </a:prstGeom>
        </p:spPr>
      </p:pic>
      <p:sp>
        <p:nvSpPr>
          <p:cNvPr id="6" name="Заголовок 5">
            <a:extLst>
              <a:ext uri="{FF2B5EF4-FFF2-40B4-BE49-F238E27FC236}">
                <a16:creationId xmlns:a16="http://schemas.microsoft.com/office/drawing/2014/main" id="{7E0E8055-17FA-43CE-9F03-E712F496B7CF}"/>
              </a:ext>
            </a:extLst>
          </p:cNvPr>
          <p:cNvSpPr>
            <a:spLocks noGrp="1"/>
          </p:cNvSpPr>
          <p:nvPr>
            <p:ph type="ctrTitle"/>
          </p:nvPr>
        </p:nvSpPr>
        <p:spPr>
          <a:xfrm>
            <a:off x="2584704" y="1537897"/>
            <a:ext cx="6767768" cy="1482272"/>
          </a:xfrm>
        </p:spPr>
        <p:txBody>
          <a:bodyPr rtlCol="0">
            <a:normAutofit fontScale="90000"/>
          </a:bodyPr>
          <a:lstStyle/>
          <a:p>
            <a:pPr rtl="0"/>
            <a:r>
              <a:rPr lang="ru-RU" b="0" dirty="0" smtClean="0">
                <a:solidFill>
                  <a:srgbClr val="2F3342"/>
                </a:solidFill>
              </a:rPr>
              <a:t>Курс по </a:t>
            </a:r>
            <a:r>
              <a:rPr lang="ru-RU" b="0" dirty="0" smtClean="0">
                <a:solidFill>
                  <a:srgbClr val="2F3342"/>
                </a:solidFill>
              </a:rPr>
              <a:t>гражданской </a:t>
            </a:r>
            <a:r>
              <a:rPr lang="ru-RU" b="0" dirty="0" smtClean="0">
                <a:solidFill>
                  <a:srgbClr val="2F3342"/>
                </a:solidFill>
              </a:rPr>
              <a:t>обороне и защите от ЧС</a:t>
            </a:r>
            <a:endParaRPr lang="ru-RU" b="0" dirty="0">
              <a:solidFill>
                <a:srgbClr val="2F3342"/>
              </a:solidFill>
            </a:endParaRPr>
          </a:p>
        </p:txBody>
      </p:sp>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6675" y="-326195"/>
            <a:ext cx="3916686" cy="1864091"/>
          </a:xfrm>
          <a:prstGeom prst="rect">
            <a:avLst/>
          </a:prstGeom>
        </p:spPr>
      </p:pic>
      <p:sp>
        <p:nvSpPr>
          <p:cNvPr id="11" name="TextBox 10"/>
          <p:cNvSpPr txBox="1"/>
          <p:nvPr/>
        </p:nvSpPr>
        <p:spPr>
          <a:xfrm>
            <a:off x="1845211" y="6011492"/>
            <a:ext cx="8787892" cy="646331"/>
          </a:xfrm>
          <a:prstGeom prst="rect">
            <a:avLst/>
          </a:prstGeom>
          <a:noFill/>
        </p:spPr>
        <p:txBody>
          <a:bodyPr wrap="square" rtlCol="0">
            <a:spAutoFit/>
          </a:bodyPr>
          <a:lstStyle/>
          <a:p>
            <a:r>
              <a:rPr lang="ru-RU" b="1" dirty="0" smtClean="0">
                <a:latin typeface="Helios" panose="04000500000000000000" pitchFamily="82" charset="0"/>
              </a:rPr>
              <a:t>Филиал АО «СУЭК-Красноярск» «Разрез Бородинский  имени М. И. </a:t>
            </a:r>
            <a:r>
              <a:rPr lang="ru-RU" b="1" dirty="0" err="1" smtClean="0">
                <a:latin typeface="Helios" panose="04000500000000000000" pitchFamily="82" charset="0"/>
              </a:rPr>
              <a:t>Щадова</a:t>
            </a:r>
            <a:r>
              <a:rPr lang="ru-RU" b="1" dirty="0" smtClean="0">
                <a:latin typeface="Helios" panose="04000500000000000000" pitchFamily="82" charset="0"/>
              </a:rPr>
              <a:t>» </a:t>
            </a:r>
          </a:p>
          <a:p>
            <a:r>
              <a:rPr lang="ru-RU" dirty="0">
                <a:latin typeface="Helios" panose="04000500000000000000" pitchFamily="82" charset="0"/>
              </a:rPr>
              <a:t> </a:t>
            </a:r>
            <a:r>
              <a:rPr lang="ru-RU" dirty="0" smtClean="0">
                <a:latin typeface="Helios" panose="04000500000000000000" pitchFamily="82" charset="0"/>
              </a:rPr>
              <a:t>                                                                                               </a:t>
            </a:r>
            <a:r>
              <a:rPr lang="ru-RU" b="1" dirty="0">
                <a:latin typeface="Helios" panose="04000500000000000000" pitchFamily="82" charset="0"/>
              </a:rPr>
              <a:t>У</a:t>
            </a:r>
            <a:r>
              <a:rPr lang="ru-RU" b="1" dirty="0" smtClean="0">
                <a:latin typeface="Helios" panose="04000500000000000000" pitchFamily="82" charset="0"/>
              </a:rPr>
              <a:t>чебный пункт</a:t>
            </a:r>
            <a:endParaRPr lang="ru-RU" b="1" dirty="0">
              <a:latin typeface="Helios" panose="04000500000000000000" pitchFamily="82" charset="0"/>
            </a:endParaRPr>
          </a:p>
        </p:txBody>
      </p:sp>
      <p:pic>
        <p:nvPicPr>
          <p:cNvPr id="2" name="Рисунок 1"/>
          <p:cNvPicPr>
            <a:picLocks noChangeAspect="1"/>
          </p:cNvPicPr>
          <p:nvPr/>
        </p:nvPicPr>
        <p:blipFill>
          <a:blip r:embed="rId5"/>
          <a:stretch>
            <a:fillRect/>
          </a:stretch>
        </p:blipFill>
        <p:spPr>
          <a:xfrm>
            <a:off x="2792642" y="3029674"/>
            <a:ext cx="6461086" cy="3048263"/>
          </a:xfrm>
          <a:prstGeom prst="rect">
            <a:avLst/>
          </a:prstGeom>
        </p:spPr>
      </p:pic>
    </p:spTree>
    <p:extLst>
      <p:ext uri="{BB962C8B-B14F-4D97-AF65-F5344CB8AC3E}">
        <p14:creationId xmlns:p14="http://schemas.microsoft.com/office/powerpoint/2010/main" val="25062102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05" y="0"/>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10</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40104" y="0"/>
            <a:ext cx="11815012" cy="7848302"/>
          </a:xfrm>
          <a:prstGeom prst="rect">
            <a:avLst/>
          </a:prstGeom>
        </p:spPr>
        <p:txBody>
          <a:bodyPr wrap="square">
            <a:spAutoFit/>
          </a:bodyPr>
          <a:lstStyle/>
          <a:p>
            <a:pPr algn="just"/>
            <a:r>
              <a:rPr lang="ru-RU" dirty="0" smtClean="0">
                <a:latin typeface="Times New Roman" panose="02020603050405020304" pitchFamily="18" charset="0"/>
                <a:cs typeface="Times New Roman" panose="02020603050405020304" pitchFamily="18" charset="0"/>
              </a:rPr>
              <a:t>     Гражданская </a:t>
            </a:r>
            <a:r>
              <a:rPr lang="ru-RU" dirty="0">
                <a:latin typeface="Times New Roman" panose="02020603050405020304" pitchFamily="18" charset="0"/>
                <a:cs typeface="Times New Roman" panose="02020603050405020304" pitchFamily="18" charset="0"/>
              </a:rPr>
              <a:t>оборона все больше отходит от военной организации, так как ее мероприятия приобретают скорее социальный, чем военно-стратегический характер. В большинстве государств ответственность за гражданскую оборону возложена на министерства внутренних дел. </a:t>
            </a:r>
            <a:endParaRPr lang="ru-RU" dirty="0" smtClean="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Особое </a:t>
            </a:r>
            <a:r>
              <a:rPr lang="ru-RU" dirty="0">
                <a:latin typeface="Times New Roman" panose="02020603050405020304" pitchFamily="18" charset="0"/>
                <a:cs typeface="Times New Roman" panose="02020603050405020304" pitchFamily="18" charset="0"/>
              </a:rPr>
              <a:t>внимание уделяется вопросам мобилизационной готовности гражданской обороны, так как значительно возрастает объем мероприятий на период развертывания систем гражданской обороны при переходе ее с мирного на военное время. Отмечается процесс перераспределения функций в области гражданской обороны. Это выражается в повышении прав и ответственности местных органов власти в решении задач гражданской обороны, передачи части управленческих функций из центра местным органам власти</a:t>
            </a:r>
            <a:r>
              <a:rPr lang="ru-RU" dirty="0" smtClean="0">
                <a:latin typeface="Times New Roman" panose="02020603050405020304" pitchFamily="18" charset="0"/>
                <a:cs typeface="Times New Roman" panose="02020603050405020304" pitchFamily="18" charset="0"/>
              </a:rPr>
              <a:t>.</a:t>
            </a:r>
          </a:p>
          <a:p>
            <a:pPr algn="just"/>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Приоритетными мероприятиями в области гражданской обороны являются накопление фонда защитных сооружений (за счет строительства подземных сооружений двойного назначения), модернизация и растущие возможности оповещения населения, создание автоматизированной системы радиационного контроля, создание резервов материально-технических средств гражданской обороны в оптимально обоснованных объемах, качественная разработка планов гражданской обороны, совершенствование организационной структуры и технической оснащенности сил гражданской обороны, создание системы </a:t>
            </a:r>
            <a:r>
              <a:rPr lang="ru-RU" dirty="0" smtClean="0">
                <a:latin typeface="Times New Roman" panose="02020603050405020304" pitchFamily="18" charset="0"/>
                <a:cs typeface="Times New Roman" panose="02020603050405020304" pitchFamily="18" charset="0"/>
              </a:rPr>
              <a:t>управления</a:t>
            </a:r>
            <a:r>
              <a:rPr lang="ru-RU" dirty="0" smtClean="0">
                <a:latin typeface="Times New Roman" panose="02020603050405020304" pitchFamily="18" charset="0"/>
                <a:cs typeface="Times New Roman" panose="02020603050405020304" pitchFamily="18" charset="0"/>
              </a:rPr>
              <a:t>.</a:t>
            </a:r>
          </a:p>
          <a:p>
            <a:pPr algn="just"/>
            <a:endParaRPr lang="ru-RU" dirty="0" smtClean="0">
              <a:latin typeface="Times New Roman" panose="02020603050405020304" pitchFamily="18" charset="0"/>
              <a:cs typeface="Times New Roman" panose="02020603050405020304" pitchFamily="18" charset="0"/>
            </a:endParaRPr>
          </a:p>
          <a:p>
            <a:pPr algn="ctr"/>
            <a:r>
              <a:rPr lang="ru-RU" b="1" dirty="0" smtClean="0">
                <a:solidFill>
                  <a:schemeClr val="accent4"/>
                </a:solidFill>
                <a:latin typeface="Times New Roman" panose="02020603050405020304" pitchFamily="18" charset="0"/>
                <a:cs typeface="Times New Roman" panose="02020603050405020304" pitchFamily="18" charset="0"/>
              </a:rPr>
              <a:t>4. Государственное </a:t>
            </a:r>
            <a:r>
              <a:rPr lang="ru-RU" b="1" dirty="0">
                <a:solidFill>
                  <a:schemeClr val="accent4"/>
                </a:solidFill>
                <a:latin typeface="Times New Roman" panose="02020603050405020304" pitchFamily="18" charset="0"/>
                <a:cs typeface="Times New Roman" panose="02020603050405020304" pitchFamily="18" charset="0"/>
              </a:rPr>
              <a:t>регулирование в области защиты населения и территорий в чрезвычайных </a:t>
            </a:r>
            <a:r>
              <a:rPr lang="ru-RU" b="1" dirty="0" smtClean="0">
                <a:solidFill>
                  <a:schemeClr val="accent4"/>
                </a:solidFill>
                <a:latin typeface="Times New Roman" panose="02020603050405020304" pitchFamily="18" charset="0"/>
                <a:cs typeface="Times New Roman" panose="02020603050405020304" pitchFamily="18" charset="0"/>
              </a:rPr>
              <a:t>ситуациях.</a:t>
            </a:r>
            <a:endParaRPr lang="ru-RU" b="1" dirty="0">
              <a:solidFill>
                <a:schemeClr val="accent4"/>
              </a:solidFill>
              <a:latin typeface="Times New Roman" panose="02020603050405020304" pitchFamily="18" charset="0"/>
              <a:cs typeface="Times New Roman" panose="02020603050405020304" pitchFamily="18" charset="0"/>
            </a:endParaRPr>
          </a:p>
          <a:p>
            <a:pPr algn="just"/>
            <a:r>
              <a:rPr lang="ru-RU" b="1" dirty="0" smtClean="0">
                <a:solidFill>
                  <a:srgbClr val="7030A0"/>
                </a:solidFill>
                <a:latin typeface="Times New Roman" panose="02020603050405020304" pitchFamily="18" charset="0"/>
                <a:cs typeface="Times New Roman" panose="02020603050405020304" pitchFamily="18" charset="0"/>
              </a:rPr>
              <a:t>4.1. Законодательные </a:t>
            </a:r>
            <a:r>
              <a:rPr lang="ru-RU" b="1" dirty="0">
                <a:solidFill>
                  <a:srgbClr val="7030A0"/>
                </a:solidFill>
                <a:latin typeface="Times New Roman" panose="02020603050405020304" pitchFamily="18" charset="0"/>
                <a:cs typeface="Times New Roman" panose="02020603050405020304" pitchFamily="18" charset="0"/>
              </a:rPr>
              <a:t>основы защиты населения в чрезвычайных </a:t>
            </a:r>
            <a:r>
              <a:rPr lang="ru-RU" b="1" dirty="0" smtClean="0">
                <a:solidFill>
                  <a:srgbClr val="7030A0"/>
                </a:solidFill>
                <a:latin typeface="Times New Roman" panose="02020603050405020304" pitchFamily="18" charset="0"/>
                <a:cs typeface="Times New Roman" panose="02020603050405020304" pitchFamily="18" charset="0"/>
              </a:rPr>
              <a:t>ситуациях.</a:t>
            </a:r>
          </a:p>
          <a:p>
            <a:pPr algn="just"/>
            <a:r>
              <a:rPr lang="ru-RU" dirty="0" smtClean="0">
                <a:latin typeface="Times New Roman" panose="02020603050405020304" pitchFamily="18" charset="0"/>
                <a:cs typeface="Times New Roman" panose="02020603050405020304" pitchFamily="18" charset="0"/>
              </a:rPr>
              <a:t>      Правовой </a:t>
            </a:r>
            <a:r>
              <a:rPr lang="ru-RU" dirty="0">
                <a:latin typeface="Times New Roman" panose="02020603050405020304" pitchFamily="18" charset="0"/>
                <a:cs typeface="Times New Roman" panose="02020603050405020304" pitchFamily="18" charset="0"/>
              </a:rPr>
              <a:t>основой защиты населения в ЧС является Федеральный закон от 21 декабря 1994 г. № 68-ФЗ «О защите населения и территорий от чрезвычайных ситуаций природного и техногенного характера», определяющий общие организационно-правовые нормы в области защиты граждан РФ, иностранных граждан и лиц без гражданства, находящихся на территории РФ, всего земельного, водного, воздушного пространства в пределах РФ или его части, объектов производственного и социального назначения, а также окружающей природной среды от ЧС природного и техногенного характера</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Действие </a:t>
            </a:r>
            <a:r>
              <a:rPr lang="ru-RU" sz="1600" dirty="0">
                <a:latin typeface="Times New Roman" panose="02020603050405020304" pitchFamily="18" charset="0"/>
                <a:cs typeface="Times New Roman" panose="02020603050405020304" pitchFamily="18" charset="0"/>
              </a:rPr>
              <a:t>Закона распространяется на отношения, возникающие в процессе деятельности органов государственной власти РФ и ее субъектов, органов местного самоуправления, а также предприятий, учреждений и организаций </a:t>
            </a:r>
            <a:endParaRPr lang="ru-RU" sz="1600" dirty="0" smtClean="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b="1" dirty="0">
              <a:solidFill>
                <a:schemeClr val="accent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60800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44"/>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11</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216567" y="121920"/>
            <a:ext cx="11804745" cy="7294305"/>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независимо от их организационно-правовой формы, и населения в области защиты от ЧС. В соответствии с Законом граждане Российской Федерации имеют право:</a:t>
            </a:r>
          </a:p>
          <a:p>
            <a:pPr algn="just"/>
            <a:r>
              <a:rPr lang="ru-RU" dirty="0">
                <a:latin typeface="Times New Roman" panose="02020603050405020304" pitchFamily="18" charset="0"/>
                <a:cs typeface="Times New Roman" panose="02020603050405020304" pitchFamily="18" charset="0"/>
              </a:rPr>
              <a:t>на защиту жизни, здоровья и личного имущества в случае возникновения ЧС и информацию о риске, которому они могут быть подвергнуты в определенных местах пребывания на территории страны, и мерах необходимой безопасности;</a:t>
            </a:r>
          </a:p>
          <a:p>
            <a:pPr algn="just"/>
            <a:r>
              <a:rPr lang="ru-RU" dirty="0">
                <a:latin typeface="Times New Roman" panose="02020603050405020304" pitchFamily="18" charset="0"/>
                <a:cs typeface="Times New Roman" panose="02020603050405020304" pitchFamily="18" charset="0"/>
              </a:rPr>
              <a:t>- личное обращение, а также направление в государственные органы и органы местного самоуправления индивидуальных и коллективных обращений по вопросам защиты населения и территорий от ЧС, а также участие в установленном порядке в мероприятиях по предупреждению и ликвидации ЧС;</a:t>
            </a:r>
          </a:p>
          <a:p>
            <a:pPr algn="just"/>
            <a:r>
              <a:rPr lang="ru-RU" dirty="0">
                <a:latin typeface="Times New Roman" panose="02020603050405020304" pitchFamily="18" charset="0"/>
                <a:cs typeface="Times New Roman" panose="02020603050405020304" pitchFamily="18" charset="0"/>
              </a:rPr>
              <a:t>- возмещение ущерба, причиненного их здоровью и имуществу вследствие ЧС и медицинское обслуживание, компенсации и льготы за проживание и работу в зонах ЧС;</a:t>
            </a:r>
          </a:p>
          <a:p>
            <a:pPr algn="just"/>
            <a:r>
              <a:rPr lang="ru-RU" dirty="0">
                <a:latin typeface="Times New Roman" panose="02020603050405020304" pitchFamily="18" charset="0"/>
                <a:cs typeface="Times New Roman" panose="02020603050405020304" pitchFamily="18" charset="0"/>
              </a:rPr>
              <a:t>— бесплатное государственное социальное страхование, получение компенсаций и льгот за ущерб, причиненный их здоровью при выполнении обязанностей в ходе ликвидации ЧС;</a:t>
            </a:r>
          </a:p>
          <a:p>
            <a:pPr algn="just"/>
            <a:r>
              <a:rPr lang="ru-RU" dirty="0">
                <a:latin typeface="Times New Roman" panose="02020603050405020304" pitchFamily="18" charset="0"/>
                <a:cs typeface="Times New Roman" panose="02020603050405020304" pitchFamily="18" charset="0"/>
              </a:rPr>
              <a:t>— пенсионное обеспечение в случае потери трудоспособности в связи с увечьем или заболеванием, полученным при выполнении обязанностей по защите населения и территорий от ЧС;</a:t>
            </a:r>
          </a:p>
          <a:p>
            <a:pPr algn="just"/>
            <a:r>
              <a:rPr lang="ru-RU" dirty="0">
                <a:latin typeface="Times New Roman" panose="02020603050405020304" pitchFamily="18" charset="0"/>
                <a:cs typeface="Times New Roman" panose="02020603050405020304" pitchFamily="18" charset="0"/>
              </a:rPr>
              <a:t>— пенсионное обеспечение по случаю потери кормильца, погибшего или умершего вследствие увечья или заболевания, полученного при выполнении обязанностей по защите населения и территорий от ЧС</a:t>
            </a:r>
            <a:r>
              <a:rPr lang="ru-RU" dirty="0" smtClean="0">
                <a:latin typeface="Times New Roman" panose="02020603050405020304" pitchFamily="18" charset="0"/>
                <a:cs typeface="Times New Roman" panose="02020603050405020304" pitchFamily="18" charset="0"/>
              </a:rPr>
              <a:t>.</a:t>
            </a:r>
          </a:p>
          <a:p>
            <a:pPr algn="just"/>
            <a:r>
              <a:rPr lang="ru-RU" dirty="0" smtClean="0"/>
              <a:t>    </a:t>
            </a:r>
            <a:r>
              <a:rPr lang="ru-RU" dirty="0" smtClean="0">
                <a:latin typeface="Times New Roman" panose="02020603050405020304" pitchFamily="18" charset="0"/>
                <a:cs typeface="Times New Roman" panose="02020603050405020304" pitchFamily="18" charset="0"/>
              </a:rPr>
              <a:t>В </a:t>
            </a:r>
            <a:r>
              <a:rPr lang="ru-RU" dirty="0">
                <a:latin typeface="Times New Roman" panose="02020603050405020304" pitchFamily="18" charset="0"/>
                <a:cs typeface="Times New Roman" panose="02020603050405020304" pitchFamily="18" charset="0"/>
              </a:rPr>
              <a:t>то же время граждане Российской Федерации обязаны:</a:t>
            </a:r>
          </a:p>
          <a:p>
            <a:pPr algn="just"/>
            <a:r>
              <a:rPr lang="ru-RU" dirty="0">
                <a:latin typeface="Times New Roman" panose="02020603050405020304" pitchFamily="18" charset="0"/>
                <a:cs typeface="Times New Roman" panose="02020603050405020304" pitchFamily="18" charset="0"/>
              </a:rPr>
              <a:t>- соблюдать законы и иные нормативные акты РФ, субъектов РФ в области защиты от ЧС;</a:t>
            </a:r>
          </a:p>
          <a:p>
            <a:pPr algn="just"/>
            <a:r>
              <a:rPr lang="ru-RU" dirty="0">
                <a:latin typeface="Times New Roman" panose="02020603050405020304" pitchFamily="18" charset="0"/>
                <a:cs typeface="Times New Roman" panose="02020603050405020304" pitchFamily="18" charset="0"/>
              </a:rPr>
              <a:t>- изучать основные способы защиты населения и территорий от ЧС, приемы оказания первой медицинской помощи пострадавшим, правила пользования коллективными и индивидуальными средствами защиты, постоянно совершенствовать свои знания и практические навыки в указанной области;</a:t>
            </a:r>
          </a:p>
          <a:p>
            <a:pPr algn="just"/>
            <a:r>
              <a:rPr lang="ru-RU" dirty="0">
                <a:latin typeface="Times New Roman" panose="02020603050405020304" pitchFamily="18" charset="0"/>
                <a:cs typeface="Times New Roman" panose="02020603050405020304" pitchFamily="18" charset="0"/>
              </a:rPr>
              <a:t>— соблюдать меры безопасности в быту и повседневной трудовой деятельности, не допускать нарушений производственной и технологической дисциплины, требований экологической безопасности, которые могут привести к возникновению ЧС</a:t>
            </a:r>
            <a:r>
              <a:rPr lang="ru-RU" dirty="0" smtClean="0">
                <a:latin typeface="Times New Roman" panose="02020603050405020304" pitchFamily="18" charset="0"/>
                <a:cs typeface="Times New Roman" panose="02020603050405020304" pitchFamily="18" charset="0"/>
              </a:rPr>
              <a:t>;</a:t>
            </a: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59310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44"/>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12</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216568" y="158497"/>
            <a:ext cx="11718758" cy="7571303"/>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 выполнять установленные правила поведения при угрозе и возникновении ЧС и при необходимости оказывать содействие в проведении аварийно-спасательных и других неотложных работ.</a:t>
            </a:r>
          </a:p>
          <a:p>
            <a:pPr algn="just"/>
            <a:r>
              <a:rPr lang="ru-RU" dirty="0">
                <a:latin typeface="Times New Roman" panose="02020603050405020304" pitchFamily="18" charset="0"/>
                <a:cs typeface="Times New Roman" panose="02020603050405020304" pitchFamily="18" charset="0"/>
              </a:rPr>
              <a:t>Реализация требований Закона осуществляется органами исполнительной власти всех уровней, администрациями предприятий, учреждений и организаций, органами управления, специально уполномоченными решать задачи защиты населения и территорий</a:t>
            </a:r>
            <a:r>
              <a:rPr lang="ru-RU" dirty="0" smtClean="0">
                <a:latin typeface="Times New Roman" panose="02020603050405020304" pitchFamily="18" charset="0"/>
                <a:cs typeface="Times New Roman" panose="02020603050405020304" pitchFamily="18" charset="0"/>
              </a:rPr>
              <a:t>.</a:t>
            </a:r>
          </a:p>
          <a:p>
            <a:pPr algn="just"/>
            <a:r>
              <a:rPr lang="ru-RU" dirty="0" smtClean="0"/>
              <a:t>     </a:t>
            </a:r>
            <a:r>
              <a:rPr lang="ru-RU" dirty="0" smtClean="0">
                <a:latin typeface="Times New Roman" panose="02020603050405020304" pitchFamily="18" charset="0"/>
                <a:cs typeface="Times New Roman" panose="02020603050405020304" pitchFamily="18" charset="0"/>
              </a:rPr>
              <a:t>Виновные </a:t>
            </a:r>
            <a:r>
              <a:rPr lang="ru-RU" dirty="0">
                <a:latin typeface="Times New Roman" panose="02020603050405020304" pitchFamily="18" charset="0"/>
                <a:cs typeface="Times New Roman" panose="02020603050405020304" pitchFamily="18" charset="0"/>
              </a:rPr>
              <a:t>в неисполнении или недобросовестном исполнении законодательства РФ в области защиты населения и территорий от ЧС, непринятии мер по защите жизни, здоровья людей и при других противоправных действиях должностные лица и граждане несут дисциплинарную, административную, гражданско-правовую и уголовную ответственность, а организации — административную и гражданско-правовую ответственность согласно законодательству РФ.</a:t>
            </a:r>
          </a:p>
          <a:p>
            <a:pPr algn="just"/>
            <a:r>
              <a:rPr lang="ru-RU" dirty="0" smtClean="0">
                <a:latin typeface="Times New Roman" panose="02020603050405020304" pitchFamily="18" charset="0"/>
                <a:cs typeface="Times New Roman" panose="02020603050405020304" pitchFamily="18" charset="0"/>
              </a:rPr>
              <a:t>      Необходимо </a:t>
            </a:r>
            <a:r>
              <a:rPr lang="ru-RU" dirty="0">
                <a:latin typeface="Times New Roman" panose="02020603050405020304" pitchFamily="18" charset="0"/>
                <a:cs typeface="Times New Roman" panose="02020603050405020304" pitchFamily="18" charset="0"/>
              </a:rPr>
              <a:t>также отметить следующие важные для защиты населения и территорий от ЧС законы и подзаконные акты: от 21 декабря 1994 г. № 69-ФЗ «О пожарной безопасности» и от 9 января 1996 г. № З-ФЗ «О радиационной безопасности населения», постановления Правительства РФ от 3 мая 1994 г. № 420 «О защите жизни и здоровья населения Российской Федерации при возникновении и ликвидации последствий чрезвычайных ситуаций, вызванных стихийными бедствиями, авариями и катастрофами», от 26 октября 2000 г. № 576 «О порядке выделения средств из резервного фонда Правительства Российской Федерации по предупреждению и ликвидации чрезвычайных ситуаций и последствий стихийных бедствий» и от 30 декабря 2003 г. № 794 «О единой государственной системе предупреждения и ликвидации чрезвычайных ситуаций</a:t>
            </a:r>
            <a:r>
              <a:rPr lang="ru-RU" dirty="0" smtClean="0">
                <a:latin typeface="Times New Roman" panose="02020603050405020304" pitchFamily="18" charset="0"/>
                <a:cs typeface="Times New Roman" panose="02020603050405020304" pitchFamily="18" charset="0"/>
              </a:rPr>
              <a:t>».</a:t>
            </a:r>
          </a:p>
          <a:p>
            <a:pPr algn="just"/>
            <a:endParaRPr lang="ru-RU" dirty="0">
              <a:latin typeface="Times New Roman" panose="02020603050405020304" pitchFamily="18" charset="0"/>
              <a:cs typeface="Times New Roman" panose="02020603050405020304" pitchFamily="18" charset="0"/>
            </a:endParaRPr>
          </a:p>
          <a:p>
            <a:pPr algn="just"/>
            <a:r>
              <a:rPr lang="ru-RU" b="1" dirty="0" smtClean="0">
                <a:solidFill>
                  <a:schemeClr val="accent4"/>
                </a:solidFill>
                <a:latin typeface="Times New Roman" panose="02020603050405020304" pitchFamily="18" charset="0"/>
                <a:cs typeface="Times New Roman" panose="02020603050405020304" pitchFamily="18" charset="0"/>
              </a:rPr>
              <a:t>5. Силы </a:t>
            </a:r>
            <a:r>
              <a:rPr lang="ru-RU" b="1" dirty="0">
                <a:solidFill>
                  <a:schemeClr val="accent4"/>
                </a:solidFill>
                <a:latin typeface="Times New Roman" panose="02020603050405020304" pitchFamily="18" charset="0"/>
                <a:cs typeface="Times New Roman" panose="02020603050405020304" pitchFamily="18" charset="0"/>
              </a:rPr>
              <a:t>и средства Единой государственной системы предупреждения и действий в чрезвычайных </a:t>
            </a:r>
            <a:r>
              <a:rPr lang="ru-RU" b="1" dirty="0" smtClean="0">
                <a:solidFill>
                  <a:schemeClr val="accent4"/>
                </a:solidFill>
                <a:latin typeface="Times New Roman" panose="02020603050405020304" pitchFamily="18" charset="0"/>
                <a:cs typeface="Times New Roman" panose="02020603050405020304" pitchFamily="18" charset="0"/>
              </a:rPr>
              <a:t>ситуациях.</a:t>
            </a:r>
            <a:endParaRPr lang="ru-RU" b="1" dirty="0">
              <a:solidFill>
                <a:schemeClr val="accent4"/>
              </a:solidFill>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К </a:t>
            </a:r>
            <a:r>
              <a:rPr lang="ru-RU" dirty="0">
                <a:latin typeface="Times New Roman" panose="02020603050405020304" pitchFamily="18" charset="0"/>
                <a:cs typeface="Times New Roman" panose="02020603050405020304" pitchFamily="18" charset="0"/>
              </a:rPr>
              <a:t>силам и средствам РСЧС относятся специально подготовленные силы и средства федеральных органов исполнительной власти, органов исполнительной власти субъектов РФ, органов местного самоуправления, организаций и общественных объединений, предназначенные и выделяемые (привлекаемые) для предупреждения и ликвидации чрезвычайных ситуаций</a:t>
            </a:r>
            <a:r>
              <a:rPr lang="ru-RU" dirty="0" smtClean="0">
                <a:latin typeface="Times New Roman" panose="02020603050405020304" pitchFamily="18" charset="0"/>
                <a:cs typeface="Times New Roman" panose="02020603050405020304" pitchFamily="18" charset="0"/>
              </a:rPr>
              <a:t>.</a:t>
            </a: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b="1" dirty="0">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60133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44"/>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13</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216568" y="182880"/>
            <a:ext cx="11718758" cy="6740307"/>
          </a:xfrm>
          <a:prstGeom prst="rect">
            <a:avLst/>
          </a:prstGeom>
        </p:spPr>
        <p:txBody>
          <a:bodyPr wrap="square">
            <a:spAutoFit/>
          </a:bodyPr>
          <a:lstStyle/>
          <a:p>
            <a:pPr algn="just"/>
            <a:r>
              <a:rPr lang="ru-RU" b="1" i="1" dirty="0">
                <a:latin typeface="Times New Roman" panose="02020603050405020304" pitchFamily="18" charset="0"/>
                <a:cs typeface="Times New Roman" panose="02020603050405020304" pitchFamily="18" charset="0"/>
              </a:rPr>
              <a:t>Основу сил и средств РСЧС</a:t>
            </a:r>
            <a:r>
              <a:rPr lang="ru-RU" dirty="0">
                <a:latin typeface="Times New Roman" panose="02020603050405020304" pitchFamily="18" charset="0"/>
                <a:cs typeface="Times New Roman" panose="02020603050405020304" pitchFamily="18" charset="0"/>
              </a:rPr>
              <a:t> на всех условиях составляют:</a:t>
            </a:r>
          </a:p>
          <a:p>
            <a:pPr algn="just"/>
            <a:r>
              <a:rPr lang="ru-RU" dirty="0">
                <a:latin typeface="Times New Roman" panose="02020603050405020304" pitchFamily="18" charset="0"/>
                <a:cs typeface="Times New Roman" panose="02020603050405020304" pitchFamily="18" charset="0"/>
              </a:rPr>
              <a:t>• силы и средства федеральных органов исполнительной власти;</a:t>
            </a:r>
          </a:p>
          <a:p>
            <a:pPr algn="just"/>
            <a:r>
              <a:rPr lang="ru-RU" dirty="0">
                <a:latin typeface="Times New Roman" panose="02020603050405020304" pitchFamily="18" charset="0"/>
                <a:cs typeface="Times New Roman" panose="02020603050405020304" pitchFamily="18" charset="0"/>
              </a:rPr>
              <a:t>• силы и средства органов исполнительной власти субъектов РФ;</a:t>
            </a:r>
          </a:p>
          <a:p>
            <a:pPr algn="just"/>
            <a:r>
              <a:rPr lang="ru-RU" dirty="0">
                <a:latin typeface="Times New Roman" panose="02020603050405020304" pitchFamily="18" charset="0"/>
                <a:cs typeface="Times New Roman" panose="02020603050405020304" pitchFamily="18" charset="0"/>
              </a:rPr>
              <a:t>• силы и средства органов местного самоуправления;</a:t>
            </a:r>
          </a:p>
          <a:p>
            <a:pPr algn="just"/>
            <a:r>
              <a:rPr lang="ru-RU" dirty="0">
                <a:latin typeface="Times New Roman" panose="02020603050405020304" pitchFamily="18" charset="0"/>
                <a:cs typeface="Times New Roman" panose="02020603050405020304" pitchFamily="18" charset="0"/>
              </a:rPr>
              <a:t>• силы и средства организаций (рис. 3.3</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    Состав </a:t>
            </a:r>
            <a:r>
              <a:rPr lang="ru-RU" dirty="0">
                <a:latin typeface="Times New Roman" panose="02020603050405020304" pitchFamily="18" charset="0"/>
                <a:cs typeface="Times New Roman" panose="02020603050405020304" pitchFamily="18" charset="0"/>
              </a:rPr>
              <a:t>сил и средств РСЧС определяется Правительством РФ. Так,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было </a:t>
            </a:r>
            <a:r>
              <a:rPr lang="ru-RU" dirty="0">
                <a:latin typeface="Times New Roman" panose="02020603050405020304" pitchFamily="18" charset="0"/>
                <a:cs typeface="Times New Roman" panose="02020603050405020304" pitchFamily="18" charset="0"/>
              </a:rPr>
              <a:t>принято постановление Правительства РФ от 8 ноября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2013 </a:t>
            </a:r>
            <a:r>
              <a:rPr lang="ru-RU" dirty="0">
                <a:latin typeface="Times New Roman" panose="02020603050405020304" pitchFamily="18" charset="0"/>
                <a:cs typeface="Times New Roman" panose="02020603050405020304" pitchFamily="18" charset="0"/>
              </a:rPr>
              <a:t>г. № 1007 "О силах и средствах Единой государственной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системы </a:t>
            </a:r>
            <a:r>
              <a:rPr lang="ru-RU" dirty="0">
                <a:latin typeface="Times New Roman" panose="02020603050405020304" pitchFamily="18" charset="0"/>
                <a:cs typeface="Times New Roman" panose="02020603050405020304" pitchFamily="18" charset="0"/>
              </a:rPr>
              <a:t>предупреждения и ликвидации чрезвычайных ситуаций</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Силы </a:t>
            </a:r>
            <a:r>
              <a:rPr lang="ru-RU" dirty="0">
                <a:latin typeface="Times New Roman" panose="02020603050405020304" pitchFamily="18" charset="0"/>
                <a:cs typeface="Times New Roman" panose="02020603050405020304" pitchFamily="18" charset="0"/>
              </a:rPr>
              <a:t>и средства гражданской обороны привлекаются к организации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и </a:t>
            </a:r>
            <a:r>
              <a:rPr lang="ru-RU" dirty="0">
                <a:latin typeface="Times New Roman" panose="02020603050405020304" pitchFamily="18" charset="0"/>
                <a:cs typeface="Times New Roman" panose="02020603050405020304" pitchFamily="18" charset="0"/>
              </a:rPr>
              <a:t>проведению мероприятий по предотвращению и ликвидации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чрезвычайных </a:t>
            </a:r>
            <a:r>
              <a:rPr lang="ru-RU" dirty="0">
                <a:latin typeface="Times New Roman" panose="02020603050405020304" pitchFamily="18" charset="0"/>
                <a:cs typeface="Times New Roman" panose="02020603050405020304" pitchFamily="18" charset="0"/>
              </a:rPr>
              <a:t>ситуаций федерального и регионального характера в порядке, установленном федеральным законом.</a:t>
            </a:r>
          </a:p>
          <a:p>
            <a:r>
              <a:rPr lang="ru-RU" dirty="0" smtClean="0">
                <a:latin typeface="Times New Roman" panose="02020603050405020304" pitchFamily="18" charset="0"/>
                <a:cs typeface="Times New Roman" panose="02020603050405020304" pitchFamily="18" charset="0"/>
              </a:rPr>
              <a:t>     В </a:t>
            </a:r>
            <a:r>
              <a:rPr lang="ru-RU" dirty="0">
                <a:latin typeface="Times New Roman" panose="02020603050405020304" pitchFamily="18" charset="0"/>
                <a:cs typeface="Times New Roman" panose="02020603050405020304" pitchFamily="18" charset="0"/>
              </a:rPr>
              <a:t>состав сил и средств каждого уровня РСЧС входят силы и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средства </a:t>
            </a:r>
            <a:r>
              <a:rPr lang="ru-RU" dirty="0">
                <a:latin typeface="Times New Roman" panose="02020603050405020304" pitchFamily="18" charset="0"/>
                <a:cs typeface="Times New Roman" panose="02020603050405020304" pitchFamily="18" charset="0"/>
              </a:rPr>
              <a:t>постоянной готовности, предназначенные для оперативного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реагирования </a:t>
            </a:r>
            <a:r>
              <a:rPr lang="ru-RU" dirty="0">
                <a:latin typeface="Times New Roman" panose="02020603050405020304" pitchFamily="18" charset="0"/>
                <a:cs typeface="Times New Roman" panose="02020603050405020304" pitchFamily="18" charset="0"/>
              </a:rPr>
              <a:t>на чрезвычайные ситуации и проведения работ </a:t>
            </a:r>
            <a:r>
              <a:rPr lang="ru-RU" dirty="0" smtClean="0">
                <a:latin typeface="Times New Roman" panose="02020603050405020304" pitchFamily="18" charset="0"/>
                <a:cs typeface="Times New Roman" panose="02020603050405020304" pitchFamily="18" charset="0"/>
              </a:rPr>
              <a:t>по </a:t>
            </a:r>
            <a:r>
              <a:rPr lang="ru-RU" dirty="0">
                <a:latin typeface="Times New Roman" panose="02020603050405020304" pitchFamily="18" charset="0"/>
                <a:cs typeface="Times New Roman" panose="02020603050405020304" pitchFamily="18" charset="0"/>
              </a:rPr>
              <a:t>их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ликвидации</a:t>
            </a:r>
            <a:r>
              <a:rPr lang="ru-RU" dirty="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Основу </a:t>
            </a:r>
            <a:r>
              <a:rPr lang="ru-RU" dirty="0">
                <a:latin typeface="Times New Roman" panose="02020603050405020304" pitchFamily="18" charset="0"/>
                <a:cs typeface="Times New Roman" panose="02020603050405020304" pitchFamily="18" charset="0"/>
              </a:rPr>
              <a:t>сил постоянной готовности составляют </a:t>
            </a:r>
            <a:r>
              <a:rPr lang="ru-RU" dirty="0" smtClean="0">
                <a:latin typeface="Times New Roman" panose="02020603050405020304" pitchFamily="18" charset="0"/>
                <a:cs typeface="Times New Roman" panose="02020603050405020304" pitchFamily="18" charset="0"/>
              </a:rPr>
              <a:t>аварийно-спасатель-</a:t>
            </a:r>
          </a:p>
          <a:p>
            <a:r>
              <a:rPr lang="ru-RU" dirty="0" err="1" smtClean="0">
                <a:latin typeface="Times New Roman" panose="02020603050405020304" pitchFamily="18" charset="0"/>
                <a:cs typeface="Times New Roman" panose="02020603050405020304" pitchFamily="18" charset="0"/>
              </a:rPr>
              <a:t>ные</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службы, аварийно-спасательные формирования, иные службы и формирования, оснащенные специальной техникой, оборудованием, снаряжением, инструментом, материалами с учетом обеспечения проведения аварийно-спасательных и других неотложных работ в зоне чрезвычайной ситуации в течение не менее трех суток.</a:t>
            </a:r>
          </a:p>
          <a:p>
            <a:pPr algn="just"/>
            <a:r>
              <a:rPr lang="ru-RU" dirty="0" smtClean="0">
                <a:latin typeface="Times New Roman" panose="02020603050405020304" pitchFamily="18" charset="0"/>
                <a:cs typeface="Times New Roman" panose="02020603050405020304" pitchFamily="18" charset="0"/>
              </a:rPr>
              <a:t>     Перечень </a:t>
            </a:r>
            <a:r>
              <a:rPr lang="ru-RU" dirty="0">
                <a:latin typeface="Times New Roman" panose="02020603050405020304" pitchFamily="18" charset="0"/>
                <a:cs typeface="Times New Roman" panose="02020603050405020304" pitchFamily="18" charset="0"/>
              </a:rPr>
              <a:t>сил постоянной готовности федерального уровня утверждается Правительством РФ по представлению МЧС России, согласованному с заинтересованными федеральными органами исполнительной власти, органами исполнительной власти субъектов РФ и </a:t>
            </a:r>
            <a:r>
              <a:rPr lang="ru-RU" dirty="0" smtClean="0">
                <a:latin typeface="Times New Roman" panose="02020603050405020304" pitchFamily="18" charset="0"/>
                <a:cs typeface="Times New Roman" panose="02020603050405020304" pitchFamily="18" charset="0"/>
              </a:rPr>
              <a:t>организациями.</a:t>
            </a:r>
          </a:p>
          <a:p>
            <a:pPr algn="just"/>
            <a:endParaRPr lang="ru-RU"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4"/>
          <a:stretch>
            <a:fillRect/>
          </a:stretch>
        </p:blipFill>
        <p:spPr>
          <a:xfrm>
            <a:off x="7205472" y="85345"/>
            <a:ext cx="4729854" cy="4815839"/>
          </a:xfrm>
          <a:prstGeom prst="rect">
            <a:avLst/>
          </a:prstGeom>
        </p:spPr>
      </p:pic>
    </p:spTree>
    <p:extLst>
      <p:ext uri="{BB962C8B-B14F-4D97-AF65-F5344CB8AC3E}">
        <p14:creationId xmlns:p14="http://schemas.microsoft.com/office/powerpoint/2010/main" val="19998891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05" y="0"/>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14</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80210" y="-3819138"/>
            <a:ext cx="12014254" cy="10895290"/>
          </a:xfrm>
          <a:prstGeom prst="rect">
            <a:avLst/>
          </a:prstGeom>
        </p:spPr>
        <p:txBody>
          <a:bodyPr wrap="square">
            <a:spAutoFit/>
          </a:bodyPr>
          <a:lstStyle/>
          <a:p>
            <a:pPr algn="just"/>
            <a:endParaRPr lang="ru-RU" dirty="0" smtClean="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smtClean="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smtClean="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smtClean="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smtClean="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smtClean="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Постановлением </a:t>
            </a:r>
            <a:r>
              <a:rPr lang="ru-RU" dirty="0">
                <a:latin typeface="Times New Roman" panose="02020603050405020304" pitchFamily="18" charset="0"/>
                <a:cs typeface="Times New Roman" panose="02020603050405020304" pitchFamily="18" charset="0"/>
              </a:rPr>
              <a:t>"О силах и средствах единой государственной системы предупреждения и ликвидации чрезвычайных ситуаций" было установлено, что к </a:t>
            </a:r>
            <a:r>
              <a:rPr lang="ru-RU" b="1" i="1" dirty="0">
                <a:latin typeface="Times New Roman" panose="02020603050405020304" pitchFamily="18" charset="0"/>
                <a:cs typeface="Times New Roman" panose="02020603050405020304" pitchFamily="18" charset="0"/>
              </a:rPr>
              <a:t>силам и средствам РСЧС на федеральном уровне</a:t>
            </a:r>
            <a:r>
              <a:rPr lang="ru-RU" dirty="0">
                <a:latin typeface="Times New Roman" panose="02020603050405020304" pitchFamily="18" charset="0"/>
                <a:cs typeface="Times New Roman" panose="02020603050405020304" pitchFamily="18" charset="0"/>
              </a:rPr>
              <a:t> относятся:</a:t>
            </a:r>
          </a:p>
          <a:p>
            <a:pPr algn="just">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а) </a:t>
            </a:r>
            <a:r>
              <a:rPr lang="ru-RU" b="1" i="1" dirty="0">
                <a:solidFill>
                  <a:srgbClr val="C00000"/>
                </a:solidFill>
                <a:latin typeface="Times New Roman" panose="02020603050405020304" pitchFamily="18" charset="0"/>
                <a:cs typeface="Times New Roman" panose="02020603050405020304" pitchFamily="18" charset="0"/>
              </a:rPr>
              <a:t>силы и средства наблюдения и контроля</a:t>
            </a:r>
            <a:r>
              <a:rPr lang="ru-RU" dirty="0">
                <a:latin typeface="Times New Roman" panose="02020603050405020304" pitchFamily="18" charset="0"/>
                <a:cs typeface="Times New Roman" panose="02020603050405020304" pitchFamily="18" charset="0"/>
              </a:rPr>
              <a:t> в составе формирований, подразделений, служб, учреждений и предприятий федеральных органов исполнительной власти, Государственной корпорации по атомной энергии "</a:t>
            </a:r>
            <a:r>
              <a:rPr lang="ru-RU" dirty="0" err="1">
                <a:latin typeface="Times New Roman" panose="02020603050405020304" pitchFamily="18" charset="0"/>
                <a:cs typeface="Times New Roman" panose="02020603050405020304" pitchFamily="18" charset="0"/>
              </a:rPr>
              <a:t>Росатом</a:t>
            </a:r>
            <a:r>
              <a:rPr lang="ru-RU" dirty="0">
                <a:latin typeface="Times New Roman" panose="02020603050405020304" pitchFamily="18" charset="0"/>
                <a:cs typeface="Times New Roman" panose="02020603050405020304" pitchFamily="18" charset="0"/>
              </a:rPr>
              <a:t>", органов исполнительной власти субъектов РФ, органов местного самоуправления, организаций и общественных объединений, осуществляющих в пределах своей компетенции</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наблюдение и контроль за обстановкой на потенциально опасных объектах и прилегающих к ним территориях</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контроль за санитарно-эпидемиологической обстановкой, санитарно-карантинный контроль, социально-гигиенический мониторинг, медико-биологическую оценку воздействия на организм человека особо опасных факторов физической и химической природы</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государственный мониторинг состояния и загрязнения окружающей </a:t>
            </a:r>
            <a:r>
              <a:rPr lang="ru-RU" dirty="0" smtClean="0">
                <a:latin typeface="Times New Roman" panose="02020603050405020304" pitchFamily="18" charset="0"/>
                <a:cs typeface="Times New Roman" panose="02020603050405020304" pitchFamily="18" charset="0"/>
              </a:rPr>
              <a:t>среды,</a:t>
            </a:r>
          </a:p>
          <a:p>
            <a:pPr algn="just"/>
            <a:r>
              <a:rPr lang="ru-RU" dirty="0" smtClean="0">
                <a:latin typeface="Times New Roman" panose="02020603050405020304" pitchFamily="18" charset="0"/>
                <a:cs typeface="Times New Roman" panose="02020603050405020304" pitchFamily="18" charset="0"/>
              </a:rPr>
              <a:t>• государственный мониторинг атмосферного воздуха,</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государственный мониторинг водных объектов</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государственный мониторинг радиационной обстановки</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государственный лесопатологический мониторинг</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государственный мониторинг состояния недр</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сейсмический мониторинг</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мониторинг вулканической активности</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мониторинг медленных геодинамических процессов в земной коре и деформации земной поверхности</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федеральный государственный экологический надзор, карантинный фитосанитарный мониторинг</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контроль за химической, биологической и гидрометеорологической обстановкой</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контроль в сфере ветеринарии и карантина растений</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контроль за качеством и безопасностью зерна, крупы, комбикормов и компонентов для их производства</a:t>
            </a:r>
            <a:r>
              <a:rPr lang="ru-RU" dirty="0" smtClean="0">
                <a:latin typeface="Times New Roman" panose="02020603050405020304" pitchFamily="18" charset="0"/>
                <a:cs typeface="Times New Roman" panose="02020603050405020304" pitchFamily="18" charset="0"/>
              </a:rPr>
              <a:t>,</a:t>
            </a:r>
          </a:p>
          <a:p>
            <a:pPr algn="just"/>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контроль за водными биологическими ресурсами и средой их обитания, мониторинг пожарной опасности в лесах и лесных пожаров;</a:t>
            </a:r>
            <a:endParaRPr lang="ru-RU" sz="1600" b="0" i="0" dirty="0">
              <a:effectLst/>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4"/>
          <a:stretch>
            <a:fillRect/>
          </a:stretch>
        </p:blipFill>
        <p:spPr>
          <a:xfrm>
            <a:off x="8195088" y="2538696"/>
            <a:ext cx="3789005" cy="2526003"/>
          </a:xfrm>
          <a:prstGeom prst="rect">
            <a:avLst/>
          </a:prstGeom>
        </p:spPr>
      </p:pic>
    </p:spTree>
    <p:extLst>
      <p:ext uri="{BB962C8B-B14F-4D97-AF65-F5344CB8AC3E}">
        <p14:creationId xmlns:p14="http://schemas.microsoft.com/office/powerpoint/2010/main" val="29877115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44"/>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15</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216568" y="-7697122"/>
            <a:ext cx="11718758" cy="14773275"/>
          </a:xfrm>
          <a:prstGeom prst="rect">
            <a:avLst/>
          </a:prstGeom>
        </p:spPr>
        <p:txBody>
          <a:bodyPr wrap="square">
            <a:spAutoFit/>
          </a:bodyPr>
          <a:lstStyle/>
          <a:p>
            <a:pPr>
              <a:buFont typeface="Arial" panose="020B0604020202020204" pitchFamily="34" charset="0"/>
              <a:buChar char="•"/>
            </a:pPr>
            <a:endParaRPr lang="ru-RU" dirty="0" smtClean="0">
              <a:solidFill>
                <a:srgbClr val="646464"/>
              </a:solidFill>
              <a:latin typeface="Roboto"/>
            </a:endParaRPr>
          </a:p>
          <a:p>
            <a:pPr>
              <a:buFont typeface="Arial" panose="020B0604020202020204" pitchFamily="34" charset="0"/>
              <a:buChar char="•"/>
            </a:pPr>
            <a:endParaRPr lang="ru-RU" dirty="0">
              <a:solidFill>
                <a:srgbClr val="646464"/>
              </a:solidFill>
              <a:latin typeface="Roboto"/>
            </a:endParaRPr>
          </a:p>
          <a:p>
            <a:pPr>
              <a:buFont typeface="Arial" panose="020B0604020202020204" pitchFamily="34" charset="0"/>
              <a:buChar char="•"/>
            </a:pPr>
            <a:endParaRPr lang="ru-RU" dirty="0" smtClean="0">
              <a:solidFill>
                <a:srgbClr val="646464"/>
              </a:solidFill>
              <a:latin typeface="Roboto"/>
            </a:endParaRPr>
          </a:p>
          <a:p>
            <a:pPr>
              <a:buFont typeface="Arial" panose="020B0604020202020204" pitchFamily="34" charset="0"/>
              <a:buChar char="•"/>
            </a:pPr>
            <a:endParaRPr lang="ru-RU" dirty="0">
              <a:solidFill>
                <a:srgbClr val="646464"/>
              </a:solidFill>
              <a:latin typeface="Roboto"/>
            </a:endParaRPr>
          </a:p>
          <a:p>
            <a:pPr>
              <a:buFont typeface="Arial" panose="020B0604020202020204" pitchFamily="34" charset="0"/>
              <a:buChar char="•"/>
            </a:pPr>
            <a:endParaRPr lang="ru-RU" dirty="0" smtClean="0">
              <a:solidFill>
                <a:srgbClr val="646464"/>
              </a:solidFill>
              <a:latin typeface="Roboto"/>
            </a:endParaRPr>
          </a:p>
          <a:p>
            <a:pPr>
              <a:buFont typeface="Arial" panose="020B0604020202020204" pitchFamily="34" charset="0"/>
              <a:buChar char="•"/>
            </a:pPr>
            <a:endParaRPr lang="ru-RU" dirty="0">
              <a:solidFill>
                <a:srgbClr val="646464"/>
              </a:solidFill>
              <a:latin typeface="Roboto"/>
            </a:endParaRPr>
          </a:p>
          <a:p>
            <a:pPr>
              <a:buFont typeface="Arial" panose="020B0604020202020204" pitchFamily="34" charset="0"/>
              <a:buChar char="•"/>
            </a:pPr>
            <a:endParaRPr lang="ru-RU" dirty="0" smtClean="0">
              <a:solidFill>
                <a:srgbClr val="646464"/>
              </a:solidFill>
              <a:latin typeface="Roboto"/>
            </a:endParaRPr>
          </a:p>
          <a:p>
            <a:pPr>
              <a:buFont typeface="Arial" panose="020B0604020202020204" pitchFamily="34" charset="0"/>
              <a:buChar char="•"/>
            </a:pPr>
            <a:endParaRPr lang="ru-RU" dirty="0">
              <a:solidFill>
                <a:srgbClr val="646464"/>
              </a:solidFill>
              <a:latin typeface="Roboto"/>
            </a:endParaRPr>
          </a:p>
          <a:p>
            <a:pPr>
              <a:buFont typeface="Arial" panose="020B0604020202020204" pitchFamily="34" charset="0"/>
              <a:buChar char="•"/>
            </a:pPr>
            <a:endParaRPr lang="ru-RU" dirty="0" smtClean="0">
              <a:solidFill>
                <a:srgbClr val="646464"/>
              </a:solidFill>
              <a:latin typeface="Roboto"/>
            </a:endParaRPr>
          </a:p>
          <a:p>
            <a:pPr>
              <a:buFont typeface="Arial" panose="020B0604020202020204" pitchFamily="34" charset="0"/>
              <a:buChar char="•"/>
            </a:pPr>
            <a:endParaRPr lang="ru-RU" dirty="0">
              <a:solidFill>
                <a:srgbClr val="646464"/>
              </a:solidFill>
              <a:latin typeface="Roboto"/>
            </a:endParaRPr>
          </a:p>
          <a:p>
            <a:pPr>
              <a:buFont typeface="Arial" panose="020B0604020202020204" pitchFamily="34" charset="0"/>
              <a:buChar char="•"/>
            </a:pPr>
            <a:endParaRPr lang="ru-RU" dirty="0" smtClean="0">
              <a:solidFill>
                <a:srgbClr val="646464"/>
              </a:solidFill>
              <a:latin typeface="Roboto"/>
            </a:endParaRPr>
          </a:p>
          <a:p>
            <a:pPr>
              <a:buFont typeface="Arial" panose="020B0604020202020204" pitchFamily="34" charset="0"/>
              <a:buChar char="•"/>
            </a:pPr>
            <a:endParaRPr lang="ru-RU" dirty="0">
              <a:solidFill>
                <a:srgbClr val="646464"/>
              </a:solidFill>
              <a:latin typeface="Roboto"/>
            </a:endParaRPr>
          </a:p>
          <a:p>
            <a:pPr>
              <a:buFont typeface="Arial" panose="020B0604020202020204" pitchFamily="34" charset="0"/>
              <a:buChar char="•"/>
            </a:pPr>
            <a:endParaRPr lang="ru-RU" dirty="0" smtClean="0">
              <a:solidFill>
                <a:srgbClr val="646464"/>
              </a:solidFill>
              <a:latin typeface="Roboto"/>
            </a:endParaRPr>
          </a:p>
          <a:p>
            <a:pPr>
              <a:buFont typeface="Arial" panose="020B0604020202020204" pitchFamily="34" charset="0"/>
              <a:buChar char="•"/>
            </a:pPr>
            <a:endParaRPr lang="ru-RU" dirty="0">
              <a:solidFill>
                <a:srgbClr val="646464"/>
              </a:solidFill>
              <a:latin typeface="Roboto"/>
            </a:endParaRPr>
          </a:p>
          <a:p>
            <a:pPr>
              <a:buFont typeface="Arial" panose="020B0604020202020204" pitchFamily="34" charset="0"/>
              <a:buChar char="•"/>
            </a:pPr>
            <a:endParaRPr lang="ru-RU" dirty="0" smtClean="0">
              <a:solidFill>
                <a:srgbClr val="646464"/>
              </a:solidFill>
              <a:latin typeface="Roboto"/>
            </a:endParaRPr>
          </a:p>
          <a:p>
            <a:pPr>
              <a:buFont typeface="Arial" panose="020B0604020202020204" pitchFamily="34" charset="0"/>
              <a:buChar char="•"/>
            </a:pPr>
            <a:endParaRPr lang="ru-RU" dirty="0">
              <a:solidFill>
                <a:srgbClr val="646464"/>
              </a:solidFill>
              <a:latin typeface="Roboto"/>
            </a:endParaRPr>
          </a:p>
          <a:p>
            <a:pPr>
              <a:buFont typeface="Arial" panose="020B0604020202020204" pitchFamily="34" charset="0"/>
              <a:buChar char="•"/>
            </a:pPr>
            <a:endParaRPr lang="ru-RU" dirty="0" smtClean="0">
              <a:solidFill>
                <a:srgbClr val="646464"/>
              </a:solidFill>
              <a:latin typeface="Roboto"/>
            </a:endParaRPr>
          </a:p>
          <a:p>
            <a:pPr>
              <a:buFont typeface="Arial" panose="020B0604020202020204" pitchFamily="34" charset="0"/>
              <a:buChar char="•"/>
            </a:pPr>
            <a:endParaRPr lang="ru-RU" dirty="0">
              <a:solidFill>
                <a:srgbClr val="646464"/>
              </a:solidFill>
              <a:latin typeface="Roboto"/>
            </a:endParaRPr>
          </a:p>
          <a:p>
            <a:pPr>
              <a:buFont typeface="Arial" panose="020B0604020202020204" pitchFamily="34" charset="0"/>
              <a:buChar char="•"/>
            </a:pPr>
            <a:endParaRPr lang="ru-RU" dirty="0" smtClean="0">
              <a:solidFill>
                <a:srgbClr val="646464"/>
              </a:solidFill>
              <a:latin typeface="Roboto"/>
            </a:endParaRPr>
          </a:p>
          <a:p>
            <a:pPr>
              <a:buFont typeface="Arial" panose="020B0604020202020204" pitchFamily="34" charset="0"/>
              <a:buChar char="•"/>
            </a:pPr>
            <a:endParaRPr lang="ru-RU" dirty="0">
              <a:solidFill>
                <a:srgbClr val="646464"/>
              </a:solidFill>
              <a:latin typeface="Roboto"/>
            </a:endParaRPr>
          </a:p>
          <a:p>
            <a:pPr>
              <a:buFont typeface="Arial" panose="020B0604020202020204" pitchFamily="34" charset="0"/>
              <a:buChar char="•"/>
            </a:pPr>
            <a:endParaRPr lang="ru-RU" dirty="0" smtClean="0">
              <a:solidFill>
                <a:srgbClr val="646464"/>
              </a:solidFill>
              <a:latin typeface="Roboto"/>
            </a:endParaRPr>
          </a:p>
          <a:p>
            <a:pPr>
              <a:buFont typeface="Arial" panose="020B0604020202020204" pitchFamily="34" charset="0"/>
              <a:buChar char="•"/>
            </a:pPr>
            <a:endParaRPr lang="ru-RU" dirty="0">
              <a:solidFill>
                <a:srgbClr val="646464"/>
              </a:solidFill>
              <a:latin typeface="Roboto"/>
            </a:endParaRPr>
          </a:p>
          <a:p>
            <a:pPr>
              <a:buFont typeface="Arial" panose="020B0604020202020204" pitchFamily="34" charset="0"/>
              <a:buChar char="•"/>
            </a:pPr>
            <a:endParaRPr lang="ru-RU" dirty="0" smtClean="0">
              <a:solidFill>
                <a:srgbClr val="646464"/>
              </a:solidFill>
              <a:latin typeface="Roboto"/>
            </a:endParaRPr>
          </a:p>
          <a:p>
            <a:pPr>
              <a:buFont typeface="Arial" panose="020B0604020202020204" pitchFamily="34" charset="0"/>
              <a:buChar char="•"/>
            </a:pPr>
            <a:endParaRPr lang="ru-RU" dirty="0">
              <a:solidFill>
                <a:srgbClr val="646464"/>
              </a:solidFill>
              <a:latin typeface="Roboto"/>
            </a:endParaRPr>
          </a:p>
          <a:p>
            <a:pPr>
              <a:buFont typeface="Arial" panose="020B0604020202020204" pitchFamily="34" charset="0"/>
              <a:buChar char="•"/>
            </a:pPr>
            <a:endParaRPr lang="ru-RU" dirty="0" smtClean="0">
              <a:solidFill>
                <a:srgbClr val="646464"/>
              </a:solidFill>
              <a:latin typeface="Roboto"/>
            </a:endParaRPr>
          </a:p>
          <a:p>
            <a:pPr>
              <a:buFont typeface="Arial" panose="020B0604020202020204" pitchFamily="34" charset="0"/>
              <a:buChar char="•"/>
            </a:pPr>
            <a:endParaRPr lang="ru-RU" dirty="0">
              <a:solidFill>
                <a:srgbClr val="646464"/>
              </a:solidFill>
              <a:latin typeface="Roboto"/>
            </a:endParaRPr>
          </a:p>
          <a:p>
            <a:pPr>
              <a:buFont typeface="Arial" panose="020B0604020202020204" pitchFamily="34" charset="0"/>
              <a:buChar char="•"/>
            </a:pPr>
            <a:endParaRPr lang="ru-RU" dirty="0" smtClean="0">
              <a:solidFill>
                <a:srgbClr val="646464"/>
              </a:solidFill>
              <a:latin typeface="Roboto"/>
            </a:endParaRPr>
          </a:p>
          <a:p>
            <a:pPr>
              <a:buFont typeface="Arial" panose="020B0604020202020204" pitchFamily="34" charset="0"/>
              <a:buChar char="•"/>
            </a:pPr>
            <a:endParaRPr lang="ru-RU" dirty="0">
              <a:solidFill>
                <a:srgbClr val="646464"/>
              </a:solidFill>
              <a:latin typeface="Roboto"/>
            </a:endParaRPr>
          </a:p>
          <a:p>
            <a:pPr algn="just">
              <a:buFont typeface="Arial" panose="020B0604020202020204" pitchFamily="34" charset="0"/>
              <a:buChar char="•"/>
            </a:pPr>
            <a:r>
              <a:rPr lang="ru-RU" dirty="0" smtClean="0">
                <a:solidFill>
                  <a:srgbClr val="C00000"/>
                </a:solidFill>
                <a:latin typeface="Times New Roman" panose="02020603050405020304" pitchFamily="18" charset="0"/>
                <a:cs typeface="Times New Roman" panose="02020603050405020304" pitchFamily="18" charset="0"/>
              </a:rPr>
              <a:t>б</a:t>
            </a:r>
            <a:r>
              <a:rPr lang="ru-RU" dirty="0">
                <a:solidFill>
                  <a:srgbClr val="C00000"/>
                </a:solidFill>
                <a:latin typeface="Times New Roman" panose="02020603050405020304" pitchFamily="18" charset="0"/>
                <a:cs typeface="Times New Roman" panose="02020603050405020304" pitchFamily="18" charset="0"/>
              </a:rPr>
              <a:t>) </a:t>
            </a:r>
            <a:r>
              <a:rPr lang="ru-RU" b="1" i="1" dirty="0">
                <a:solidFill>
                  <a:srgbClr val="C00000"/>
                </a:solidFill>
                <a:latin typeface="Times New Roman" panose="02020603050405020304" pitchFamily="18" charset="0"/>
                <a:cs typeface="Times New Roman" panose="02020603050405020304" pitchFamily="18" charset="0"/>
              </a:rPr>
              <a:t>силы и средства ликвидации чрезвычайных ситуаций</a:t>
            </a:r>
            <a:r>
              <a:rPr lang="ru-RU" b="1" i="1"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в составе подразделений пожарной охраны, аварийно-спасательных служб, аварийно-спасательных, поисково-спасательных, аварийно-восстановительных, восстановительных, аварийно-технических и </a:t>
            </a:r>
            <a:r>
              <a:rPr lang="ru-RU" dirty="0" err="1">
                <a:latin typeface="Times New Roman" panose="02020603050405020304" pitchFamily="18" charset="0"/>
                <a:cs typeface="Times New Roman" panose="02020603050405020304" pitchFamily="18" charset="0"/>
              </a:rPr>
              <a:t>лесопожарных</a:t>
            </a:r>
            <a:r>
              <a:rPr lang="ru-RU" dirty="0">
                <a:latin typeface="Times New Roman" panose="02020603050405020304" pitchFamily="18" charset="0"/>
                <a:cs typeface="Times New Roman" panose="02020603050405020304" pitchFamily="18" charset="0"/>
              </a:rPr>
              <a:t> формирований, подразделений, учреждений и предприятий федеральных органов исполнительной власти, Государственной корпорации по атомной энергии "</a:t>
            </a:r>
            <a:r>
              <a:rPr lang="ru-RU" dirty="0" err="1">
                <a:latin typeface="Times New Roman" panose="02020603050405020304" pitchFamily="18" charset="0"/>
                <a:cs typeface="Times New Roman" panose="02020603050405020304" pitchFamily="18" charset="0"/>
              </a:rPr>
              <a:t>Росатом</a:t>
            </a:r>
            <a:r>
              <a:rPr lang="ru-RU" dirty="0">
                <a:latin typeface="Times New Roman" panose="02020603050405020304" pitchFamily="18" charset="0"/>
                <a:cs typeface="Times New Roman" panose="02020603050405020304" pitchFamily="18" charset="0"/>
              </a:rPr>
              <a:t>", органов исполнительной власти субъектов РФ, органов местного самоуправления, организаций и общественных объединений, осуществляющих в пределах своей компетенции защиту населения и территорий от чрезвычайных ситуаций природного и техногенного характера, включая</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тушение пожаров, в том числе лесных пожаров</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организацию и осуществление медико-санитарного обеспечения при ликвидации чрезвычайных ситуаций</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предотвращение негативного воздействия вод и ликвидацию его последствий</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организацию и проведение работ по активному воздействию на метеорологические и другие геофизические процессы</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ограничение негативного техногенного воздействия отходов производства и потребления</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обеспечение безопасности работ по уничтожению химического оружия, работ по уничтожению или конверсии объектов по производству, разработке и уничтожению химического оружия, а также организацию работ по ликвидации последствий деятельности этих объектов</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авиационно-космический поиск и спасание</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обеспечение безопасности гидротехнических сооружений</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обеспечение транспортной безопасности</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организацию и проведение работ по предупреждению и ликвидации разливов нефти и нефтепродуктов</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координацию деятельности поисковых и аварийно-спасательных служб при поиске и спасании людей и судов, терпящих бедствие на море в поисково-спасательных районах РФ</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осуществление аварийно-спасательных работ по оказанию помощи судам и объектам, терпящим бедствие на море</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обеспечение безопасности плавания судов рыбопромыслового флота, а также проведение аварийно-спасательных работ в районах промысла при осуществлении рыболовства</a:t>
            </a:r>
            <a:r>
              <a:rPr lang="ru-RU"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662952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44"/>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16</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216568" y="170688"/>
            <a:ext cx="11804744" cy="6740307"/>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 обеспечение общественной безопасности при ЧС,</a:t>
            </a:r>
          </a:p>
          <a:p>
            <a:pPr algn="just"/>
            <a:r>
              <a:rPr lang="ru-RU" dirty="0">
                <a:latin typeface="Times New Roman" panose="02020603050405020304" pitchFamily="18" charset="0"/>
                <a:cs typeface="Times New Roman" panose="02020603050405020304" pitchFamily="18" charset="0"/>
              </a:rPr>
              <a:t>• осуществление мероприятий по предупреждению (ликвидации) последствий дорожно-транспортных происшествий и снижению тяжести их последствий,</a:t>
            </a:r>
          </a:p>
          <a:p>
            <a:pPr algn="just"/>
            <a:r>
              <a:rPr lang="ru-RU" dirty="0">
                <a:latin typeface="Times New Roman" panose="02020603050405020304" pitchFamily="18" charset="0"/>
                <a:cs typeface="Times New Roman" panose="02020603050405020304" pitchFamily="18" charset="0"/>
              </a:rPr>
              <a:t>• осуществление мероприятий по ликвидации аварий на объектах топливно-энергетического комплекса, жилищно-коммунального хозяйства, сетей электросвязи,</a:t>
            </a:r>
          </a:p>
          <a:p>
            <a:pPr algn="just"/>
            <a:r>
              <a:rPr lang="ru-RU" dirty="0">
                <a:latin typeface="Times New Roman" panose="02020603050405020304" pitchFamily="18" charset="0"/>
                <a:cs typeface="Times New Roman" panose="02020603050405020304" pitchFamily="18" charset="0"/>
              </a:rPr>
              <a:t>• защиту населения от инфекционных и паразитарных болезней, в том числе общих для человека и животных,</a:t>
            </a:r>
          </a:p>
          <a:p>
            <a:pPr algn="just"/>
            <a:r>
              <a:rPr lang="ru-RU" dirty="0">
                <a:latin typeface="Times New Roman" panose="02020603050405020304" pitchFamily="18" charset="0"/>
                <a:cs typeface="Times New Roman" panose="02020603050405020304" pitchFamily="18" charset="0"/>
              </a:rPr>
              <a:t>• предотвращение распространения и ликвидацию очагов заразных и иных болезней животных, вредителей растений, возбудителей болезней растений, а также растений (сорняков) карантинного значения,</a:t>
            </a:r>
          </a:p>
          <a:p>
            <a:pPr algn="just"/>
            <a:r>
              <a:rPr lang="ru-RU" dirty="0">
                <a:latin typeface="Times New Roman" panose="02020603050405020304" pitchFamily="18" charset="0"/>
                <a:cs typeface="Times New Roman" panose="02020603050405020304" pitchFamily="18" charset="0"/>
              </a:rPr>
              <a:t>• обеспечение общественного питания, бытового обслуживания и социальной защиты населения, пострадавшего от ЧС,</a:t>
            </a:r>
          </a:p>
          <a:p>
            <a:pPr algn="just"/>
            <a:r>
              <a:rPr lang="ru-RU" dirty="0">
                <a:latin typeface="Times New Roman" panose="02020603050405020304" pitchFamily="18" charset="0"/>
                <a:cs typeface="Times New Roman" panose="02020603050405020304" pitchFamily="18" charset="0"/>
              </a:rPr>
              <a:t>• осуществление мероприятий по предотвращению и ликвидации последствий радиационных аварий;</a:t>
            </a:r>
          </a:p>
          <a:p>
            <a:r>
              <a:rPr lang="ru-RU" dirty="0">
                <a:latin typeface="Times New Roman" panose="02020603050405020304" pitchFamily="18" charset="0"/>
                <a:cs typeface="Times New Roman" panose="02020603050405020304" pitchFamily="18" charset="0"/>
              </a:rPr>
              <a:t>в) </a:t>
            </a:r>
            <a:r>
              <a:rPr lang="ru-RU" b="1" i="1" dirty="0">
                <a:solidFill>
                  <a:srgbClr val="C00000"/>
                </a:solidFill>
                <a:latin typeface="Times New Roman" panose="02020603050405020304" pitchFamily="18" charset="0"/>
                <a:cs typeface="Times New Roman" panose="02020603050405020304" pitchFamily="18" charset="0"/>
              </a:rPr>
              <a:t>силы и средства министерств и ведомств РФ, органов исполнительной власти субъектов РФ и местного самоуправления, организаций</a:t>
            </a:r>
            <a:r>
              <a:rPr lang="ru-RU" dirty="0" smtClean="0">
                <a:solidFill>
                  <a:srgbClr val="C00000"/>
                </a:solidFill>
                <a:latin typeface="Times New Roman" panose="02020603050405020304" pitchFamily="18" charset="0"/>
                <a:cs typeface="Times New Roman" panose="02020603050405020304" pitchFamily="18" charset="0"/>
              </a:rPr>
              <a:t>:</a:t>
            </a:r>
            <a:endParaRPr lang="ru-RU" dirty="0"/>
          </a:p>
          <a:p>
            <a:pPr lvl="1" algn="just"/>
            <a:r>
              <a:rPr lang="ru-RU" dirty="0"/>
              <a:t>• </a:t>
            </a:r>
            <a:r>
              <a:rPr lang="ru-RU" dirty="0">
                <a:latin typeface="Times New Roman" panose="02020603050405020304" pitchFamily="18" charset="0"/>
                <a:cs typeface="Times New Roman" panose="02020603050405020304" pitchFamily="18" charset="0"/>
              </a:rPr>
              <a:t>специально подготовленные поисково-спасательные, аварийно-спасательные, аварийно-восстановительные противопожарные, медицинские, ветеринарные и другие силы и средства (службы и формирования);</a:t>
            </a:r>
          </a:p>
          <a:p>
            <a:pPr algn="just"/>
            <a:r>
              <a:rPr lang="ru-RU" dirty="0">
                <a:latin typeface="Times New Roman" panose="02020603050405020304" pitchFamily="18" charset="0"/>
                <a:cs typeface="Times New Roman" panose="02020603050405020304" pitchFamily="18" charset="0"/>
              </a:rPr>
              <a:t>г) </a:t>
            </a:r>
            <a:r>
              <a:rPr lang="ru-RU" b="1" i="1" dirty="0">
                <a:solidFill>
                  <a:srgbClr val="C00000"/>
                </a:solidFill>
                <a:latin typeface="Times New Roman" panose="02020603050405020304" pitchFamily="18" charset="0"/>
                <a:cs typeface="Times New Roman" panose="02020603050405020304" pitchFamily="18" charset="0"/>
              </a:rPr>
              <a:t>нештатные аварийно-спасательные формирования</a:t>
            </a:r>
            <a:r>
              <a:rPr lang="ru-RU" dirty="0">
                <a:latin typeface="Times New Roman" panose="02020603050405020304" pitchFamily="18" charset="0"/>
                <a:cs typeface="Times New Roman" panose="02020603050405020304" pitchFamily="18" charset="0"/>
              </a:rPr>
              <a:t> (общие, специальные и специализированные объектовые, местные, территориальные и ведомственные).</a:t>
            </a:r>
          </a:p>
          <a:p>
            <a:pPr algn="just"/>
            <a:r>
              <a:rPr lang="ru-RU" dirty="0">
                <a:latin typeface="Times New Roman" panose="02020603050405020304" pitchFamily="18" charset="0"/>
                <a:cs typeface="Times New Roman" panose="02020603050405020304" pitchFamily="18" charset="0"/>
              </a:rPr>
              <a:t>Перечень сил и средств постоянной готовности территориальных подсистем утверждается органами исполнительной власти субъектов РФ по согласованию с МЧС России.</a:t>
            </a:r>
          </a:p>
          <a:p>
            <a:pPr algn="just"/>
            <a:r>
              <a:rPr lang="ru-RU" dirty="0">
                <a:latin typeface="Times New Roman" panose="02020603050405020304" pitchFamily="18" charset="0"/>
                <a:cs typeface="Times New Roman" panose="02020603050405020304" pitchFamily="18" charset="0"/>
              </a:rPr>
              <a:t>Так, например, перечень сил и средств постоянной готовности Санкт-Петербургской территориальной подсистемы РСЧС был утвержден постановлением Правительства Санкт-Петербурга от 30 июня 2009 г. № 765 "Об утверждении Перечня сил и средств постоянной готовности Санкт-Петербургской территориальной подсистемы Единой </a:t>
            </a:r>
            <a:r>
              <a:rPr lang="ru-RU" dirty="0" err="1">
                <a:latin typeface="Times New Roman" panose="02020603050405020304" pitchFamily="18" charset="0"/>
                <a:cs typeface="Times New Roman" panose="02020603050405020304" pitchFamily="18" charset="0"/>
              </a:rPr>
              <a:t>государствен</a:t>
            </a:r>
            <a:r>
              <a:rPr lang="ru-RU" dirty="0">
                <a:latin typeface="Times New Roman" panose="02020603050405020304" pitchFamily="18" charset="0"/>
                <a:cs typeface="Times New Roman" panose="02020603050405020304" pitchFamily="18" charset="0"/>
              </a:rPr>
              <a:t> ной системы предупреждения и ликвидации чрезвычайных ситуаций</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endParaRPr lang="ru-RU"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4838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44"/>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17</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216567" y="97536"/>
            <a:ext cx="11718759" cy="7263527"/>
          </a:xfrm>
          <a:prstGeom prst="rect">
            <a:avLst/>
          </a:prstGeom>
        </p:spPr>
        <p:txBody>
          <a:bodyPr wrap="square">
            <a:spAutoFit/>
          </a:bodyPr>
          <a:lstStyle/>
          <a:p>
            <a:pPr algn="just"/>
            <a:r>
              <a:rPr lang="ru-RU" dirty="0" smtClean="0">
                <a:latin typeface="Times New Roman" panose="02020603050405020304" pitchFamily="18" charset="0"/>
                <a:cs typeface="Times New Roman" panose="02020603050405020304" pitchFamily="18" charset="0"/>
              </a:rPr>
              <a:t>    В </a:t>
            </a:r>
            <a:r>
              <a:rPr lang="ru-RU" dirty="0">
                <a:latin typeface="Times New Roman" panose="02020603050405020304" pitchFamily="18" charset="0"/>
                <a:cs typeface="Times New Roman" panose="02020603050405020304" pitchFamily="18" charset="0"/>
              </a:rPr>
              <a:t>соответствии с п. 2 названного постановления в состав сил и средств Санкт-Петербургской территориальной подсистемы РСЧС входят аварийно-спасательные службы, аварийно-спасательные формирования, пожарно-спасательные подразделения, иные службы и формирования, оснащенные специальной техникой, оборудованием, снаряжением, инструментом с учетом проведения аварийно-спасательных и других неотложных работ в зоне чрезвычайной ситуации.</a:t>
            </a:r>
          </a:p>
          <a:p>
            <a:pPr algn="just"/>
            <a:r>
              <a:rPr lang="ru-RU" dirty="0" smtClean="0">
                <a:latin typeface="Times New Roman" panose="02020603050405020304" pitchFamily="18" charset="0"/>
                <a:cs typeface="Times New Roman" panose="02020603050405020304" pitchFamily="18" charset="0"/>
              </a:rPr>
              <a:t>     Состав </a:t>
            </a:r>
            <a:r>
              <a:rPr lang="ru-RU" dirty="0">
                <a:latin typeface="Times New Roman" panose="02020603050405020304" pitchFamily="18" charset="0"/>
                <a:cs typeface="Times New Roman" panose="02020603050405020304" pitchFamily="18" charset="0"/>
              </a:rPr>
              <a:t>и структуру сил постоянной готовности определяют создающие их федеральные органы исполнительной власти, органы исполнительной власти субъектов РФ, органы местного самоуправления, организации и общественные объединения, исходя из возложенных на них задач по предупреждению и ликвидации чрезвычайных ситуаций.</a:t>
            </a:r>
          </a:p>
          <a:p>
            <a:pPr algn="just"/>
            <a:r>
              <a:rPr lang="ru-RU" dirty="0" smtClean="0">
                <a:latin typeface="Times New Roman" panose="02020603050405020304" pitchFamily="18" charset="0"/>
                <a:cs typeface="Times New Roman" panose="02020603050405020304" pitchFamily="18" charset="0"/>
              </a:rPr>
              <a:t>    Координацию </a:t>
            </a:r>
            <a:r>
              <a:rPr lang="ru-RU" dirty="0">
                <a:latin typeface="Times New Roman" panose="02020603050405020304" pitchFamily="18" charset="0"/>
                <a:cs typeface="Times New Roman" panose="02020603050405020304" pitchFamily="18" charset="0"/>
              </a:rPr>
              <a:t>деятельности аварийно-спасательных служб, аварийно-спасательных формирований, общественных объединений, участвующих в проведении аварийно-спасательных работ и действующих на всей или большей части территории РФ, а также всех видов пожарной охраны осуществляет в установленном порядке МЧС России.</a:t>
            </a:r>
          </a:p>
          <a:p>
            <a:pPr algn="just"/>
            <a:r>
              <a:rPr lang="ru-RU" dirty="0" smtClean="0">
                <a:latin typeface="Times New Roman" panose="02020603050405020304" pitchFamily="18" charset="0"/>
                <a:cs typeface="Times New Roman" panose="02020603050405020304" pitchFamily="18" charset="0"/>
              </a:rPr>
              <a:t>    Координацию </a:t>
            </a:r>
            <a:r>
              <a:rPr lang="ru-RU" dirty="0">
                <a:latin typeface="Times New Roman" panose="02020603050405020304" pitchFamily="18" charset="0"/>
                <a:cs typeface="Times New Roman" panose="02020603050405020304" pitchFamily="18" charset="0"/>
              </a:rPr>
              <a:t>деятельности аварийно-спасательных служб и аварийно-спасательных формирований на территориях субъектов РФ осуществляют в установленном порядке главные управления МЧС России по субъектам РФ.</a:t>
            </a:r>
          </a:p>
          <a:p>
            <a:pPr algn="just"/>
            <a:r>
              <a:rPr lang="ru-RU" dirty="0" smtClean="0">
                <a:latin typeface="Times New Roman" panose="02020603050405020304" pitchFamily="18" charset="0"/>
                <a:cs typeface="Times New Roman" panose="02020603050405020304" pitchFamily="18" charset="0"/>
              </a:rPr>
              <a:t>   Координацию </a:t>
            </a:r>
            <a:r>
              <a:rPr lang="ru-RU" dirty="0">
                <a:latin typeface="Times New Roman" panose="02020603050405020304" pitchFamily="18" charset="0"/>
                <a:cs typeface="Times New Roman" panose="02020603050405020304" pitchFamily="18" charset="0"/>
              </a:rPr>
              <a:t>деятельности аварийно-спасательных служб и аварийно-спасательных формирований на территориях муниципальных образований осуществляют органы, специально уполномоченные на решение задач в области защиты населения и территорий от чрезвычайных ситуаций и гражданской обороны при органах местного самоуправления</a:t>
            </a:r>
            <a:r>
              <a:rPr lang="ru-RU" dirty="0"/>
              <a:t>.</a:t>
            </a:r>
          </a:p>
          <a:p>
            <a:pPr algn="just"/>
            <a:r>
              <a:rPr lang="ru-RU" b="1" i="1" dirty="0" smtClean="0">
                <a:latin typeface="Times New Roman" panose="02020603050405020304" pitchFamily="18" charset="0"/>
                <a:cs typeface="Times New Roman" panose="02020603050405020304" pitchFamily="18" charset="0"/>
              </a:rPr>
              <a:t>    Привлечение </a:t>
            </a:r>
            <a:r>
              <a:rPr lang="ru-RU" b="1" i="1" dirty="0">
                <a:latin typeface="Times New Roman" panose="02020603050405020304" pitchFamily="18" charset="0"/>
                <a:cs typeface="Times New Roman" panose="02020603050405020304" pitchFamily="18" charset="0"/>
              </a:rPr>
              <a:t>аварийно-спасательных служб и аварийно-спасательных формирований к ликвидации чрезвычайных ситуаций</a:t>
            </a:r>
            <a:r>
              <a:rPr lang="ru-RU" dirty="0">
                <a:latin typeface="Times New Roman" panose="02020603050405020304" pitchFamily="18" charset="0"/>
                <a:cs typeface="Times New Roman" panose="02020603050405020304" pitchFamily="18" charset="0"/>
              </a:rPr>
              <a:t> осуществляется:</a:t>
            </a:r>
          </a:p>
          <a:p>
            <a:pPr algn="just"/>
            <a:r>
              <a:rPr lang="ru-RU" dirty="0">
                <a:latin typeface="Times New Roman" panose="02020603050405020304" pitchFamily="18" charset="0"/>
                <a:cs typeface="Times New Roman" panose="02020603050405020304" pitchFamily="18" charset="0"/>
              </a:rPr>
              <a:t>• в соответствии с планами предупреждения и ликвидации чрезвычайных ситуаций на обслуживаемых указанными службами и формированиями объектах и территориях;</a:t>
            </a:r>
          </a:p>
          <a:p>
            <a:pPr algn="just"/>
            <a:r>
              <a:rPr lang="ru-RU" sz="1600" dirty="0">
                <a:latin typeface="Times New Roman" panose="02020603050405020304" pitchFamily="18" charset="0"/>
                <a:cs typeface="Times New Roman" panose="02020603050405020304" pitchFamily="18" charset="0"/>
              </a:rPr>
              <a:t>• в соответствии с планами взаимодействия при ликвидации чрезвычайных ситуаций на других объектах и территориях</a:t>
            </a:r>
            <a:r>
              <a:rPr lang="ru-RU" sz="1600" dirty="0" smtClean="0">
                <a:latin typeface="Times New Roman" panose="02020603050405020304" pitchFamily="18" charset="0"/>
                <a:cs typeface="Times New Roman" panose="02020603050405020304" pitchFamily="18" charset="0"/>
              </a:rPr>
              <a:t>;</a:t>
            </a:r>
          </a:p>
          <a:p>
            <a:pPr algn="just"/>
            <a:endParaRPr lang="ru-RU" dirty="0">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endParaRPr lang="ru-RU"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06549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44"/>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18</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216567" y="85343"/>
            <a:ext cx="11935327" cy="7171194"/>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 по решению федеральных органов исполнительной власти, органов исполнительной власти субъектов РФ, органов местного самоуправления, организаций и общественных объединений, осуществляющих руководство деятельностью указанных служб и формирований.</a:t>
            </a:r>
          </a:p>
          <a:p>
            <a:pPr algn="just"/>
            <a:r>
              <a:rPr lang="ru-RU" b="1" i="1" dirty="0">
                <a:latin typeface="Times New Roman" panose="02020603050405020304" pitchFamily="18" charset="0"/>
                <a:cs typeface="Times New Roman" panose="02020603050405020304" pitchFamily="18" charset="0"/>
              </a:rPr>
              <a:t>Привлечение профессиональных аварийно-спасательных служб и аварийно-спасательных формирований</a:t>
            </a:r>
            <a:r>
              <a:rPr lang="ru-RU" dirty="0">
                <a:latin typeface="Times New Roman" panose="02020603050405020304" pitchFamily="18" charset="0"/>
                <a:cs typeface="Times New Roman" panose="02020603050405020304" pitchFamily="18" charset="0"/>
              </a:rPr>
              <a:t> к ликвидации чрезвычайных ситуаций </a:t>
            </a:r>
            <a:r>
              <a:rPr lang="ru-RU" b="1" i="1" dirty="0">
                <a:latin typeface="Times New Roman" panose="02020603050405020304" pitchFamily="18" charset="0"/>
                <a:cs typeface="Times New Roman" panose="02020603050405020304" pitchFamily="18" charset="0"/>
              </a:rPr>
              <a:t>за пределами территории РФ</a:t>
            </a:r>
            <a:r>
              <a:rPr lang="ru-RU" dirty="0">
                <a:latin typeface="Times New Roman" panose="02020603050405020304" pitchFamily="18" charset="0"/>
                <a:cs typeface="Times New Roman" panose="02020603050405020304" pitchFamily="18" charset="0"/>
              </a:rPr>
              <a:t> осуществляется по решению Правительства РФ в соответствии с нормами международного права на основе международных договоров РФ.</a:t>
            </a:r>
          </a:p>
          <a:p>
            <a:pPr algn="just"/>
            <a:r>
              <a:rPr lang="ru-RU" dirty="0">
                <a:latin typeface="Times New Roman" panose="02020603050405020304" pitchFamily="18" charset="0"/>
                <a:cs typeface="Times New Roman" panose="02020603050405020304" pitchFamily="18" charset="0"/>
              </a:rPr>
              <a:t>Общественные аварийно-спасательные формирования могут участвовать в соответствии с законодательством РФ в ликвидации чрезвычайных ситуаций и действуют под руководством соответствующих органов управления РСЧС.</a:t>
            </a:r>
          </a:p>
          <a:p>
            <a:pPr algn="just"/>
            <a:r>
              <a:rPr lang="ru-RU" dirty="0">
                <a:latin typeface="Times New Roman" panose="02020603050405020304" pitchFamily="18" charset="0"/>
                <a:cs typeface="Times New Roman" panose="02020603050405020304" pitchFamily="18" charset="0"/>
              </a:rPr>
              <a:t>Специально подготовленные силы и средства Вооруженных Сил РФ, других войск, воинских формирований и органов, выполняющих задачи в области обороны, привлекаются для ликвидации чрезвычайных ситуаций в порядке, определяемом Президентом РФ.</a:t>
            </a:r>
          </a:p>
          <a:p>
            <a:pPr algn="just"/>
            <a:r>
              <a:rPr lang="ru-RU" dirty="0">
                <a:latin typeface="Times New Roman" panose="02020603050405020304" pitchFamily="18" charset="0"/>
                <a:cs typeface="Times New Roman" panose="02020603050405020304" pitchFamily="18" charset="0"/>
              </a:rPr>
              <a:t>Силы и средства органов внутренних дел РФ, включая территориальные органы, применяются при ликвидации ЧС в соответствии с задачами, возложенными на них законами и иными нормативными правовыми актами </a:t>
            </a:r>
            <a:r>
              <a:rPr lang="ru-RU" dirty="0" smtClean="0">
                <a:latin typeface="Times New Roman" panose="02020603050405020304" pitchFamily="18" charset="0"/>
                <a:cs typeface="Times New Roman" panose="02020603050405020304" pitchFamily="18" charset="0"/>
              </a:rPr>
              <a:t>РФ.</a:t>
            </a:r>
          </a:p>
          <a:p>
            <a:pPr algn="just"/>
            <a:r>
              <a:rPr lang="ru-RU" dirty="0" smtClean="0"/>
              <a:t>    </a:t>
            </a:r>
            <a:r>
              <a:rPr lang="ru-RU" dirty="0" smtClean="0">
                <a:latin typeface="Times New Roman" panose="02020603050405020304" pitchFamily="18" charset="0"/>
                <a:cs typeface="Times New Roman" panose="02020603050405020304" pitchFamily="18" charset="0"/>
              </a:rPr>
              <a:t>Подготовка </a:t>
            </a:r>
            <a:r>
              <a:rPr lang="ru-RU" dirty="0">
                <a:latin typeface="Times New Roman" panose="02020603050405020304" pitchFamily="18" charset="0"/>
                <a:cs typeface="Times New Roman" panose="02020603050405020304" pitchFamily="18" charset="0"/>
              </a:rPr>
              <a:t>работников федеральных органов исполнительной власти, органов исполнительной власти субъектов РФ, органов местного самоуправления и организаций, специально уполномоченных решать задачи по предупреждению и ликвидации чрезвычайных ситуаций и включенных в состав органов управления РСЧС, организуется в порядке, установленном Правительством РФ.</a:t>
            </a:r>
          </a:p>
          <a:p>
            <a:pPr algn="just"/>
            <a:r>
              <a:rPr lang="ru-RU" dirty="0">
                <a:latin typeface="Times New Roman" panose="02020603050405020304" pitchFamily="18" charset="0"/>
                <a:cs typeface="Times New Roman" panose="02020603050405020304" pitchFamily="18" charset="0"/>
              </a:rPr>
              <a:t>Методическое руководство, координацию и контроль за подготовкой населения в области защиты от чрезвычайных ситуаций осуществляет МЧС России.</a:t>
            </a:r>
          </a:p>
          <a:p>
            <a:pPr algn="just"/>
            <a:r>
              <a:rPr lang="ru-RU" dirty="0">
                <a:latin typeface="Times New Roman" panose="02020603050405020304" pitchFamily="18" charset="0"/>
                <a:cs typeface="Times New Roman" panose="02020603050405020304" pitchFamily="18" charset="0"/>
              </a:rPr>
              <a:t>Готовность аварийно-спасательных служб и аварийно-спасательных формирований к реагированию на чрезвычайные ситуации и проведению работ по их ликвидации проверяется в ходе аттестации, а также в ходе проверок, осуществляемых в пределах своих полномочий МЧС России и его территориальными органами, органами </a:t>
            </a:r>
            <a:r>
              <a:rPr lang="ru-RU" sz="1600" dirty="0" smtClean="0">
                <a:latin typeface="Times New Roman" panose="02020603050405020304" pitchFamily="18" charset="0"/>
                <a:cs typeface="Times New Roman" panose="02020603050405020304" pitchFamily="18" charset="0"/>
              </a:rPr>
              <a:t>исполнительной </a:t>
            </a:r>
            <a:r>
              <a:rPr lang="ru-RU" sz="1600" dirty="0">
                <a:latin typeface="Times New Roman" panose="02020603050405020304" pitchFamily="18" charset="0"/>
                <a:cs typeface="Times New Roman" panose="02020603050405020304" pitchFamily="18" charset="0"/>
              </a:rPr>
              <a:t>власти субъектов РФ, органами местного </a:t>
            </a:r>
            <a:r>
              <a:rPr lang="ru-RU" sz="1600" dirty="0" smtClean="0">
                <a:latin typeface="Times New Roman" panose="02020603050405020304" pitchFamily="18" charset="0"/>
                <a:cs typeface="Times New Roman" panose="02020603050405020304" pitchFamily="18" charset="0"/>
              </a:rPr>
              <a:t>самоуправления государственного </a:t>
            </a:r>
            <a:r>
              <a:rPr lang="ru-RU" sz="1600" dirty="0">
                <a:latin typeface="Times New Roman" panose="02020603050405020304" pitchFamily="18" charset="0"/>
                <a:cs typeface="Times New Roman" panose="02020603050405020304" pitchFamily="18" charset="0"/>
              </a:rPr>
              <a:t>надзора и контроля, а также федеральными органами исполнительной власти, органами </a:t>
            </a:r>
            <a:r>
              <a:rPr lang="ru-RU" sz="1600" dirty="0" smtClean="0">
                <a:latin typeface="Times New Roman" panose="02020603050405020304" pitchFamily="18" charset="0"/>
                <a:cs typeface="Times New Roman" panose="02020603050405020304" pitchFamily="18" charset="0"/>
              </a:rPr>
              <a:t>я </a:t>
            </a:r>
            <a:r>
              <a:rPr lang="ru-RU" sz="1600" dirty="0">
                <a:latin typeface="Times New Roman" panose="02020603050405020304" pitchFamily="18" charset="0"/>
                <a:cs typeface="Times New Roman" panose="02020603050405020304" pitchFamily="18" charset="0"/>
              </a:rPr>
              <a:t>и организациями, создающими указанные службы и формирования.</a:t>
            </a:r>
          </a:p>
          <a:p>
            <a:pPr algn="just"/>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4393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44"/>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19</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216567" y="-1880145"/>
            <a:ext cx="11829129" cy="7294305"/>
          </a:xfrm>
          <a:prstGeom prst="rect">
            <a:avLst/>
          </a:prstGeom>
        </p:spPr>
        <p:txBody>
          <a:bodyPr wrap="square">
            <a:spAutoFit/>
          </a:bodyPr>
          <a:lstStyle/>
          <a:p>
            <a:endParaRPr lang="ru-RU" dirty="0" smtClean="0">
              <a:solidFill>
                <a:srgbClr val="646464"/>
              </a:solidFill>
              <a:latin typeface="Roboto"/>
            </a:endParaRPr>
          </a:p>
          <a:p>
            <a:endParaRPr lang="ru-RU" dirty="0">
              <a:solidFill>
                <a:srgbClr val="646464"/>
              </a:solidFill>
              <a:latin typeface="Roboto"/>
            </a:endParaRPr>
          </a:p>
          <a:p>
            <a:endParaRPr lang="ru-RU" dirty="0" smtClean="0">
              <a:solidFill>
                <a:srgbClr val="646464"/>
              </a:solidFill>
              <a:latin typeface="Roboto"/>
            </a:endParaRPr>
          </a:p>
          <a:p>
            <a:endParaRPr lang="ru-RU" dirty="0">
              <a:solidFill>
                <a:srgbClr val="646464"/>
              </a:solidFill>
              <a:latin typeface="Roboto"/>
            </a:endParaRPr>
          </a:p>
          <a:p>
            <a:endParaRPr lang="ru-RU" dirty="0" smtClean="0">
              <a:solidFill>
                <a:srgbClr val="646464"/>
              </a:solidFill>
              <a:latin typeface="Roboto"/>
            </a:endParaRPr>
          </a:p>
          <a:p>
            <a:endParaRPr lang="ru-RU" dirty="0">
              <a:solidFill>
                <a:srgbClr val="646464"/>
              </a:solidFill>
              <a:latin typeface="Roboto"/>
            </a:endParaRPr>
          </a:p>
          <a:p>
            <a:endParaRPr lang="ru-RU" dirty="0" smtClean="0">
              <a:solidFill>
                <a:srgbClr val="646464"/>
              </a:solidFill>
              <a:latin typeface="Roboto"/>
            </a:endParaRPr>
          </a:p>
          <a:p>
            <a:pPr algn="just"/>
            <a:r>
              <a:rPr lang="ru-RU" dirty="0" smtClean="0">
                <a:latin typeface="Times New Roman" panose="02020603050405020304" pitchFamily="18" charset="0"/>
                <a:cs typeface="Times New Roman" panose="02020603050405020304" pitchFamily="18" charset="0"/>
              </a:rPr>
              <a:t>Для</a:t>
            </a:r>
            <a:r>
              <a:rPr lang="ru-RU" dirty="0">
                <a:latin typeface="Times New Roman" panose="02020603050405020304" pitchFamily="18" charset="0"/>
                <a:cs typeface="Times New Roman" panose="02020603050405020304" pitchFamily="18" charset="0"/>
              </a:rPr>
              <a:t> </a:t>
            </a:r>
            <a:r>
              <a:rPr lang="ru-RU" b="1" i="1" dirty="0">
                <a:solidFill>
                  <a:srgbClr val="C00000"/>
                </a:solidFill>
                <a:latin typeface="Times New Roman" panose="02020603050405020304" pitchFamily="18" charset="0"/>
                <a:cs typeface="Times New Roman" panose="02020603050405020304" pitchFamily="18" charset="0"/>
              </a:rPr>
              <a:t>ликвидации чрезвычайных ситуаций</a:t>
            </a:r>
            <a:r>
              <a:rPr lang="ru-RU" dirty="0">
                <a:latin typeface="Times New Roman" panose="02020603050405020304" pitchFamily="18" charset="0"/>
                <a:cs typeface="Times New Roman" panose="02020603050405020304" pitchFamily="18" charset="0"/>
              </a:rPr>
              <a:t> создаются и используются:</a:t>
            </a:r>
          </a:p>
          <a:p>
            <a:pPr algn="just">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 резервный фонд Правительства РФ по предупреждению и ликвидации чрезвычайных ситуаций и последствий стихийных бедствий;</a:t>
            </a:r>
          </a:p>
          <a:p>
            <a:pPr algn="just">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 запасы материальных ценностей для обеспечения неотложных работ по ликвидации последствий чрезвычайных ситуаций, находящиеся в составе государственного материального резерва;</a:t>
            </a:r>
          </a:p>
          <a:p>
            <a:pPr algn="just">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 резервы финансовых и материальных ресурсов федеральных органов исполнительной власти;</a:t>
            </a:r>
          </a:p>
          <a:p>
            <a:pPr algn="just">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 резервы финансовых и материальных ресурсов субъектов РФ, органов местного самоуправления и организаций.</a:t>
            </a:r>
          </a:p>
          <a:p>
            <a:pPr algn="just"/>
            <a:r>
              <a:rPr lang="ru-RU" dirty="0">
                <a:latin typeface="Times New Roman" panose="02020603050405020304" pitchFamily="18" charset="0"/>
                <a:cs typeface="Times New Roman" panose="02020603050405020304" pitchFamily="18" charset="0"/>
              </a:rPr>
              <a:t>Порядок создания, использования и восполнения резервов финансовых и материальных ресурсов определяется законодательством РФ, законодательством субъектов РФ и нормативными правовыми актами органов местного самоуправления и организациями.</a:t>
            </a:r>
          </a:p>
          <a:p>
            <a:pPr algn="just"/>
            <a:r>
              <a:rPr lang="ru-RU" dirty="0">
                <a:latin typeface="Times New Roman" panose="02020603050405020304" pitchFamily="18" charset="0"/>
                <a:cs typeface="Times New Roman" panose="02020603050405020304" pitchFamily="18" charset="0"/>
              </a:rPr>
              <a:t>Номенклатура и объем резервов материальных ресурсов для ликвидации чрезвычайных ситуаций, а также контроль за их созданием, хранением, использованием и восполнением устанавливаются создающим их органом.</a:t>
            </a:r>
          </a:p>
          <a:p>
            <a:pPr algn="just"/>
            <a:r>
              <a:rPr lang="ru-RU" dirty="0">
                <a:latin typeface="Times New Roman" panose="02020603050405020304" pitchFamily="18" charset="0"/>
                <a:cs typeface="Times New Roman" panose="02020603050405020304" pitchFamily="18" charset="0"/>
              </a:rPr>
              <a:t>Управление РСЧС осуществляется с использованием систем связи и оповещения, представляющих собой </a:t>
            </a:r>
            <a:r>
              <a:rPr lang="ru-RU" dirty="0" err="1">
                <a:latin typeface="Times New Roman" panose="02020603050405020304" pitchFamily="18" charset="0"/>
                <a:cs typeface="Times New Roman" panose="02020603050405020304" pitchFamily="18" charset="0"/>
              </a:rPr>
              <a:t>организационнотехническое</a:t>
            </a:r>
            <a:r>
              <a:rPr lang="ru-RU" dirty="0">
                <a:latin typeface="Times New Roman" panose="02020603050405020304" pitchFamily="18" charset="0"/>
                <a:cs typeface="Times New Roman" panose="02020603050405020304" pitchFamily="18" charset="0"/>
              </a:rPr>
              <a:t> объединение сил, средств связи и оповещения, сетей вещания, каналов сети связи общего пользования и ведомственных сетей связи, обеспечивающих доведение информации и сигналов оповещения до органов управления, сил РСЧС и населения.</a:t>
            </a:r>
          </a:p>
          <a:p>
            <a:pPr algn="just"/>
            <a:r>
              <a:rPr lang="ru-RU" dirty="0">
                <a:latin typeface="Times New Roman" panose="02020603050405020304" pitchFamily="18" charset="0"/>
                <a:cs typeface="Times New Roman" panose="02020603050405020304" pitchFamily="18" charset="0"/>
              </a:rPr>
              <a:t>Приоритетное использование любых сетей связи и средств связи, приостановление или ограничение использования этих сетей и средств связи во время чрезвычайных ситуаций осуществляются в порядке, установленном Правительством РФ.</a:t>
            </a:r>
            <a:endParaRPr lang="ru-RU" b="0" i="0" dirty="0">
              <a:effectLst/>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4"/>
          <a:stretch>
            <a:fillRect/>
          </a:stretch>
        </p:blipFill>
        <p:spPr>
          <a:xfrm>
            <a:off x="5925312" y="5033967"/>
            <a:ext cx="2827400" cy="1787486"/>
          </a:xfrm>
          <a:prstGeom prst="rect">
            <a:avLst/>
          </a:prstGeom>
        </p:spPr>
      </p:pic>
      <p:pic>
        <p:nvPicPr>
          <p:cNvPr id="7" name="Рисунок 6"/>
          <p:cNvPicPr>
            <a:picLocks noChangeAspect="1"/>
          </p:cNvPicPr>
          <p:nvPr/>
        </p:nvPicPr>
        <p:blipFill>
          <a:blip r:embed="rId5"/>
          <a:stretch>
            <a:fillRect/>
          </a:stretch>
        </p:blipFill>
        <p:spPr>
          <a:xfrm>
            <a:off x="2755392" y="5031269"/>
            <a:ext cx="2592121" cy="1790184"/>
          </a:xfrm>
          <a:prstGeom prst="rect">
            <a:avLst/>
          </a:prstGeom>
        </p:spPr>
      </p:pic>
    </p:spTree>
    <p:extLst>
      <p:ext uri="{BB962C8B-B14F-4D97-AF65-F5344CB8AC3E}">
        <p14:creationId xmlns:p14="http://schemas.microsoft.com/office/powerpoint/2010/main" val="9501894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2F3342"/>
        </a:solidFill>
        <a:effectLst/>
      </p:bgPr>
    </p:bg>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56" y="28845"/>
            <a:ext cx="12192000" cy="6858000"/>
          </a:xfrm>
          <a:prstGeom prst="rect">
            <a:avLst/>
          </a:prstGeom>
        </p:spPr>
      </p:pic>
      <p:sp>
        <p:nvSpPr>
          <p:cNvPr id="10" name="TextBox 9"/>
          <p:cNvSpPr txBox="1"/>
          <p:nvPr/>
        </p:nvSpPr>
        <p:spPr>
          <a:xfrm>
            <a:off x="1484554" y="666975"/>
            <a:ext cx="9800217" cy="4555093"/>
          </a:xfrm>
          <a:prstGeom prst="rect">
            <a:avLst/>
          </a:prstGeom>
          <a:noFill/>
        </p:spPr>
        <p:txBody>
          <a:bodyPr wrap="square" rtlCol="0">
            <a:spAutoFit/>
          </a:bodyPr>
          <a:lstStyle/>
          <a:p>
            <a:r>
              <a:rPr lang="ru-RU" b="1" dirty="0" smtClean="0">
                <a:solidFill>
                  <a:srgbClr val="002060"/>
                </a:solidFill>
                <a:latin typeface="Helios" panose="04000500000000000000" pitchFamily="82" charset="0"/>
              </a:rPr>
              <a:t>                                                                                             </a:t>
            </a:r>
            <a:r>
              <a:rPr lang="ru-RU" b="1" dirty="0" smtClean="0">
                <a:ln w="22225">
                  <a:solidFill>
                    <a:schemeClr val="accent2"/>
                  </a:solidFill>
                  <a:prstDash val="solid"/>
                </a:ln>
                <a:solidFill>
                  <a:srgbClr val="002060"/>
                </a:solidFill>
                <a:latin typeface="Helios" panose="04000500000000000000" pitchFamily="82" charset="0"/>
              </a:rPr>
              <a:t>      С О Д Е Р Ж А Н И Е                                           </a:t>
            </a:r>
            <a:r>
              <a:rPr lang="en-US" b="1" dirty="0" smtClean="0">
                <a:solidFill>
                  <a:schemeClr val="accent2"/>
                </a:solidFill>
                <a:latin typeface="Helios" panose="04000500000000000000" pitchFamily="82" charset="0"/>
              </a:rPr>
              <a:t>|</a:t>
            </a:r>
            <a:r>
              <a:rPr lang="ru-RU" b="1" dirty="0" smtClean="0">
                <a:latin typeface="Helios" panose="04000500000000000000" pitchFamily="82" charset="0"/>
              </a:rPr>
              <a:t>лист</a:t>
            </a:r>
            <a:r>
              <a:rPr lang="en-US" b="1" dirty="0" smtClean="0">
                <a:solidFill>
                  <a:schemeClr val="accent2"/>
                </a:solidFill>
                <a:latin typeface="Helios" panose="04000500000000000000" pitchFamily="82" charset="0"/>
              </a:rPr>
              <a:t> |</a:t>
            </a:r>
            <a:endParaRPr lang="ru-RU" b="1" dirty="0" smtClean="0">
              <a:solidFill>
                <a:schemeClr val="accent2"/>
              </a:solidFill>
              <a:latin typeface="Helios" panose="04000500000000000000" pitchFamily="82" charset="0"/>
            </a:endParaRPr>
          </a:p>
          <a:p>
            <a:endParaRPr lang="ru-RU"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ru-RU" sz="1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ea typeface="Times New Roman" panose="02020603050405020304" pitchFamily="18" charset="0"/>
                <a:cs typeface="Times New Roman" panose="02020603050405020304" pitchFamily="18" charset="0"/>
              </a:rPr>
              <a:t>1</a:t>
            </a:r>
            <a:r>
              <a:rPr lang="ru-RU" sz="1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sz="1400" b="1" dirty="0" smtClean="0">
                <a:latin typeface="Times New Roman" panose="02020603050405020304" pitchFamily="18" charset="0"/>
                <a:cs typeface="Times New Roman" panose="02020603050405020304" pitchFamily="18" charset="0"/>
              </a:rPr>
              <a:t>Гражданская </a:t>
            </a:r>
            <a:r>
              <a:rPr lang="ru-RU" sz="1400" b="1" dirty="0">
                <a:latin typeface="Times New Roman" panose="02020603050405020304" pitchFamily="18" charset="0"/>
                <a:cs typeface="Times New Roman" panose="02020603050405020304" pitchFamily="18" charset="0"/>
              </a:rPr>
              <a:t>оборона: основные понятия и </a:t>
            </a:r>
            <a:r>
              <a:rPr lang="ru-RU" sz="1400" b="1" dirty="0" smtClean="0">
                <a:latin typeface="Times New Roman" panose="02020603050405020304" pitchFamily="18" charset="0"/>
                <a:cs typeface="Times New Roman" panose="02020603050405020304" pitchFamily="18" charset="0"/>
              </a:rPr>
              <a:t>задачи  …………………………………………3</a:t>
            </a:r>
            <a:endParaRPr lang="ru-RU" sz="1400" b="1"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itchFamily="18" charset="0"/>
              </a:rPr>
              <a:t> </a:t>
            </a:r>
            <a:r>
              <a:rPr lang="ru-RU" sz="1400" b="1" dirty="0" smtClean="0">
                <a:latin typeface="Times New Roman" panose="02020603050405020304" pitchFamily="18" charset="0"/>
                <a:cs typeface="Times New Roman" pitchFamily="18" charset="0"/>
              </a:rPr>
              <a:t>     </a:t>
            </a:r>
            <a:r>
              <a:rPr lang="ru-RU" sz="1400" b="1" dirty="0">
                <a:latin typeface="Times New Roman" panose="02020603050405020304" pitchFamily="18" charset="0"/>
                <a:cs typeface="Times New Roman" panose="02020603050405020304" pitchFamily="18" charset="0"/>
              </a:rPr>
              <a:t>2</a:t>
            </a:r>
            <a:r>
              <a:rPr lang="ru-RU" sz="1400" b="1" dirty="0" smtClean="0">
                <a:latin typeface="Times New Roman" panose="02020603050405020304" pitchFamily="18" charset="0"/>
                <a:cs typeface="Times New Roman" panose="02020603050405020304" pitchFamily="18" charset="0"/>
              </a:rPr>
              <a:t>. Организация </a:t>
            </a:r>
            <a:r>
              <a:rPr lang="ru-RU" sz="1400" b="1" dirty="0">
                <a:latin typeface="Times New Roman" panose="02020603050405020304" pitchFamily="18" charset="0"/>
                <a:cs typeface="Times New Roman" panose="02020603050405020304" pitchFamily="18" charset="0"/>
              </a:rPr>
              <a:t>и ведение ГО </a:t>
            </a:r>
            <a:r>
              <a:rPr lang="ru-RU" sz="1400" b="1" dirty="0" smtClean="0">
                <a:latin typeface="Times New Roman" panose="02020603050405020304" pitchFamily="18" charset="0"/>
                <a:cs typeface="Times New Roman" panose="02020603050405020304" pitchFamily="18" charset="0"/>
              </a:rPr>
              <a:t> …………    ………………………..</a:t>
            </a:r>
            <a:r>
              <a:rPr lang="ru-RU" sz="1400" b="1" dirty="0" smtClean="0">
                <a:latin typeface="Times New Roman" pitchFamily="18" charset="0"/>
                <a:cs typeface="Times New Roman" pitchFamily="18" charset="0"/>
              </a:rPr>
              <a:t>……………………………….</a:t>
            </a:r>
            <a:r>
              <a:rPr lang="ru-RU" sz="1400" b="1" dirty="0" smtClean="0">
                <a:latin typeface="Times New Roman" pitchFamily="18" charset="0"/>
                <a:cs typeface="Times New Roman" pitchFamily="18" charset="0"/>
              </a:rPr>
              <a:t>7</a:t>
            </a:r>
            <a:endParaRPr lang="ru-RU" sz="1400" b="1" dirty="0" smtClean="0">
              <a:latin typeface="Times New Roman" pitchFamily="18" charset="0"/>
              <a:cs typeface="Times New Roman" pitchFamily="18" charset="0"/>
            </a:endParaRPr>
          </a:p>
          <a:p>
            <a:r>
              <a:rPr lang="ru-RU" sz="1400" b="1" dirty="0">
                <a:latin typeface="Times New Roman" pitchFamily="18" charset="0"/>
                <a:cs typeface="Times New Roman" pitchFamily="18" charset="0"/>
              </a:rPr>
              <a:t> </a:t>
            </a:r>
            <a:r>
              <a:rPr lang="ru-RU" sz="1400" b="1" dirty="0" smtClean="0">
                <a:latin typeface="Times New Roman" pitchFamily="18" charset="0"/>
                <a:cs typeface="Times New Roman" pitchFamily="18" charset="0"/>
              </a:rPr>
              <a:t>     </a:t>
            </a:r>
            <a:r>
              <a:rPr lang="ru-RU" sz="1400" b="1" dirty="0" smtClean="0">
                <a:latin typeface="Times New Roman" pitchFamily="18" charset="0"/>
                <a:cs typeface="Times New Roman" pitchFamily="18" charset="0"/>
              </a:rPr>
              <a:t>3</a:t>
            </a:r>
            <a:r>
              <a:rPr lang="ru-RU" sz="1400" b="1" dirty="0" smtClean="0">
                <a:latin typeface="Times New Roman" pitchFamily="18" charset="0"/>
                <a:cs typeface="Times New Roman" pitchFamily="18" charset="0"/>
              </a:rPr>
              <a:t>. </a:t>
            </a:r>
            <a:r>
              <a:rPr lang="ru-RU" sz="1400" b="1" dirty="0">
                <a:latin typeface="Times New Roman" panose="02020603050405020304" pitchFamily="18" charset="0"/>
                <a:cs typeface="Times New Roman" panose="02020603050405020304" pitchFamily="18" charset="0"/>
              </a:rPr>
              <a:t> </a:t>
            </a:r>
            <a:r>
              <a:rPr lang="ru-RU" sz="1400" b="1" dirty="0" smtClean="0">
                <a:latin typeface="Times New Roman" panose="02020603050405020304" pitchFamily="18" charset="0"/>
                <a:cs typeface="Times New Roman" panose="02020603050405020304" pitchFamily="18" charset="0"/>
              </a:rPr>
              <a:t>Силы ГО </a:t>
            </a:r>
            <a:r>
              <a:rPr lang="ru-RU" sz="1400" b="1" dirty="0" smtClean="0">
                <a:latin typeface="Times New Roman" pitchFamily="18" charset="0"/>
                <a:cs typeface="Times New Roman" pitchFamily="18" charset="0"/>
              </a:rPr>
              <a:t>…………………………………….…………………………………………………… .</a:t>
            </a:r>
            <a:r>
              <a:rPr lang="ru-RU" sz="1400" b="1" dirty="0" smtClean="0">
                <a:latin typeface="Times New Roman" pitchFamily="18" charset="0"/>
                <a:cs typeface="Times New Roman" pitchFamily="18" charset="0"/>
              </a:rPr>
              <a:t>9</a:t>
            </a:r>
            <a:endParaRPr lang="ru-RU" sz="1400" b="1" dirty="0" smtClean="0">
              <a:latin typeface="Times New Roman" pitchFamily="18" charset="0"/>
              <a:cs typeface="Times New Roman" pitchFamily="18" charset="0"/>
            </a:endParaRPr>
          </a:p>
          <a:p>
            <a:r>
              <a:rPr lang="ru-RU" sz="1400" b="1" dirty="0" smtClean="0">
                <a:latin typeface="Times New Roman" pitchFamily="18" charset="0"/>
                <a:cs typeface="Times New Roman" pitchFamily="18" charset="0"/>
              </a:rPr>
              <a:t>      4. </a:t>
            </a:r>
            <a:r>
              <a:rPr lang="ru-RU" sz="1400" b="1" dirty="0">
                <a:latin typeface="Times New Roman" panose="02020603050405020304" pitchFamily="18" charset="0"/>
                <a:cs typeface="Times New Roman" panose="02020603050405020304" pitchFamily="18" charset="0"/>
              </a:rPr>
              <a:t>Государственное регулирование в области защиты населения и территорий </a:t>
            </a:r>
            <a:r>
              <a:rPr lang="ru-RU" sz="1400" b="1" dirty="0" smtClean="0">
                <a:latin typeface="Times New Roman" panose="02020603050405020304" pitchFamily="18" charset="0"/>
                <a:cs typeface="Times New Roman" panose="02020603050405020304" pitchFamily="18" charset="0"/>
              </a:rPr>
              <a:t>в</a:t>
            </a:r>
          </a:p>
          <a:p>
            <a:r>
              <a:rPr lang="ru-RU" sz="1400" b="1" dirty="0" smtClean="0">
                <a:latin typeface="Times New Roman" panose="02020603050405020304" pitchFamily="18" charset="0"/>
                <a:cs typeface="Times New Roman" panose="02020603050405020304" pitchFamily="18" charset="0"/>
              </a:rPr>
              <a:t>          чрезвычайных ситуациях ……………………………………………………………..……….. 10</a:t>
            </a:r>
            <a:endParaRPr lang="ru-RU" sz="1400" b="1" dirty="0" smtClean="0">
              <a:latin typeface="Times New Roman" pitchFamily="18" charset="0"/>
              <a:cs typeface="Times New Roman" pitchFamily="18" charset="0"/>
            </a:endParaRPr>
          </a:p>
          <a:p>
            <a:r>
              <a:rPr lang="ru-RU" sz="1400" b="1" dirty="0" smtClean="0">
                <a:latin typeface="Times New Roman" pitchFamily="18" charset="0"/>
                <a:cs typeface="Times New Roman" pitchFamily="18" charset="0"/>
              </a:rPr>
              <a:t>      </a:t>
            </a:r>
            <a:r>
              <a:rPr lang="ru-RU" sz="1400" b="1" dirty="0" smtClean="0">
                <a:latin typeface="Times New Roman" pitchFamily="18" charset="0"/>
                <a:cs typeface="Times New Roman" pitchFamily="18" charset="0"/>
              </a:rPr>
              <a:t>5.</a:t>
            </a:r>
            <a:r>
              <a:rPr lang="ru-RU" sz="1400" b="1" dirty="0">
                <a:solidFill>
                  <a:schemeClr val="accent2"/>
                </a:solidFill>
                <a:latin typeface="Times New Roman" panose="02020603050405020304" pitchFamily="18" charset="0"/>
                <a:cs typeface="Times New Roman" panose="02020603050405020304" pitchFamily="18" charset="0"/>
              </a:rPr>
              <a:t> </a:t>
            </a:r>
            <a:r>
              <a:rPr lang="ru-RU" sz="1400" b="1" dirty="0" smtClean="0">
                <a:latin typeface="Times New Roman" panose="02020603050405020304" pitchFamily="18" charset="0"/>
                <a:cs typeface="Times New Roman" panose="02020603050405020304" pitchFamily="18" charset="0"/>
              </a:rPr>
              <a:t>Силы и средства Единой государственной системы предупреждения и действий </a:t>
            </a:r>
          </a:p>
          <a:p>
            <a:r>
              <a:rPr lang="ru-RU" sz="1400" b="1" dirty="0" smtClean="0">
                <a:latin typeface="Times New Roman" panose="02020603050405020304" pitchFamily="18" charset="0"/>
                <a:cs typeface="Times New Roman" panose="02020603050405020304" pitchFamily="18" charset="0"/>
              </a:rPr>
              <a:t>           в чрезвычайных ситуациях</a:t>
            </a:r>
            <a:r>
              <a:rPr lang="ru-RU" sz="1400" b="1" dirty="0" smtClean="0">
                <a:latin typeface="Times New Roman" pitchFamily="18" charset="0"/>
                <a:cs typeface="Times New Roman" pitchFamily="18" charset="0"/>
              </a:rPr>
              <a:t> ……………………… .………………………………………..….</a:t>
            </a:r>
            <a:r>
              <a:rPr lang="ru-RU" sz="1400" b="1" dirty="0" smtClean="0">
                <a:latin typeface="Times New Roman" pitchFamily="18" charset="0"/>
                <a:cs typeface="Times New Roman" pitchFamily="18" charset="0"/>
              </a:rPr>
              <a:t>12</a:t>
            </a:r>
            <a:endParaRPr lang="ru-RU" sz="1400" b="1" dirty="0" smtClean="0">
              <a:latin typeface="Times New Roman" pitchFamily="18" charset="0"/>
              <a:cs typeface="Times New Roman" pitchFamily="18" charset="0"/>
            </a:endParaRPr>
          </a:p>
          <a:p>
            <a:pPr algn="just"/>
            <a:r>
              <a:rPr lang="ru-RU" sz="1400" b="1" dirty="0">
                <a:latin typeface="Times New Roman" pitchFamily="18" charset="0"/>
                <a:cs typeface="Times New Roman" pitchFamily="18" charset="0"/>
              </a:rPr>
              <a:t> </a:t>
            </a:r>
            <a:r>
              <a:rPr lang="ru-RU" sz="1400" b="1" dirty="0" smtClean="0">
                <a:latin typeface="Times New Roman" pitchFamily="18" charset="0"/>
                <a:cs typeface="Times New Roman" pitchFamily="18" charset="0"/>
              </a:rPr>
              <a:t>     </a:t>
            </a:r>
            <a:r>
              <a:rPr lang="ru-RU" sz="1400" b="1" dirty="0" smtClean="0">
                <a:latin typeface="Times New Roman" pitchFamily="18" charset="0"/>
                <a:cs typeface="Times New Roman" pitchFamily="18" charset="0"/>
              </a:rPr>
              <a:t>6</a:t>
            </a:r>
            <a:r>
              <a:rPr lang="ru-RU" sz="1400" b="1" dirty="0" smtClean="0">
                <a:latin typeface="Times New Roman" pitchFamily="18" charset="0"/>
                <a:cs typeface="Times New Roman" pitchFamily="18" charset="0"/>
              </a:rPr>
              <a:t>. </a:t>
            </a:r>
            <a:r>
              <a:rPr lang="ru-RU" sz="1400" b="1" dirty="0">
                <a:latin typeface="Times New Roman" panose="02020603050405020304" pitchFamily="18" charset="0"/>
                <a:cs typeface="Times New Roman" panose="02020603050405020304" pitchFamily="18" charset="0"/>
              </a:rPr>
              <a:t>Чрезвычайная ситуация (ЧС), категории и классификация ЧС </a:t>
            </a:r>
            <a:r>
              <a:rPr lang="ru-RU" sz="1400" b="1" dirty="0" smtClean="0">
                <a:latin typeface="Times New Roman" panose="02020603050405020304" pitchFamily="18" charset="0"/>
                <a:cs typeface="Times New Roman" panose="02020603050405020304" pitchFamily="18" charset="0"/>
              </a:rPr>
              <a:t> </a:t>
            </a:r>
            <a:r>
              <a:rPr lang="ru-RU" sz="1400" b="1" dirty="0" smtClean="0">
                <a:latin typeface="Times New Roman" pitchFamily="18" charset="0"/>
                <a:cs typeface="Times New Roman" pitchFamily="18" charset="0"/>
              </a:rPr>
              <a:t>…….……… ………….  20</a:t>
            </a:r>
            <a:endParaRPr lang="ru-RU" sz="1400" b="1" dirty="0" smtClean="0">
              <a:latin typeface="Times New Roman" pitchFamily="18" charset="0"/>
              <a:cs typeface="Times New Roman" pitchFamily="18" charset="0"/>
            </a:endParaRPr>
          </a:p>
          <a:p>
            <a:r>
              <a:rPr lang="ru-RU" sz="1400" b="1" dirty="0">
                <a:latin typeface="Times New Roman" pitchFamily="18" charset="0"/>
                <a:cs typeface="Times New Roman" pitchFamily="18" charset="0"/>
              </a:rPr>
              <a:t> </a:t>
            </a:r>
            <a:r>
              <a:rPr lang="ru-RU" sz="1400" b="1" dirty="0" smtClean="0">
                <a:latin typeface="Times New Roman" pitchFamily="18" charset="0"/>
                <a:cs typeface="Times New Roman" pitchFamily="18" charset="0"/>
              </a:rPr>
              <a:t>     </a:t>
            </a:r>
            <a:r>
              <a:rPr lang="ru-RU" sz="1400" b="1" dirty="0" smtClean="0">
                <a:latin typeface="Times New Roman" pitchFamily="18" charset="0"/>
                <a:cs typeface="Times New Roman" pitchFamily="18" charset="0"/>
              </a:rPr>
              <a:t>7</a:t>
            </a:r>
            <a:r>
              <a:rPr lang="ru-RU" sz="1400" b="1" dirty="0" smtClean="0">
                <a:latin typeface="Times New Roman" pitchFamily="18" charset="0"/>
                <a:cs typeface="Times New Roman" pitchFamily="18" charset="0"/>
              </a:rPr>
              <a:t>. </a:t>
            </a:r>
            <a:r>
              <a:rPr lang="ru-RU" sz="1400" b="1" dirty="0" smtClean="0">
                <a:latin typeface="Times New Roman" panose="02020603050405020304" pitchFamily="18" charset="0"/>
                <a:cs typeface="Times New Roman" panose="02020603050405020304" pitchFamily="18" charset="0"/>
              </a:rPr>
              <a:t>Понятия </a:t>
            </a:r>
            <a:r>
              <a:rPr lang="ru-RU" sz="1400" b="1" dirty="0">
                <a:latin typeface="Times New Roman" panose="02020603050405020304" pitchFamily="18" charset="0"/>
                <a:cs typeface="Times New Roman" panose="02020603050405020304" pitchFamily="18" charset="0"/>
              </a:rPr>
              <a:t>об опасном природном явлении, источнике природной чрезвычайной </a:t>
            </a:r>
            <a:endParaRPr lang="ru-RU" sz="1400" b="1" dirty="0" smtClean="0">
              <a:latin typeface="Times New Roman" panose="02020603050405020304" pitchFamily="18" charset="0"/>
              <a:cs typeface="Times New Roman" panose="02020603050405020304" pitchFamily="18" charset="0"/>
            </a:endParaRPr>
          </a:p>
          <a:p>
            <a:r>
              <a:rPr lang="ru-RU" sz="1400" b="1" dirty="0" smtClean="0">
                <a:latin typeface="Times New Roman" panose="02020603050405020304" pitchFamily="18" charset="0"/>
                <a:cs typeface="Times New Roman" panose="02020603050405020304" pitchFamily="18" charset="0"/>
              </a:rPr>
              <a:t>           ситуации</a:t>
            </a:r>
            <a:r>
              <a:rPr lang="ru-RU" sz="1400" b="1" dirty="0">
                <a:latin typeface="Times New Roman" panose="02020603050405020304" pitchFamily="18" charset="0"/>
                <a:cs typeface="Times New Roman" panose="02020603050405020304" pitchFamily="18" charset="0"/>
              </a:rPr>
              <a:t>, стихийном бедствии. Классификация и характеристика чрезвычайных </a:t>
            </a:r>
            <a:endParaRPr lang="ru-RU" sz="1400" b="1" dirty="0" smtClean="0">
              <a:latin typeface="Times New Roman" panose="02020603050405020304" pitchFamily="18" charset="0"/>
              <a:cs typeface="Times New Roman" panose="02020603050405020304" pitchFamily="18" charset="0"/>
            </a:endParaRPr>
          </a:p>
          <a:p>
            <a:r>
              <a:rPr lang="ru-RU" sz="1400" b="1" dirty="0" smtClean="0">
                <a:latin typeface="Times New Roman" panose="02020603050405020304" pitchFamily="18" charset="0"/>
                <a:cs typeface="Times New Roman" panose="02020603050405020304" pitchFamily="18" charset="0"/>
              </a:rPr>
              <a:t>           ситуаций </a:t>
            </a:r>
            <a:r>
              <a:rPr lang="ru-RU" sz="1400" b="1" dirty="0">
                <a:latin typeface="Times New Roman" panose="02020603050405020304" pitchFamily="18" charset="0"/>
                <a:cs typeface="Times New Roman" panose="02020603050405020304" pitchFamily="18" charset="0"/>
              </a:rPr>
              <a:t>природного </a:t>
            </a:r>
            <a:r>
              <a:rPr lang="ru-RU" sz="1400" b="1" dirty="0" smtClean="0">
                <a:latin typeface="Times New Roman" panose="02020603050405020304" pitchFamily="18" charset="0"/>
                <a:cs typeface="Times New Roman" panose="02020603050405020304" pitchFamily="18" charset="0"/>
              </a:rPr>
              <a:t>характера……………………………………………………………..    28</a:t>
            </a:r>
            <a:endParaRPr lang="ru-RU" sz="1400" b="1" dirty="0" smtClean="0">
              <a:latin typeface="Times New Roman" pitchFamily="18" charset="0"/>
              <a:cs typeface="Times New Roman" pitchFamily="18" charset="0"/>
            </a:endParaRPr>
          </a:p>
          <a:p>
            <a:r>
              <a:rPr lang="ru-RU" sz="1400" b="1" dirty="0" smtClean="0">
                <a:latin typeface="Times New Roman" pitchFamily="18" charset="0"/>
                <a:cs typeface="Times New Roman" pitchFamily="18" charset="0"/>
              </a:rPr>
              <a:t>      </a:t>
            </a:r>
            <a:r>
              <a:rPr lang="ru-RU" sz="1400" b="1" dirty="0" smtClean="0">
                <a:latin typeface="Times New Roman" pitchFamily="18" charset="0"/>
                <a:cs typeface="Times New Roman" pitchFamily="18" charset="0"/>
              </a:rPr>
              <a:t>8.</a:t>
            </a:r>
            <a:r>
              <a:rPr lang="ru-RU" sz="1400" b="1" dirty="0" smtClean="0">
                <a:latin typeface="Times New Roman" pitchFamily="18" charset="0"/>
                <a:cs typeface="Times New Roman" pitchFamily="18" charset="0"/>
              </a:rPr>
              <a:t> </a:t>
            </a:r>
            <a:r>
              <a:rPr lang="ru-RU" sz="1400" b="1" dirty="0">
                <a:latin typeface="Times New Roman" panose="02020603050405020304" pitchFamily="18" charset="0"/>
                <a:cs typeface="Times New Roman" panose="02020603050405020304" pitchFamily="18" charset="0"/>
              </a:rPr>
              <a:t>Действия населения при ЧС различного </a:t>
            </a:r>
            <a:r>
              <a:rPr lang="ru-RU" sz="1400" b="1" dirty="0" smtClean="0">
                <a:latin typeface="Times New Roman" panose="02020603050405020304" pitchFamily="18" charset="0"/>
                <a:cs typeface="Times New Roman" panose="02020603050405020304" pitchFamily="18" charset="0"/>
              </a:rPr>
              <a:t>характера ………………………………………... 31</a:t>
            </a:r>
            <a:endParaRPr lang="ru-RU" sz="1400" b="1" dirty="0" smtClean="0">
              <a:latin typeface="Times New Roman" pitchFamily="18" charset="0"/>
              <a:cs typeface="Times New Roman" pitchFamily="18" charset="0"/>
            </a:endParaRPr>
          </a:p>
          <a:p>
            <a:endParaRPr lang="ru-RU" sz="1400" b="1" dirty="0">
              <a:latin typeface="Times New Roman" panose="02020603050405020304" pitchFamily="18" charset="0"/>
              <a:cs typeface="Times New Roman" panose="02020603050405020304" pitchFamily="18" charset="0"/>
            </a:endParaRPr>
          </a:p>
          <a:p>
            <a:endParaRPr lang="ru-RU"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AutoNum type="arabicPeriod"/>
            </a:pPr>
            <a:endParaRPr lang="ru-RU" b="1" dirty="0" smtClean="0">
              <a:solidFill>
                <a:srgbClr val="04C043"/>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ru-RU" b="1" dirty="0" smtClean="0">
              <a:solidFill>
                <a:schemeClr val="accent2"/>
              </a:solidFill>
              <a:latin typeface="Helios" panose="04000500000000000000" pitchFamily="82" charset="0"/>
            </a:endParaRPr>
          </a:p>
          <a:p>
            <a:endParaRPr lang="ru-RU" b="1" dirty="0">
              <a:solidFill>
                <a:schemeClr val="accent2"/>
              </a:solidFill>
              <a:latin typeface="Helios" panose="04000500000000000000" pitchFamily="82" charset="0"/>
            </a:endParaRPr>
          </a:p>
        </p:txBody>
      </p:sp>
    </p:spTree>
    <p:extLst>
      <p:ext uri="{BB962C8B-B14F-4D97-AF65-F5344CB8AC3E}">
        <p14:creationId xmlns:p14="http://schemas.microsoft.com/office/powerpoint/2010/main" val="31488516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44"/>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20</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216568" y="146304"/>
            <a:ext cx="11718758" cy="6463308"/>
          </a:xfrm>
          <a:prstGeom prst="rect">
            <a:avLst/>
          </a:prstGeom>
        </p:spPr>
        <p:txBody>
          <a:bodyPr wrap="square">
            <a:spAutoFit/>
          </a:bodyPr>
          <a:lstStyle/>
          <a:p>
            <a:pPr algn="ctr"/>
            <a:r>
              <a:rPr lang="ru-RU" b="1" dirty="0" smtClean="0">
                <a:solidFill>
                  <a:schemeClr val="accent4"/>
                </a:solidFill>
                <a:latin typeface="Times New Roman" panose="02020603050405020304" pitchFamily="18" charset="0"/>
                <a:cs typeface="Times New Roman" panose="02020603050405020304" pitchFamily="18" charset="0"/>
              </a:rPr>
              <a:t>6. Чрезвычайная </a:t>
            </a:r>
            <a:r>
              <a:rPr lang="ru-RU" b="1" dirty="0">
                <a:solidFill>
                  <a:schemeClr val="accent4"/>
                </a:solidFill>
                <a:latin typeface="Times New Roman" panose="02020603050405020304" pitchFamily="18" charset="0"/>
                <a:cs typeface="Times New Roman" panose="02020603050405020304" pitchFamily="18" charset="0"/>
              </a:rPr>
              <a:t>ситуация (</a:t>
            </a:r>
            <a:r>
              <a:rPr lang="ru-RU" b="1" dirty="0" smtClean="0">
                <a:solidFill>
                  <a:schemeClr val="accent4"/>
                </a:solidFill>
                <a:latin typeface="Times New Roman" panose="02020603050405020304" pitchFamily="18" charset="0"/>
                <a:cs typeface="Times New Roman" panose="02020603050405020304" pitchFamily="18" charset="0"/>
              </a:rPr>
              <a:t>ЧС), категории и классификация </a:t>
            </a:r>
            <a:r>
              <a:rPr lang="ru-RU" b="1" dirty="0" smtClean="0">
                <a:solidFill>
                  <a:schemeClr val="accent4"/>
                </a:solidFill>
                <a:latin typeface="Times New Roman" panose="02020603050405020304" pitchFamily="18" charset="0"/>
                <a:cs typeface="Times New Roman" panose="02020603050405020304" pitchFamily="18" charset="0"/>
              </a:rPr>
              <a:t>ЧС.</a:t>
            </a:r>
            <a:endParaRPr lang="ru-RU" b="1" dirty="0" smtClean="0">
              <a:solidFill>
                <a:schemeClr val="accent4"/>
              </a:solidFill>
              <a:latin typeface="Times New Roman" panose="02020603050405020304" pitchFamily="18" charset="0"/>
              <a:cs typeface="Times New Roman" panose="02020603050405020304" pitchFamily="18" charset="0"/>
            </a:endParaRPr>
          </a:p>
          <a:p>
            <a:pPr algn="just"/>
            <a:r>
              <a:rPr lang="ru-RU" b="1" dirty="0" smtClean="0">
                <a:solidFill>
                  <a:srgbClr val="7030A0"/>
                </a:solidFill>
              </a:rPr>
              <a:t>1</a:t>
            </a:r>
            <a:r>
              <a:rPr lang="ru-RU" b="1" dirty="0" smtClean="0">
                <a:solidFill>
                  <a:srgbClr val="7030A0"/>
                </a:solidFill>
                <a:latin typeface="Times New Roman" panose="02020603050405020304" pitchFamily="18" charset="0"/>
                <a:cs typeface="Times New Roman" panose="02020603050405020304" pitchFamily="18" charset="0"/>
              </a:rPr>
              <a:t>. Чрезвычайная </a:t>
            </a:r>
            <a:r>
              <a:rPr lang="ru-RU" b="1" dirty="0">
                <a:solidFill>
                  <a:srgbClr val="7030A0"/>
                </a:solidFill>
                <a:latin typeface="Times New Roman" panose="02020603050405020304" pitchFamily="18" charset="0"/>
                <a:cs typeface="Times New Roman" panose="02020603050405020304" pitchFamily="18" charset="0"/>
              </a:rPr>
              <a:t>ситуация (ЧС) </a:t>
            </a:r>
            <a:r>
              <a:rPr lang="ru-RU" dirty="0">
                <a:latin typeface="Times New Roman" panose="02020603050405020304" pitchFamily="18" charset="0"/>
                <a:cs typeface="Times New Roman" panose="02020603050405020304" pitchFamily="18" charset="0"/>
              </a:rPr>
              <a:t>– это обстановка на определенной территории, сложившаяся в результате аварии, опасного природного явления, катастрофы, распространения заболевания, представляющего опасность для окружающих, стихийного или иного бедствия, которые могут повлечь или повлекли за собой человеческие жертвы, ущерб здоровью людей или окружающей среде, значительные материальные потери и нарушение условий жизнедеятельности людей. В настоящее время в РСЧС используется базовая классификация ЧС, построенная по типам и видам событий, инициирующих ЧС, а также масштабам и ущербу. Данная классификация утверждена Постановлением Правительства Российской Федерации от 21 мая 2007 г. № 304 «О классификации чрезвычайных ситуаций природного и техногенно­го характера» (в соответствии с Постановлением Правительства РФ от 17 мая 2011 г. № 376 эта классификация ЧС не распространяется на ЧС в лесах, возникшие вслед­ствие лесных пожаров</a:t>
            </a:r>
            <a:r>
              <a:rPr lang="ru-RU" dirty="0" smtClean="0">
                <a:latin typeface="Times New Roman" panose="02020603050405020304" pitchFamily="18" charset="0"/>
                <a:cs typeface="Times New Roman" panose="02020603050405020304" pitchFamily="18" charset="0"/>
              </a:rPr>
              <a:t>).</a:t>
            </a:r>
          </a:p>
          <a:p>
            <a:pPr algn="just"/>
            <a:r>
              <a:rPr lang="ru-RU" b="1" dirty="0" smtClean="0">
                <a:solidFill>
                  <a:srgbClr val="7030A0"/>
                </a:solidFill>
                <a:latin typeface="Times New Roman" panose="02020603050405020304" pitchFamily="18" charset="0"/>
                <a:cs typeface="Times New Roman" panose="02020603050405020304" pitchFamily="18" charset="0"/>
              </a:rPr>
              <a:t>2.Классификация </a:t>
            </a:r>
            <a:endParaRPr lang="ru-RU" b="1" dirty="0">
              <a:solidFill>
                <a:srgbClr val="7030A0"/>
              </a:solidFill>
              <a:latin typeface="Times New Roman" panose="02020603050405020304" pitchFamily="18" charset="0"/>
              <a:cs typeface="Times New Roman" panose="02020603050405020304" pitchFamily="18" charset="0"/>
            </a:endParaRPr>
          </a:p>
          <a:p>
            <a:pPr algn="just"/>
            <a:r>
              <a:rPr lang="ru-RU" dirty="0" smtClean="0">
                <a:solidFill>
                  <a:srgbClr val="FF0000"/>
                </a:solidFill>
                <a:latin typeface="Times New Roman" panose="02020603050405020304" pitchFamily="18" charset="0"/>
                <a:cs typeface="Times New Roman" panose="02020603050405020304" pitchFamily="18" charset="0"/>
              </a:rPr>
              <a:t>2.1. По </a:t>
            </a:r>
            <a:r>
              <a:rPr lang="ru-RU" dirty="0">
                <a:solidFill>
                  <a:srgbClr val="FF0000"/>
                </a:solidFill>
                <a:latin typeface="Times New Roman" panose="02020603050405020304" pitchFamily="18" charset="0"/>
                <a:cs typeface="Times New Roman" panose="02020603050405020304" pitchFamily="18" charset="0"/>
              </a:rPr>
              <a:t>природе </a:t>
            </a:r>
            <a:r>
              <a:rPr lang="ru-RU" dirty="0" smtClean="0">
                <a:solidFill>
                  <a:srgbClr val="FF0000"/>
                </a:solidFill>
                <a:latin typeface="Times New Roman" panose="02020603050405020304" pitchFamily="18" charset="0"/>
                <a:cs typeface="Times New Roman" panose="02020603050405020304" pitchFamily="18" charset="0"/>
              </a:rPr>
              <a:t>возникновения</a:t>
            </a:r>
          </a:p>
          <a:p>
            <a:pPr algn="just"/>
            <a:r>
              <a:rPr lang="ru-RU" dirty="0" smtClean="0">
                <a:latin typeface="Times New Roman" panose="02020603050405020304" pitchFamily="18" charset="0"/>
                <a:cs typeface="Times New Roman" panose="02020603050405020304" pitchFamily="18" charset="0"/>
              </a:rPr>
              <a:t>По </a:t>
            </a:r>
            <a:r>
              <a:rPr lang="ru-RU" dirty="0">
                <a:latin typeface="Times New Roman" panose="02020603050405020304" pitchFamily="18" charset="0"/>
                <a:cs typeface="Times New Roman" panose="02020603050405020304" pitchFamily="18" charset="0"/>
              </a:rPr>
              <a:t>природе возникновения: </a:t>
            </a:r>
            <a:r>
              <a:rPr lang="ru-RU" dirty="0" smtClean="0">
                <a:latin typeface="Times New Roman" panose="02020603050405020304" pitchFamily="18" charset="0"/>
                <a:cs typeface="Times New Roman" panose="02020603050405020304" pitchFamily="18" charset="0"/>
              </a:rPr>
              <a:t>Виды </a:t>
            </a:r>
            <a:r>
              <a:rPr lang="ru-RU" dirty="0">
                <a:latin typeface="Times New Roman" panose="02020603050405020304" pitchFamily="18" charset="0"/>
                <a:cs typeface="Times New Roman" panose="02020603050405020304" pitchFamily="18" charset="0"/>
              </a:rPr>
              <a:t>и условное обозначение природные, связаны с проявлением стихийных сил природы (землетрясения, вулканы, цунами, бури и т.д.); техногенные, связаны с техническими объектами (пожар, взрывы, обрушение зданий, выброс радиоактивных веществ и т.д.); экологические, связаны с аномальными изменениями биосферы и природной среды (опустынивание, деградация почвы, загрязнение среды, разрушение озо­нового слоя и т.д.); биологические, связаны с распространением инфекционных заболеваний лю­дей, животных и поражением сельскохозяйственных растений (эпидемии, эпизоотии, эпифитотии и т.д.); социальные, связаны с общественными событиями (терроризм, насилие, бандитизм, наркомания, алкоголизм, войны, проституция и т.д.); антропогенные, являются следствием ошибочных действий людей; комбинированные, включают несколько причин возникновения </a:t>
            </a:r>
            <a:r>
              <a:rPr lang="ru-RU" dirty="0" smtClean="0">
                <a:latin typeface="Times New Roman" panose="02020603050405020304" pitchFamily="18" charset="0"/>
                <a:cs typeface="Times New Roman" panose="02020603050405020304" pitchFamily="18" charset="0"/>
              </a:rPr>
              <a:t>ЧС.</a:t>
            </a:r>
          </a:p>
          <a:p>
            <a:pPr algn="just"/>
            <a:r>
              <a:rPr lang="ru-RU" i="0" dirty="0" smtClean="0">
                <a:solidFill>
                  <a:srgbClr val="FF0000"/>
                </a:solidFill>
                <a:effectLst/>
                <a:latin typeface="Times New Roman" panose="02020603050405020304" pitchFamily="18" charset="0"/>
                <a:cs typeface="Times New Roman" panose="02020603050405020304" pitchFamily="18" charset="0"/>
              </a:rPr>
              <a:t>2.2 </a:t>
            </a:r>
            <a:r>
              <a:rPr lang="ru-RU" dirty="0">
                <a:solidFill>
                  <a:srgbClr val="FF0000"/>
                </a:solidFill>
                <a:latin typeface="Times New Roman" panose="02020603050405020304" pitchFamily="18" charset="0"/>
                <a:cs typeface="Times New Roman" panose="02020603050405020304" pitchFamily="18" charset="0"/>
              </a:rPr>
              <a:t>По </a:t>
            </a:r>
            <a:r>
              <a:rPr lang="ru-RU" dirty="0" smtClean="0">
                <a:solidFill>
                  <a:srgbClr val="FF0000"/>
                </a:solidFill>
                <a:latin typeface="Times New Roman" panose="02020603050405020304" pitchFamily="18" charset="0"/>
                <a:cs typeface="Times New Roman" panose="02020603050405020304" pitchFamily="18" charset="0"/>
              </a:rPr>
              <a:t>масштабу: </a:t>
            </a:r>
            <a:r>
              <a:rPr lang="ru-RU" dirty="0">
                <a:latin typeface="Times New Roman" panose="02020603050405020304" pitchFamily="18" charset="0"/>
                <a:cs typeface="Times New Roman" panose="02020603050405020304" pitchFamily="18" charset="0"/>
              </a:rPr>
              <a:t>локального характера; муниципального характера; межмуниципального характера; регионального характера; межрегионального характера; федерального </a:t>
            </a:r>
            <a:r>
              <a:rPr lang="ru-RU" dirty="0" smtClean="0">
                <a:latin typeface="Times New Roman" panose="02020603050405020304" pitchFamily="18" charset="0"/>
                <a:cs typeface="Times New Roman" panose="02020603050405020304" pitchFamily="18" charset="0"/>
              </a:rPr>
              <a:t>характера.</a:t>
            </a:r>
            <a:endParaRPr lang="ru-RU" b="1" i="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6088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05" y="-36547"/>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21</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4"/>
          <a:stretch>
            <a:fillRect/>
          </a:stretch>
        </p:blipFill>
        <p:spPr>
          <a:xfrm>
            <a:off x="216568" y="1"/>
            <a:ext cx="11718758" cy="4828032"/>
          </a:xfrm>
          <a:prstGeom prst="rect">
            <a:avLst/>
          </a:prstGeom>
        </p:spPr>
      </p:pic>
      <p:sp>
        <p:nvSpPr>
          <p:cNvPr id="7" name="Прямоугольник 6"/>
          <p:cNvSpPr/>
          <p:nvPr/>
        </p:nvSpPr>
        <p:spPr>
          <a:xfrm>
            <a:off x="336884" y="4516822"/>
            <a:ext cx="11708812" cy="3139321"/>
          </a:xfrm>
          <a:prstGeom prst="rect">
            <a:avLst/>
          </a:prstGeom>
        </p:spPr>
        <p:txBody>
          <a:bodyPr wrap="square">
            <a:spAutoFit/>
          </a:bodyPr>
          <a:lstStyle/>
          <a:p>
            <a:pPr algn="just"/>
            <a:endParaRPr lang="ru-RU" dirty="0" smtClean="0">
              <a:solidFill>
                <a:srgbClr val="FF0000"/>
              </a:solidFill>
              <a:latin typeface="Times New Roman" panose="02020603050405020304" pitchFamily="18" charset="0"/>
              <a:cs typeface="Times New Roman" panose="02020603050405020304" pitchFamily="18" charset="0"/>
            </a:endParaRPr>
          </a:p>
          <a:p>
            <a:pPr algn="just"/>
            <a:r>
              <a:rPr lang="ru-RU" dirty="0" smtClean="0">
                <a:solidFill>
                  <a:srgbClr val="FF0000"/>
                </a:solidFill>
                <a:latin typeface="Times New Roman" panose="02020603050405020304" pitchFamily="18" charset="0"/>
                <a:cs typeface="Times New Roman" panose="02020603050405020304" pitchFamily="18" charset="0"/>
              </a:rPr>
              <a:t>2.3.По </a:t>
            </a:r>
            <a:r>
              <a:rPr lang="ru-RU" dirty="0">
                <a:solidFill>
                  <a:srgbClr val="FF0000"/>
                </a:solidFill>
                <a:latin typeface="Times New Roman" panose="02020603050405020304" pitchFamily="18" charset="0"/>
                <a:cs typeface="Times New Roman" panose="02020603050405020304" pitchFamily="18" charset="0"/>
              </a:rPr>
              <a:t>степени внезапности: </a:t>
            </a:r>
            <a:r>
              <a:rPr lang="ru-RU" dirty="0">
                <a:solidFill>
                  <a:srgbClr val="000000"/>
                </a:solidFill>
                <a:latin typeface="Times New Roman" panose="02020603050405020304" pitchFamily="18" charset="0"/>
                <a:cs typeface="Times New Roman" panose="02020603050405020304" pitchFamily="18" charset="0"/>
              </a:rPr>
              <a:t>внезапные (непрогнозируемые); ожидаемые (прогнозируемые</a:t>
            </a:r>
            <a:r>
              <a:rPr lang="ru-RU" dirty="0" smtClean="0">
                <a:solidFill>
                  <a:srgbClr val="000000"/>
                </a:solidFill>
                <a:latin typeface="Times New Roman" panose="02020603050405020304" pitchFamily="18" charset="0"/>
                <a:cs typeface="Times New Roman" panose="02020603050405020304" pitchFamily="18" charset="0"/>
              </a:rPr>
              <a:t>).</a:t>
            </a:r>
          </a:p>
          <a:p>
            <a:pPr algn="just"/>
            <a:r>
              <a:rPr lang="ru-RU" dirty="0" smtClean="0">
                <a:solidFill>
                  <a:srgbClr val="FF0000"/>
                </a:solidFill>
                <a:latin typeface="Times New Roman" panose="02020603050405020304" pitchFamily="18" charset="0"/>
                <a:cs typeface="Times New Roman" panose="02020603050405020304" pitchFamily="18" charset="0"/>
              </a:rPr>
              <a:t>2.4.По </a:t>
            </a:r>
            <a:r>
              <a:rPr lang="ru-RU" dirty="0">
                <a:solidFill>
                  <a:srgbClr val="FF0000"/>
                </a:solidFill>
                <a:latin typeface="Times New Roman" panose="02020603050405020304" pitchFamily="18" charset="0"/>
                <a:cs typeface="Times New Roman" panose="02020603050405020304" pitchFamily="18" charset="0"/>
              </a:rPr>
              <a:t>скорости распространения</a:t>
            </a:r>
            <a:r>
              <a:rPr lang="ru-RU" dirty="0">
                <a:solidFill>
                  <a:srgbClr val="000000"/>
                </a:solidFill>
                <a:latin typeface="Times New Roman" panose="02020603050405020304" pitchFamily="18" charset="0"/>
                <a:cs typeface="Times New Roman" panose="02020603050405020304" pitchFamily="18" charset="0"/>
              </a:rPr>
              <a:t>: взрывные; стремительные; скоротечные; плавные. </a:t>
            </a:r>
            <a:endParaRPr lang="ru-RU" dirty="0" smtClean="0">
              <a:solidFill>
                <a:srgbClr val="000000"/>
              </a:solidFill>
              <a:latin typeface="Times New Roman" panose="02020603050405020304" pitchFamily="18" charset="0"/>
              <a:cs typeface="Times New Roman" panose="02020603050405020304" pitchFamily="18" charset="0"/>
            </a:endParaRPr>
          </a:p>
          <a:p>
            <a:pPr algn="just"/>
            <a:r>
              <a:rPr lang="ru-RU" dirty="0" smtClean="0">
                <a:solidFill>
                  <a:srgbClr val="FF0000"/>
                </a:solidFill>
                <a:latin typeface="Times New Roman" panose="02020603050405020304" pitchFamily="18" charset="0"/>
                <a:cs typeface="Times New Roman" panose="02020603050405020304" pitchFamily="18" charset="0"/>
              </a:rPr>
              <a:t>2.5.По </a:t>
            </a:r>
            <a:r>
              <a:rPr lang="ru-RU" dirty="0">
                <a:solidFill>
                  <a:srgbClr val="FF0000"/>
                </a:solidFill>
                <a:latin typeface="Times New Roman" panose="02020603050405020304" pitchFamily="18" charset="0"/>
                <a:cs typeface="Times New Roman" panose="02020603050405020304" pitchFamily="18" charset="0"/>
              </a:rPr>
              <a:t>продолжительности действия</a:t>
            </a:r>
            <a:r>
              <a:rPr lang="ru-RU" dirty="0">
                <a:solidFill>
                  <a:srgbClr val="000000"/>
                </a:solidFill>
                <a:latin typeface="Times New Roman" panose="02020603050405020304" pitchFamily="18" charset="0"/>
                <a:cs typeface="Times New Roman" panose="02020603050405020304" pitchFamily="18" charset="0"/>
              </a:rPr>
              <a:t>: кратковременные; затяжные. </a:t>
            </a:r>
            <a:endParaRPr lang="ru-RU" dirty="0" smtClean="0">
              <a:solidFill>
                <a:srgbClr val="000000"/>
              </a:solidFill>
              <a:latin typeface="Times New Roman" panose="02020603050405020304" pitchFamily="18" charset="0"/>
              <a:cs typeface="Times New Roman" panose="02020603050405020304" pitchFamily="18" charset="0"/>
            </a:endParaRPr>
          </a:p>
          <a:p>
            <a:pPr algn="just"/>
            <a:r>
              <a:rPr lang="ru-RU" dirty="0" smtClean="0">
                <a:solidFill>
                  <a:srgbClr val="FF0000"/>
                </a:solidFill>
                <a:latin typeface="Times New Roman" panose="02020603050405020304" pitchFamily="18" charset="0"/>
                <a:cs typeface="Times New Roman" panose="02020603050405020304" pitchFamily="18" charset="0"/>
              </a:rPr>
              <a:t>2.6. По </a:t>
            </a:r>
            <a:r>
              <a:rPr lang="ru-RU" dirty="0">
                <a:solidFill>
                  <a:srgbClr val="FF0000"/>
                </a:solidFill>
                <a:latin typeface="Times New Roman" panose="02020603050405020304" pitchFamily="18" charset="0"/>
                <a:cs typeface="Times New Roman" panose="02020603050405020304" pitchFamily="18" charset="0"/>
              </a:rPr>
              <a:t>возможности предотвращения</a:t>
            </a:r>
            <a:r>
              <a:rPr lang="ru-RU" dirty="0">
                <a:solidFill>
                  <a:srgbClr val="000000"/>
                </a:solidFill>
                <a:latin typeface="Times New Roman" panose="02020603050405020304" pitchFamily="18" charset="0"/>
                <a:cs typeface="Times New Roman" panose="02020603050405020304" pitchFamily="18" charset="0"/>
              </a:rPr>
              <a:t>: неизбежные; предотвращаемые. </a:t>
            </a:r>
            <a:endParaRPr lang="ru-RU" dirty="0" smtClean="0">
              <a:solidFill>
                <a:srgbClr val="000000"/>
              </a:solidFill>
              <a:latin typeface="Times New Roman" panose="02020603050405020304" pitchFamily="18" charset="0"/>
              <a:cs typeface="Times New Roman" panose="02020603050405020304" pitchFamily="18" charset="0"/>
            </a:endParaRPr>
          </a:p>
          <a:p>
            <a:pPr algn="just"/>
            <a:r>
              <a:rPr lang="ru-RU" dirty="0" smtClean="0">
                <a:solidFill>
                  <a:srgbClr val="FF0000"/>
                </a:solidFill>
                <a:latin typeface="Times New Roman" panose="02020603050405020304" pitchFamily="18" charset="0"/>
                <a:cs typeface="Times New Roman" panose="02020603050405020304" pitchFamily="18" charset="0"/>
              </a:rPr>
              <a:t>2.7.По </a:t>
            </a:r>
            <a:r>
              <a:rPr lang="ru-RU" dirty="0">
                <a:solidFill>
                  <a:srgbClr val="FF0000"/>
                </a:solidFill>
                <a:latin typeface="Times New Roman" panose="02020603050405020304" pitchFamily="18" charset="0"/>
                <a:cs typeface="Times New Roman" panose="02020603050405020304" pitchFamily="18" charset="0"/>
              </a:rPr>
              <a:t>причине возникновения</a:t>
            </a:r>
            <a:r>
              <a:rPr lang="ru-RU" dirty="0">
                <a:solidFill>
                  <a:srgbClr val="000000"/>
                </a:solidFill>
                <a:latin typeface="Times New Roman" panose="02020603050405020304" pitchFamily="18" charset="0"/>
                <a:cs typeface="Times New Roman" panose="02020603050405020304" pitchFamily="18" charset="0"/>
              </a:rPr>
              <a:t>: преднамеренные (умышленные); непреднамеренные (неумышленные). </a:t>
            </a:r>
            <a:endParaRPr lang="ru-RU" dirty="0" smtClean="0">
              <a:solidFill>
                <a:srgbClr val="000000"/>
              </a:solidFill>
              <a:latin typeface="Times New Roman" panose="02020603050405020304" pitchFamily="18" charset="0"/>
              <a:cs typeface="Times New Roman" panose="02020603050405020304" pitchFamily="18" charset="0"/>
            </a:endParaRPr>
          </a:p>
          <a:p>
            <a:pPr algn="just"/>
            <a:r>
              <a:rPr lang="ru-RU" dirty="0" smtClean="0">
                <a:solidFill>
                  <a:srgbClr val="FF0000"/>
                </a:solidFill>
                <a:latin typeface="Times New Roman" panose="02020603050405020304" pitchFamily="18" charset="0"/>
                <a:cs typeface="Times New Roman" panose="02020603050405020304" pitchFamily="18" charset="0"/>
              </a:rPr>
              <a:t>2.8.По </a:t>
            </a:r>
            <a:r>
              <a:rPr lang="ru-RU" dirty="0">
                <a:solidFill>
                  <a:srgbClr val="FF0000"/>
                </a:solidFill>
                <a:latin typeface="Times New Roman" panose="02020603050405020304" pitchFamily="18" charset="0"/>
                <a:cs typeface="Times New Roman" panose="02020603050405020304" pitchFamily="18" charset="0"/>
              </a:rPr>
              <a:t>ведомственной принадлежности: </a:t>
            </a:r>
            <a:r>
              <a:rPr lang="ru-RU" dirty="0">
                <a:solidFill>
                  <a:srgbClr val="000000"/>
                </a:solidFill>
                <a:latin typeface="Times New Roman" panose="02020603050405020304" pitchFamily="18" charset="0"/>
                <a:cs typeface="Times New Roman" panose="02020603050405020304" pitchFamily="18" charset="0"/>
              </a:rPr>
              <a:t>промышленные; строительные; транс­портные; сельскохозяйственные; жилищно-коммунальные; лесного хозяйства; и т.д</a:t>
            </a:r>
            <a:r>
              <a:rPr lang="ru-RU" dirty="0" smtClean="0">
                <a:solidFill>
                  <a:srgbClr val="000000"/>
                </a:solidFill>
                <a:latin typeface="Times New Roman" panose="02020603050405020304" pitchFamily="18" charset="0"/>
                <a:cs typeface="Times New Roman" panose="02020603050405020304" pitchFamily="18" charset="0"/>
              </a:rPr>
              <a:t>.</a:t>
            </a:r>
          </a:p>
          <a:p>
            <a:endParaRPr lang="ru-RU" dirty="0" smtClean="0">
              <a:solidFill>
                <a:srgbClr val="000000"/>
              </a:solidFill>
              <a:latin typeface="Arial" panose="020B0604020202020204" pitchFamily="34" charset="0"/>
            </a:endParaRPr>
          </a:p>
          <a:p>
            <a:endParaRPr lang="ru-RU" dirty="0">
              <a:solidFill>
                <a:srgbClr val="000000"/>
              </a:solidFill>
              <a:latin typeface="Arial" panose="020B0604020202020204" pitchFamily="34" charset="0"/>
            </a:endParaRPr>
          </a:p>
          <a:p>
            <a:r>
              <a:rPr lang="ru-RU" dirty="0" smtClean="0">
                <a:solidFill>
                  <a:srgbClr val="000000"/>
                </a:solidFill>
                <a:latin typeface="Arial" panose="020B0604020202020204" pitchFamily="34" charset="0"/>
              </a:rPr>
              <a:t> </a:t>
            </a:r>
            <a:endParaRPr lang="ru-RU"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9287152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44"/>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22</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216568" y="158496"/>
            <a:ext cx="11718758" cy="7017306"/>
          </a:xfrm>
          <a:prstGeom prst="rect">
            <a:avLst/>
          </a:prstGeom>
        </p:spPr>
        <p:txBody>
          <a:bodyPr wrap="square">
            <a:spAutoFit/>
          </a:bodyPr>
          <a:lstStyle/>
          <a:p>
            <a:pPr algn="just"/>
            <a:r>
              <a:rPr lang="ru-RU" dirty="0" smtClean="0">
                <a:solidFill>
                  <a:srgbClr val="000000"/>
                </a:solidFill>
                <a:latin typeface="Arial" panose="020B0604020202020204" pitchFamily="34" charset="0"/>
              </a:rPr>
              <a:t>    </a:t>
            </a:r>
            <a:r>
              <a:rPr lang="ru-RU" dirty="0" smtClean="0">
                <a:solidFill>
                  <a:srgbClr val="000000"/>
                </a:solidFill>
                <a:latin typeface="Times New Roman" panose="02020603050405020304" pitchFamily="18" charset="0"/>
                <a:cs typeface="Times New Roman" panose="02020603050405020304" pitchFamily="18" charset="0"/>
              </a:rPr>
              <a:t>Ликвидация </a:t>
            </a:r>
            <a:r>
              <a:rPr lang="ru-RU" dirty="0">
                <a:solidFill>
                  <a:srgbClr val="000000"/>
                </a:solidFill>
                <a:latin typeface="Times New Roman" panose="02020603050405020304" pitchFamily="18" charset="0"/>
                <a:cs typeface="Times New Roman" panose="02020603050405020304" pitchFamily="18" charset="0"/>
              </a:rPr>
              <a:t>чрезвычайных ситуаций осуществляется силами и средствами предприятий, учреждений и организаций независимо от их организационно-правовой формы, органов местного самоуправления, органов исполнительной власти субъектов РФ, на территории которых сложилась чрезвычайная ситуация</a:t>
            </a:r>
            <a:r>
              <a:rPr lang="ru-RU" dirty="0" smtClean="0">
                <a:solidFill>
                  <a:srgbClr val="000000"/>
                </a:solidFill>
                <a:latin typeface="Times New Roman" panose="02020603050405020304" pitchFamily="18" charset="0"/>
                <a:cs typeface="Times New Roman" panose="02020603050405020304" pitchFamily="18" charset="0"/>
              </a:rPr>
              <a:t>.</a:t>
            </a:r>
          </a:p>
          <a:p>
            <a:pPr algn="just"/>
            <a:r>
              <a:rPr lang="ru-RU" b="1" dirty="0" smtClean="0">
                <a:solidFill>
                  <a:srgbClr val="7030A0"/>
                </a:solidFill>
                <a:latin typeface="Times New Roman" panose="02020603050405020304" pitchFamily="18" charset="0"/>
                <a:cs typeface="Times New Roman" panose="02020603050405020304" pitchFamily="18" charset="0"/>
              </a:rPr>
              <a:t>3. Виды. </a:t>
            </a:r>
          </a:p>
          <a:p>
            <a:pPr algn="just"/>
            <a:r>
              <a:rPr lang="ru-RU" b="1" i="1" dirty="0" smtClean="0">
                <a:solidFill>
                  <a:srgbClr val="FF0000"/>
                </a:solidFill>
                <a:latin typeface="Times New Roman" panose="02020603050405020304" pitchFamily="18" charset="0"/>
                <a:cs typeface="Times New Roman" panose="02020603050405020304" pitchFamily="18" charset="0"/>
              </a:rPr>
              <a:t>3.1.Техногенного характера. </a:t>
            </a:r>
            <a:endParaRPr lang="ru-RU" b="1" i="1" dirty="0">
              <a:solidFill>
                <a:srgbClr val="FF0000"/>
              </a:solidFill>
              <a:latin typeface="Times New Roman" panose="02020603050405020304" pitchFamily="18" charset="0"/>
              <a:cs typeface="Times New Roman" panose="02020603050405020304" pitchFamily="18" charset="0"/>
            </a:endParaRPr>
          </a:p>
          <a:p>
            <a:pPr algn="just"/>
            <a:r>
              <a:rPr lang="ru-RU" dirty="0" smtClean="0">
                <a:solidFill>
                  <a:srgbClr val="000000"/>
                </a:solidFill>
                <a:latin typeface="Times New Roman" panose="02020603050405020304" pitchFamily="18" charset="0"/>
                <a:cs typeface="Times New Roman" panose="02020603050405020304" pitchFamily="18" charset="0"/>
              </a:rPr>
              <a:t>-</a:t>
            </a:r>
            <a:r>
              <a:rPr lang="ru-RU" b="1" dirty="0" smtClean="0">
                <a:solidFill>
                  <a:srgbClr val="000000"/>
                </a:solidFill>
                <a:latin typeface="Times New Roman" panose="02020603050405020304" pitchFamily="18" charset="0"/>
                <a:cs typeface="Times New Roman" panose="02020603050405020304" pitchFamily="18" charset="0"/>
              </a:rPr>
              <a:t>Транспортные </a:t>
            </a:r>
            <a:r>
              <a:rPr lang="ru-RU" b="1" dirty="0">
                <a:solidFill>
                  <a:srgbClr val="000000"/>
                </a:solidFill>
                <a:latin typeface="Times New Roman" panose="02020603050405020304" pitchFamily="18" charset="0"/>
                <a:cs typeface="Times New Roman" panose="02020603050405020304" pitchFamily="18" charset="0"/>
              </a:rPr>
              <a:t>аварии (катастрофы): </a:t>
            </a:r>
            <a:r>
              <a:rPr lang="ru-RU" dirty="0">
                <a:solidFill>
                  <a:srgbClr val="000000"/>
                </a:solidFill>
                <a:latin typeface="Times New Roman" panose="02020603050405020304" pitchFamily="18" charset="0"/>
                <a:cs typeface="Times New Roman" panose="02020603050405020304" pitchFamily="18" charset="0"/>
              </a:rPr>
              <a:t>аварии товарных поездов; аварии пассажирских поездов, поездов метрополитенов; аварии речных и морских грузовых судов; аварии (катастрофы) речных и морских пассажирских судов; авиакатастрофы в аэропортах, населенных пунктах; авиакатастрофы вне аэропортов, населенных пунктов; аварии (катастрофы) на автодорогах (крупные автомобильные катастрофы) аварии транспорта на мостах, железнодорожных переездах и в тоннелях; аварии на магистральных трубопроводах. </a:t>
            </a:r>
          </a:p>
          <a:p>
            <a:pPr algn="just"/>
            <a:r>
              <a:rPr lang="ru-RU" dirty="0" smtClean="0">
                <a:solidFill>
                  <a:srgbClr val="000000"/>
                </a:solidFill>
                <a:latin typeface="Times New Roman" panose="02020603050405020304" pitchFamily="18" charset="0"/>
                <a:cs typeface="Times New Roman" panose="02020603050405020304" pitchFamily="18" charset="0"/>
              </a:rPr>
              <a:t>-</a:t>
            </a:r>
            <a:r>
              <a:rPr lang="ru-RU" b="1" dirty="0" smtClean="0">
                <a:solidFill>
                  <a:srgbClr val="000000"/>
                </a:solidFill>
                <a:latin typeface="Times New Roman" panose="02020603050405020304" pitchFamily="18" charset="0"/>
                <a:cs typeface="Times New Roman" panose="02020603050405020304" pitchFamily="18" charset="0"/>
              </a:rPr>
              <a:t>Пожары</a:t>
            </a:r>
            <a:r>
              <a:rPr lang="ru-RU" b="1" dirty="0">
                <a:solidFill>
                  <a:srgbClr val="000000"/>
                </a:solidFill>
                <a:latin typeface="Times New Roman" panose="02020603050405020304" pitchFamily="18" charset="0"/>
                <a:cs typeface="Times New Roman" panose="02020603050405020304" pitchFamily="18" charset="0"/>
              </a:rPr>
              <a:t>, взрывы, угроза взрывов: </a:t>
            </a:r>
            <a:r>
              <a:rPr lang="ru-RU" dirty="0">
                <a:solidFill>
                  <a:srgbClr val="000000"/>
                </a:solidFill>
                <a:latin typeface="Times New Roman" panose="02020603050405020304" pitchFamily="18" charset="0"/>
                <a:cs typeface="Times New Roman" panose="02020603050405020304" pitchFamily="18" charset="0"/>
              </a:rPr>
              <a:t>пожары (взрывы) в зданиях, на коммуникациях и технологическом оборудовании промышленных объектов; пожары (взрывы) на объектах добычи, переработки и хранения легковоспламеняющихся, горючих и взрывчатых веществ; пожары (взрывы) на транспорте; пожары (взрывы) в шахтах, подземных и горных выработках, метрополитенах; пожары (взрывы) в зданиях и сооружениях жилого, социально-бытового, </a:t>
            </a:r>
            <a:r>
              <a:rPr lang="ru-RU" dirty="0" err="1">
                <a:solidFill>
                  <a:srgbClr val="000000"/>
                </a:solidFill>
                <a:latin typeface="Times New Roman" panose="02020603050405020304" pitchFamily="18" charset="0"/>
                <a:cs typeface="Times New Roman" panose="02020603050405020304" pitchFamily="18" charset="0"/>
              </a:rPr>
              <a:t>куль¬турного</a:t>
            </a:r>
            <a:r>
              <a:rPr lang="ru-RU" dirty="0">
                <a:solidFill>
                  <a:srgbClr val="000000"/>
                </a:solidFill>
                <a:latin typeface="Times New Roman" panose="02020603050405020304" pitchFamily="18" charset="0"/>
                <a:cs typeface="Times New Roman" panose="02020603050405020304" pitchFamily="18" charset="0"/>
              </a:rPr>
              <a:t> назначения; пожары (взрывы) на химически опасных объектах; пожары (взрывы) на </a:t>
            </a:r>
            <a:r>
              <a:rPr lang="ru-RU" dirty="0" err="1">
                <a:solidFill>
                  <a:srgbClr val="000000"/>
                </a:solidFill>
                <a:latin typeface="Times New Roman" panose="02020603050405020304" pitchFamily="18" charset="0"/>
                <a:cs typeface="Times New Roman" panose="02020603050405020304" pitchFamily="18" charset="0"/>
              </a:rPr>
              <a:t>радиационно</a:t>
            </a:r>
            <a:r>
              <a:rPr lang="ru-RU" dirty="0">
                <a:solidFill>
                  <a:srgbClr val="000000"/>
                </a:solidFill>
                <a:latin typeface="Times New Roman" panose="02020603050405020304" pitchFamily="18" charset="0"/>
                <a:cs typeface="Times New Roman" panose="02020603050405020304" pitchFamily="18" charset="0"/>
              </a:rPr>
              <a:t> опасных объектах; обнаружение неразорвавшихся боеприпасов; утрата взрывчатых веществ (боеприпасов). </a:t>
            </a:r>
          </a:p>
          <a:p>
            <a:pPr algn="just"/>
            <a:r>
              <a:rPr lang="ru-RU" dirty="0" smtClean="0">
                <a:solidFill>
                  <a:srgbClr val="000000"/>
                </a:solidFill>
                <a:latin typeface="Times New Roman" panose="02020603050405020304" pitchFamily="18" charset="0"/>
                <a:cs typeface="Times New Roman" panose="02020603050405020304" pitchFamily="18" charset="0"/>
              </a:rPr>
              <a:t>-</a:t>
            </a:r>
            <a:r>
              <a:rPr lang="ru-RU" b="1" dirty="0" smtClean="0">
                <a:solidFill>
                  <a:srgbClr val="000000"/>
                </a:solidFill>
                <a:latin typeface="Times New Roman" panose="02020603050405020304" pitchFamily="18" charset="0"/>
                <a:cs typeface="Times New Roman" panose="02020603050405020304" pitchFamily="18" charset="0"/>
              </a:rPr>
              <a:t>Аварии </a:t>
            </a:r>
            <a:r>
              <a:rPr lang="ru-RU" b="1" dirty="0">
                <a:solidFill>
                  <a:srgbClr val="000000"/>
                </a:solidFill>
                <a:latin typeface="Times New Roman" panose="02020603050405020304" pitchFamily="18" charset="0"/>
                <a:cs typeface="Times New Roman" panose="02020603050405020304" pitchFamily="18" charset="0"/>
              </a:rPr>
              <a:t>с выбросом (угрозой выброса) химически опасных веществ (ХОВ): </a:t>
            </a:r>
            <a:r>
              <a:rPr lang="ru-RU" dirty="0">
                <a:solidFill>
                  <a:srgbClr val="000000"/>
                </a:solidFill>
                <a:latin typeface="Times New Roman" panose="02020603050405020304" pitchFamily="18" charset="0"/>
                <a:cs typeface="Times New Roman" panose="02020603050405020304" pitchFamily="18" charset="0"/>
              </a:rPr>
              <a:t>аварии с выбросом (угрозой выброса) ХОВ при их производстве, переработке или хранении (захоронении); аварии на транспорте с выбросом (угрозой выброса) ХОВ; образование и распространение ХОВ в процессе химических реакций, </a:t>
            </a:r>
            <a:r>
              <a:rPr lang="ru-RU" dirty="0" err="1">
                <a:solidFill>
                  <a:srgbClr val="000000"/>
                </a:solidFill>
                <a:latin typeface="Times New Roman" panose="02020603050405020304" pitchFamily="18" charset="0"/>
                <a:cs typeface="Times New Roman" panose="02020603050405020304" pitchFamily="18" charset="0"/>
              </a:rPr>
              <a:t>начав¬шихся</a:t>
            </a:r>
            <a:r>
              <a:rPr lang="ru-RU" dirty="0">
                <a:solidFill>
                  <a:srgbClr val="000000"/>
                </a:solidFill>
                <a:latin typeface="Times New Roman" panose="02020603050405020304" pitchFamily="18" charset="0"/>
                <a:cs typeface="Times New Roman" panose="02020603050405020304" pitchFamily="18" charset="0"/>
              </a:rPr>
              <a:t> в результате аварии; аварии с химическими боеприпасами, утрата источников ХОВ. </a:t>
            </a:r>
          </a:p>
          <a:p>
            <a:pPr algn="just"/>
            <a:r>
              <a:rPr lang="ru-RU" dirty="0" smtClean="0">
                <a:solidFill>
                  <a:srgbClr val="000000"/>
                </a:solidFill>
                <a:latin typeface="Times New Roman" panose="02020603050405020304" pitchFamily="18" charset="0"/>
                <a:cs typeface="Times New Roman" panose="02020603050405020304" pitchFamily="18" charset="0"/>
              </a:rPr>
              <a:t>-</a:t>
            </a:r>
            <a:r>
              <a:rPr lang="ru-RU" b="1" dirty="0" smtClean="0">
                <a:solidFill>
                  <a:srgbClr val="000000"/>
                </a:solidFill>
                <a:latin typeface="Times New Roman" panose="02020603050405020304" pitchFamily="18" charset="0"/>
                <a:cs typeface="Times New Roman" panose="02020603050405020304" pitchFamily="18" charset="0"/>
              </a:rPr>
              <a:t>Аварии </a:t>
            </a:r>
            <a:r>
              <a:rPr lang="ru-RU" b="1" dirty="0">
                <a:solidFill>
                  <a:srgbClr val="000000"/>
                </a:solidFill>
                <a:latin typeface="Times New Roman" panose="02020603050405020304" pitchFamily="18" charset="0"/>
                <a:cs typeface="Times New Roman" panose="02020603050405020304" pitchFamily="18" charset="0"/>
              </a:rPr>
              <a:t>с выбросом (угрозой выброса) радиоактивных веществ (РВ): </a:t>
            </a:r>
            <a:r>
              <a:rPr lang="ru-RU" dirty="0">
                <a:solidFill>
                  <a:srgbClr val="000000"/>
                </a:solidFill>
                <a:latin typeface="Times New Roman" panose="02020603050405020304" pitchFamily="18" charset="0"/>
                <a:cs typeface="Times New Roman" panose="02020603050405020304" pitchFamily="18" charset="0"/>
              </a:rPr>
              <a:t>аварии на АС, атомных энергетических установках производственного и ¬исследовательского назначения с выбросом (угрозой выброса) РВ; аварии с выбросом (угрозой выброса) РВ на предприятиях ядерно-топливного цикла; </a:t>
            </a:r>
            <a:endParaRPr lang="ru-RU" dirty="0" smtClean="0">
              <a:solidFill>
                <a:srgbClr val="000000"/>
              </a:solidFill>
              <a:latin typeface="Times New Roman" panose="02020603050405020304" pitchFamily="18" charset="0"/>
              <a:cs typeface="Times New Roman" panose="02020603050405020304" pitchFamily="18" charset="0"/>
            </a:endParaRPr>
          </a:p>
          <a:p>
            <a:pPr algn="just"/>
            <a:endParaRPr lang="ru-RU"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87186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44"/>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23</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216568" y="231648"/>
            <a:ext cx="11841320" cy="6463308"/>
          </a:xfrm>
          <a:prstGeom prst="rect">
            <a:avLst/>
          </a:prstGeom>
        </p:spPr>
        <p:txBody>
          <a:bodyPr wrap="square">
            <a:spAutoFit/>
          </a:bodyPr>
          <a:lstStyle/>
          <a:p>
            <a:pPr algn="just"/>
            <a:r>
              <a:rPr lang="ru-RU" dirty="0">
                <a:solidFill>
                  <a:srgbClr val="000000"/>
                </a:solidFill>
                <a:latin typeface="Times New Roman" panose="02020603050405020304" pitchFamily="18" charset="0"/>
                <a:cs typeface="Times New Roman" panose="02020603050405020304" pitchFamily="18" charset="0"/>
              </a:rPr>
              <a:t>аварии транспортных средств и космических аппаратов с ядерными установками или грузом РВ на борту; аварии при промышленных и испытательных ядерных взрывах с выбросом (угрозой выброса) РВ; аварии с ядерными боеприпасами в местах их хранения, эксплуатации или установки; утрата радиоактивных источников. </a:t>
            </a:r>
            <a:endParaRPr lang="ru-RU" dirty="0" smtClean="0">
              <a:solidFill>
                <a:srgbClr val="000000"/>
              </a:solidFill>
              <a:latin typeface="Times New Roman" panose="02020603050405020304" pitchFamily="18" charset="0"/>
              <a:cs typeface="Times New Roman" panose="02020603050405020304" pitchFamily="18" charset="0"/>
            </a:endParaRPr>
          </a:p>
          <a:p>
            <a:pPr algn="just"/>
            <a:r>
              <a:rPr lang="ru-RU" dirty="0" smtClean="0">
                <a:solidFill>
                  <a:srgbClr val="000000"/>
                </a:solidFill>
                <a:latin typeface="Times New Roman" panose="02020603050405020304" pitchFamily="18" charset="0"/>
                <a:cs typeface="Times New Roman" panose="02020603050405020304" pitchFamily="18" charset="0"/>
              </a:rPr>
              <a:t>-</a:t>
            </a:r>
            <a:r>
              <a:rPr lang="ru-RU" b="1" dirty="0" smtClean="0">
                <a:solidFill>
                  <a:srgbClr val="000000"/>
                </a:solidFill>
                <a:latin typeface="Times New Roman" panose="02020603050405020304" pitchFamily="18" charset="0"/>
                <a:cs typeface="Times New Roman" panose="02020603050405020304" pitchFamily="18" charset="0"/>
              </a:rPr>
              <a:t>Аварии </a:t>
            </a:r>
            <a:r>
              <a:rPr lang="ru-RU" b="1" dirty="0">
                <a:solidFill>
                  <a:srgbClr val="000000"/>
                </a:solidFill>
                <a:latin typeface="Times New Roman" panose="02020603050405020304" pitchFamily="18" charset="0"/>
                <a:cs typeface="Times New Roman" panose="02020603050405020304" pitchFamily="18" charset="0"/>
              </a:rPr>
              <a:t>с выбросом (угрозой выброса) биологически опасных веществ (БОВ): </a:t>
            </a:r>
            <a:r>
              <a:rPr lang="ru-RU" dirty="0">
                <a:solidFill>
                  <a:srgbClr val="000000"/>
                </a:solidFill>
                <a:latin typeface="Times New Roman" panose="02020603050405020304" pitchFamily="18" charset="0"/>
                <a:cs typeface="Times New Roman" panose="02020603050405020304" pitchFamily="18" charset="0"/>
              </a:rPr>
              <a:t>аварии с выбросом (угрозой выброса) БОВ на предприятиях и в научно-исследовательских учреждениях (лабораториях); аварии на транспорте с выбросом (угрозой выброса) БОВ; утрата БОВ. </a:t>
            </a:r>
          </a:p>
          <a:p>
            <a:pPr algn="just"/>
            <a:r>
              <a:rPr lang="ru-RU" dirty="0">
                <a:solidFill>
                  <a:srgbClr val="000000"/>
                </a:solidFill>
                <a:latin typeface="Times New Roman" panose="02020603050405020304" pitchFamily="18" charset="0"/>
                <a:cs typeface="Times New Roman" panose="02020603050405020304" pitchFamily="18" charset="0"/>
              </a:rPr>
              <a:t>Внезапное обрушение зданий, сооружений: обрушение элементов транспортных коммуникаций; обрушение производственных зданий и сооружений; обрушение зданий и сооружений жилого, социально-бытового и культурного назначения. </a:t>
            </a:r>
          </a:p>
          <a:p>
            <a:pPr algn="just"/>
            <a:r>
              <a:rPr lang="ru-RU" dirty="0" smtClean="0">
                <a:solidFill>
                  <a:srgbClr val="000000"/>
                </a:solidFill>
                <a:latin typeface="Times New Roman" panose="02020603050405020304" pitchFamily="18" charset="0"/>
                <a:cs typeface="Times New Roman" panose="02020603050405020304" pitchFamily="18" charset="0"/>
              </a:rPr>
              <a:t>-</a:t>
            </a:r>
            <a:r>
              <a:rPr lang="ru-RU" b="1" dirty="0" smtClean="0">
                <a:solidFill>
                  <a:srgbClr val="000000"/>
                </a:solidFill>
                <a:latin typeface="Times New Roman" panose="02020603050405020304" pitchFamily="18" charset="0"/>
                <a:cs typeface="Times New Roman" panose="02020603050405020304" pitchFamily="18" charset="0"/>
              </a:rPr>
              <a:t>Аварии </a:t>
            </a:r>
            <a:r>
              <a:rPr lang="ru-RU" b="1" dirty="0">
                <a:solidFill>
                  <a:srgbClr val="000000"/>
                </a:solidFill>
                <a:latin typeface="Times New Roman" panose="02020603050405020304" pitchFamily="18" charset="0"/>
                <a:cs typeface="Times New Roman" panose="02020603050405020304" pitchFamily="18" charset="0"/>
              </a:rPr>
              <a:t>на электроэнергетических установках: </a:t>
            </a:r>
            <a:r>
              <a:rPr lang="ru-RU" dirty="0">
                <a:solidFill>
                  <a:srgbClr val="000000"/>
                </a:solidFill>
                <a:latin typeface="Times New Roman" panose="02020603050405020304" pitchFamily="18" charset="0"/>
                <a:cs typeface="Times New Roman" panose="02020603050405020304" pitchFamily="18" charset="0"/>
              </a:rPr>
              <a:t>аварии на автономных электростанциях с долговременным перерывом </a:t>
            </a:r>
            <a:r>
              <a:rPr lang="ru-RU" dirty="0" smtClean="0">
                <a:solidFill>
                  <a:srgbClr val="000000"/>
                </a:solidFill>
                <a:latin typeface="Times New Roman" panose="02020603050405020304" pitchFamily="18" charset="0"/>
                <a:cs typeface="Times New Roman" panose="02020603050405020304" pitchFamily="18" charset="0"/>
              </a:rPr>
              <a:t>электроснабжения </a:t>
            </a:r>
            <a:r>
              <a:rPr lang="ru-RU" dirty="0">
                <a:solidFill>
                  <a:srgbClr val="000000"/>
                </a:solidFill>
                <a:latin typeface="Times New Roman" panose="02020603050405020304" pitchFamily="18" charset="0"/>
                <a:cs typeface="Times New Roman" panose="02020603050405020304" pitchFamily="18" charset="0"/>
              </a:rPr>
              <a:t>всех потребителей; аварии на электроэнергетических системах (сетях) с долговременным перерывом электроснабжения основных потребителей или обширных территорий; выход из строя транспортных </a:t>
            </a:r>
            <a:r>
              <a:rPr lang="ru-RU" dirty="0" err="1">
                <a:solidFill>
                  <a:srgbClr val="000000"/>
                </a:solidFill>
                <a:latin typeface="Times New Roman" panose="02020603050405020304" pitchFamily="18" charset="0"/>
                <a:cs typeface="Times New Roman" panose="02020603050405020304" pitchFamily="18" charset="0"/>
              </a:rPr>
              <a:t>электроконтактных</a:t>
            </a:r>
            <a:r>
              <a:rPr lang="ru-RU" dirty="0">
                <a:solidFill>
                  <a:srgbClr val="000000"/>
                </a:solidFill>
                <a:latin typeface="Times New Roman" panose="02020603050405020304" pitchFamily="18" charset="0"/>
                <a:cs typeface="Times New Roman" panose="02020603050405020304" pitchFamily="18" charset="0"/>
              </a:rPr>
              <a:t> сетей. </a:t>
            </a:r>
          </a:p>
          <a:p>
            <a:pPr algn="just"/>
            <a:r>
              <a:rPr lang="ru-RU" dirty="0" smtClean="0">
                <a:solidFill>
                  <a:srgbClr val="000000"/>
                </a:solidFill>
                <a:latin typeface="Times New Roman" panose="02020603050405020304" pitchFamily="18" charset="0"/>
                <a:cs typeface="Times New Roman" panose="02020603050405020304" pitchFamily="18" charset="0"/>
              </a:rPr>
              <a:t>-</a:t>
            </a:r>
            <a:r>
              <a:rPr lang="ru-RU" b="1" dirty="0" smtClean="0">
                <a:solidFill>
                  <a:srgbClr val="000000"/>
                </a:solidFill>
                <a:latin typeface="Times New Roman" panose="02020603050405020304" pitchFamily="18" charset="0"/>
                <a:cs typeface="Times New Roman" panose="02020603050405020304" pitchFamily="18" charset="0"/>
              </a:rPr>
              <a:t>Аварии </a:t>
            </a:r>
            <a:r>
              <a:rPr lang="ru-RU" b="1" dirty="0">
                <a:solidFill>
                  <a:srgbClr val="000000"/>
                </a:solidFill>
                <a:latin typeface="Times New Roman" panose="02020603050405020304" pitchFamily="18" charset="0"/>
                <a:cs typeface="Times New Roman" panose="02020603050405020304" pitchFamily="18" charset="0"/>
              </a:rPr>
              <a:t>в коммунальных системах жизнеобеспечения</a:t>
            </a:r>
            <a:r>
              <a:rPr lang="ru-RU" dirty="0">
                <a:solidFill>
                  <a:srgbClr val="000000"/>
                </a:solidFill>
                <a:latin typeface="Times New Roman" panose="02020603050405020304" pitchFamily="18" charset="0"/>
                <a:cs typeface="Times New Roman" panose="02020603050405020304" pitchFamily="18" charset="0"/>
              </a:rPr>
              <a:t>: аварии в канализационных системах с массовым выбросом загрязняющих </a:t>
            </a:r>
            <a:r>
              <a:rPr lang="ru-RU" dirty="0" smtClean="0">
                <a:solidFill>
                  <a:srgbClr val="000000"/>
                </a:solidFill>
                <a:latin typeface="Times New Roman" panose="02020603050405020304" pitchFamily="18" charset="0"/>
                <a:cs typeface="Times New Roman" panose="02020603050405020304" pitchFamily="18" charset="0"/>
              </a:rPr>
              <a:t>веществ</a:t>
            </a:r>
            <a:r>
              <a:rPr lang="ru-RU" dirty="0">
                <a:solidFill>
                  <a:srgbClr val="000000"/>
                </a:solidFill>
                <a:latin typeface="Times New Roman" panose="02020603050405020304" pitchFamily="18" charset="0"/>
                <a:cs typeface="Times New Roman" panose="02020603050405020304" pitchFamily="18" charset="0"/>
              </a:rPr>
              <a:t>; аварии на тепловых сетях (системах горячего водоснабжения) в холодное время года; аварии в системах снабжения населения питьевой водой; аварии на коммунальных газопроводах.</a:t>
            </a:r>
          </a:p>
          <a:p>
            <a:pPr algn="just"/>
            <a:r>
              <a:rPr lang="ru-RU" dirty="0">
                <a:solidFill>
                  <a:srgbClr val="000000"/>
                </a:solidFill>
                <a:latin typeface="Times New Roman" panose="02020603050405020304" pitchFamily="18" charset="0"/>
                <a:cs typeface="Times New Roman" panose="02020603050405020304" pitchFamily="18" charset="0"/>
              </a:rPr>
              <a:t> </a:t>
            </a:r>
            <a:r>
              <a:rPr lang="ru-RU" dirty="0" smtClean="0">
                <a:solidFill>
                  <a:srgbClr val="000000"/>
                </a:solidFill>
                <a:latin typeface="Times New Roman" panose="02020603050405020304" pitchFamily="18" charset="0"/>
                <a:cs typeface="Times New Roman" panose="02020603050405020304" pitchFamily="18" charset="0"/>
              </a:rPr>
              <a:t>-</a:t>
            </a:r>
            <a:r>
              <a:rPr lang="ru-RU" b="1" dirty="0" smtClean="0">
                <a:solidFill>
                  <a:srgbClr val="000000"/>
                </a:solidFill>
                <a:latin typeface="Times New Roman" panose="02020603050405020304" pitchFamily="18" charset="0"/>
                <a:cs typeface="Times New Roman" panose="02020603050405020304" pitchFamily="18" charset="0"/>
              </a:rPr>
              <a:t>Аварии </a:t>
            </a:r>
            <a:r>
              <a:rPr lang="ru-RU" b="1" dirty="0">
                <a:solidFill>
                  <a:srgbClr val="000000"/>
                </a:solidFill>
                <a:latin typeface="Times New Roman" panose="02020603050405020304" pitchFamily="18" charset="0"/>
                <a:cs typeface="Times New Roman" panose="02020603050405020304" pitchFamily="18" charset="0"/>
              </a:rPr>
              <a:t>на очистных сооружениях: </a:t>
            </a:r>
            <a:r>
              <a:rPr lang="ru-RU" dirty="0">
                <a:solidFill>
                  <a:srgbClr val="000000"/>
                </a:solidFill>
                <a:latin typeface="Times New Roman" panose="02020603050405020304" pitchFamily="18" charset="0"/>
                <a:cs typeface="Times New Roman" panose="02020603050405020304" pitchFamily="18" charset="0"/>
              </a:rPr>
              <a:t>аварии на очистных сооружениях сточных вод промышленных предприятий с массовым выбросом загрязняющих веществ; аварии на очистных сооружениях промышленных газов с массовым выбросом загрязняющих веществ. </a:t>
            </a:r>
          </a:p>
          <a:p>
            <a:pPr algn="just"/>
            <a:r>
              <a:rPr lang="ru-RU" dirty="0" smtClean="0">
                <a:solidFill>
                  <a:srgbClr val="000000"/>
                </a:solidFill>
                <a:latin typeface="Times New Roman" panose="02020603050405020304" pitchFamily="18" charset="0"/>
                <a:cs typeface="Times New Roman" panose="02020603050405020304" pitchFamily="18" charset="0"/>
              </a:rPr>
              <a:t>-</a:t>
            </a:r>
            <a:r>
              <a:rPr lang="ru-RU" b="1" dirty="0" smtClean="0">
                <a:solidFill>
                  <a:srgbClr val="000000"/>
                </a:solidFill>
                <a:latin typeface="Times New Roman" panose="02020603050405020304" pitchFamily="18" charset="0"/>
                <a:cs typeface="Times New Roman" panose="02020603050405020304" pitchFamily="18" charset="0"/>
              </a:rPr>
              <a:t>Гидродинамические </a:t>
            </a:r>
            <a:r>
              <a:rPr lang="ru-RU" b="1" dirty="0">
                <a:solidFill>
                  <a:srgbClr val="000000"/>
                </a:solidFill>
                <a:latin typeface="Times New Roman" panose="02020603050405020304" pitchFamily="18" charset="0"/>
                <a:cs typeface="Times New Roman" panose="02020603050405020304" pitchFamily="18" charset="0"/>
              </a:rPr>
              <a:t>аварии: </a:t>
            </a:r>
            <a:r>
              <a:rPr lang="ru-RU" dirty="0">
                <a:solidFill>
                  <a:srgbClr val="000000"/>
                </a:solidFill>
                <a:latin typeface="Times New Roman" panose="02020603050405020304" pitchFamily="18" charset="0"/>
                <a:cs typeface="Times New Roman" panose="02020603050405020304" pitchFamily="18" charset="0"/>
              </a:rPr>
              <a:t>прорывы плотин (дамб, шлюзов, перемычек и др.) с образованием волн </a:t>
            </a:r>
            <a:r>
              <a:rPr lang="ru-RU" dirty="0" err="1">
                <a:solidFill>
                  <a:srgbClr val="000000"/>
                </a:solidFill>
                <a:latin typeface="Times New Roman" panose="02020603050405020304" pitchFamily="18" charset="0"/>
                <a:cs typeface="Times New Roman" panose="02020603050405020304" pitchFamily="18" charset="0"/>
              </a:rPr>
              <a:t>про¬рыва</a:t>
            </a:r>
            <a:r>
              <a:rPr lang="ru-RU" dirty="0">
                <a:solidFill>
                  <a:srgbClr val="000000"/>
                </a:solidFill>
                <a:latin typeface="Times New Roman" panose="02020603050405020304" pitchFamily="18" charset="0"/>
                <a:cs typeface="Times New Roman" panose="02020603050405020304" pitchFamily="18" charset="0"/>
              </a:rPr>
              <a:t> и катастрофических затоплений; прорывы плотин (дамб, шлюзов, перемычек и др.) с образованием прорывного паводка; прорывы плотин (дамб, шлюзов, перемычек и др.) с образованием прорывного паводка; прорывы плотин (дамб, шлюзов, перемычек и др.), повлекшие смыв плодородных почв или отложение наносов на обширных </a:t>
            </a:r>
            <a:r>
              <a:rPr lang="ru-RU" dirty="0" smtClean="0">
                <a:solidFill>
                  <a:srgbClr val="000000"/>
                </a:solidFill>
                <a:latin typeface="Times New Roman" panose="02020603050405020304" pitchFamily="18" charset="0"/>
                <a:cs typeface="Times New Roman" panose="02020603050405020304" pitchFamily="18" charset="0"/>
              </a:rPr>
              <a:t>территориях.</a:t>
            </a:r>
            <a:endParaRPr lang="ru-RU"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34052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44"/>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24</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216568" y="0"/>
            <a:ext cx="11853512" cy="7017306"/>
          </a:xfrm>
          <a:prstGeom prst="rect">
            <a:avLst/>
          </a:prstGeom>
        </p:spPr>
        <p:txBody>
          <a:bodyPr wrap="square">
            <a:spAutoFit/>
          </a:bodyPr>
          <a:lstStyle/>
          <a:p>
            <a:r>
              <a:rPr lang="ru-RU" b="1" i="1" dirty="0" smtClean="0">
                <a:solidFill>
                  <a:srgbClr val="FF0000"/>
                </a:solidFill>
                <a:latin typeface="Times New Roman" panose="02020603050405020304" pitchFamily="18" charset="0"/>
                <a:cs typeface="Times New Roman" panose="02020603050405020304" pitchFamily="18" charset="0"/>
              </a:rPr>
              <a:t>3.2.Природного </a:t>
            </a:r>
            <a:r>
              <a:rPr lang="ru-RU" b="1" i="1" dirty="0">
                <a:solidFill>
                  <a:srgbClr val="FF0000"/>
                </a:solidFill>
                <a:latin typeface="Times New Roman" panose="02020603050405020304" pitchFamily="18" charset="0"/>
                <a:cs typeface="Times New Roman" panose="02020603050405020304" pitchFamily="18" charset="0"/>
              </a:rPr>
              <a:t>характера </a:t>
            </a:r>
          </a:p>
          <a:p>
            <a:pPr algn="just"/>
            <a:r>
              <a:rPr lang="ru-RU" dirty="0" smtClean="0">
                <a:latin typeface="Times New Roman" panose="02020603050405020304" pitchFamily="18" charset="0"/>
                <a:cs typeface="Times New Roman" panose="02020603050405020304" pitchFamily="18" charset="0"/>
              </a:rPr>
              <a:t>-</a:t>
            </a:r>
            <a:r>
              <a:rPr lang="ru-RU" b="1" dirty="0" smtClean="0">
                <a:latin typeface="Times New Roman" panose="02020603050405020304" pitchFamily="18" charset="0"/>
                <a:cs typeface="Times New Roman" panose="02020603050405020304" pitchFamily="18" charset="0"/>
              </a:rPr>
              <a:t>Геофизические </a:t>
            </a:r>
            <a:r>
              <a:rPr lang="ru-RU" b="1" dirty="0">
                <a:latin typeface="Times New Roman" panose="02020603050405020304" pitchFamily="18" charset="0"/>
                <a:cs typeface="Times New Roman" panose="02020603050405020304" pitchFamily="18" charset="0"/>
              </a:rPr>
              <a:t>опасные явления: </a:t>
            </a:r>
            <a:r>
              <a:rPr lang="ru-RU" dirty="0">
                <a:latin typeface="Times New Roman" panose="02020603050405020304" pitchFamily="18" charset="0"/>
                <a:cs typeface="Times New Roman" panose="02020603050405020304" pitchFamily="18" charset="0"/>
              </a:rPr>
              <a:t>землетрясения; извержение вулканов.</a:t>
            </a:r>
          </a:p>
          <a:p>
            <a:pPr algn="just"/>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a:t>
            </a:r>
            <a:r>
              <a:rPr lang="ru-RU" b="1" dirty="0" smtClean="0">
                <a:latin typeface="Times New Roman" panose="02020603050405020304" pitchFamily="18" charset="0"/>
                <a:cs typeface="Times New Roman" panose="02020603050405020304" pitchFamily="18" charset="0"/>
              </a:rPr>
              <a:t>Геологические </a:t>
            </a:r>
            <a:r>
              <a:rPr lang="ru-RU" b="1" dirty="0">
                <a:latin typeface="Times New Roman" panose="02020603050405020304" pitchFamily="18" charset="0"/>
                <a:cs typeface="Times New Roman" panose="02020603050405020304" pitchFamily="18" charset="0"/>
              </a:rPr>
              <a:t>опасные явления: </a:t>
            </a:r>
            <a:r>
              <a:rPr lang="ru-RU" dirty="0">
                <a:latin typeface="Times New Roman" panose="02020603050405020304" pitchFamily="18" charset="0"/>
                <a:cs typeface="Times New Roman" panose="02020603050405020304" pitchFamily="18" charset="0"/>
              </a:rPr>
              <a:t>оползни; сели; обвалы, осыпи; лавины; склоновый смыв; просадка лессовых пород; просадка (провал) земной поверхности в результате карста; абразия, эрозия; </a:t>
            </a:r>
            <a:r>
              <a:rPr lang="ru-RU" dirty="0" err="1">
                <a:latin typeface="Times New Roman" panose="02020603050405020304" pitchFamily="18" charset="0"/>
                <a:cs typeface="Times New Roman" panose="02020603050405020304" pitchFamily="18" charset="0"/>
              </a:rPr>
              <a:t>курумы</a:t>
            </a:r>
            <a:r>
              <a:rPr lang="ru-RU" dirty="0">
                <a:latin typeface="Times New Roman" panose="02020603050405020304" pitchFamily="18" charset="0"/>
                <a:cs typeface="Times New Roman" panose="02020603050405020304" pitchFamily="18" charset="0"/>
              </a:rPr>
              <a:t>; пыльные бури. </a:t>
            </a:r>
          </a:p>
          <a:p>
            <a:pPr algn="just"/>
            <a:r>
              <a:rPr lang="ru-RU" dirty="0" smtClean="0">
                <a:latin typeface="Times New Roman" panose="02020603050405020304" pitchFamily="18" charset="0"/>
                <a:cs typeface="Times New Roman" panose="02020603050405020304" pitchFamily="18" charset="0"/>
              </a:rPr>
              <a:t>-</a:t>
            </a:r>
            <a:r>
              <a:rPr lang="ru-RU" b="1" dirty="0" smtClean="0">
                <a:latin typeface="Times New Roman" panose="02020603050405020304" pitchFamily="18" charset="0"/>
                <a:cs typeface="Times New Roman" panose="02020603050405020304" pitchFamily="18" charset="0"/>
              </a:rPr>
              <a:t>Метеорологические </a:t>
            </a:r>
            <a:r>
              <a:rPr lang="ru-RU" b="1" dirty="0">
                <a:latin typeface="Times New Roman" panose="02020603050405020304" pitchFamily="18" charset="0"/>
                <a:cs typeface="Times New Roman" panose="02020603050405020304" pitchFamily="18" charset="0"/>
              </a:rPr>
              <a:t>и агрометеорологические опасные явления</a:t>
            </a:r>
            <a:r>
              <a:rPr lang="ru-RU" dirty="0">
                <a:latin typeface="Times New Roman" panose="02020603050405020304" pitchFamily="18" charset="0"/>
                <a:cs typeface="Times New Roman" panose="02020603050405020304" pitchFamily="18" charset="0"/>
              </a:rPr>
              <a:t>: бури (9-11 баллов); ураганы (12-15 баллов); смерчи, торнадо; шквалы; вертикальные вихри; крупный град; сильный дождь (ливень); сильный снегопад; сильный гололед; сильный мороз; сильная метель; сильная жара; сильный туман; засуха; суховей; заморозки. </a:t>
            </a:r>
          </a:p>
          <a:p>
            <a:pPr algn="just"/>
            <a:r>
              <a:rPr lang="ru-RU" b="1" dirty="0" smtClean="0">
                <a:latin typeface="Times New Roman" panose="02020603050405020304" pitchFamily="18" charset="0"/>
                <a:cs typeface="Times New Roman" panose="02020603050405020304" pitchFamily="18" charset="0"/>
              </a:rPr>
              <a:t>-Морские </a:t>
            </a:r>
            <a:r>
              <a:rPr lang="ru-RU" b="1" dirty="0">
                <a:latin typeface="Times New Roman" panose="02020603050405020304" pitchFamily="18" charset="0"/>
                <a:cs typeface="Times New Roman" panose="02020603050405020304" pitchFamily="18" charset="0"/>
              </a:rPr>
              <a:t>гидрологические опасные явления</a:t>
            </a:r>
            <a:r>
              <a:rPr lang="ru-RU" dirty="0">
                <a:latin typeface="Times New Roman" panose="02020603050405020304" pitchFamily="18" charset="0"/>
                <a:cs typeface="Times New Roman" panose="02020603050405020304" pitchFamily="18" charset="0"/>
              </a:rPr>
              <a:t>: тропические циклоны (тайфуны); цунами; сильное волнение (5 баллов и более); сильное колебание уровня моря; сильный </a:t>
            </a:r>
            <a:r>
              <a:rPr lang="ru-RU" dirty="0" err="1">
                <a:latin typeface="Times New Roman" panose="02020603050405020304" pitchFamily="18" charset="0"/>
                <a:cs typeface="Times New Roman" panose="02020603050405020304" pitchFamily="18" charset="0"/>
              </a:rPr>
              <a:t>тягун</a:t>
            </a:r>
            <a:r>
              <a:rPr lang="ru-RU" dirty="0">
                <a:latin typeface="Times New Roman" panose="02020603050405020304" pitchFamily="18" charset="0"/>
                <a:cs typeface="Times New Roman" panose="02020603050405020304" pitchFamily="18" charset="0"/>
              </a:rPr>
              <a:t> в портах; ранний ледяной покров и припай; напор льдов, интенсивный дрейф льдов; непроходимый (труднопроходимый) лед; обледенение судов и портовых сооружений; отрыв прибрежных льдов. </a:t>
            </a:r>
          </a:p>
          <a:p>
            <a:pPr algn="just"/>
            <a:r>
              <a:rPr lang="ru-RU" dirty="0" smtClean="0">
                <a:latin typeface="Times New Roman" panose="02020603050405020304" pitchFamily="18" charset="0"/>
                <a:cs typeface="Times New Roman" panose="02020603050405020304" pitchFamily="18" charset="0"/>
              </a:rPr>
              <a:t>-</a:t>
            </a:r>
            <a:r>
              <a:rPr lang="ru-RU" b="1" dirty="0" smtClean="0">
                <a:latin typeface="Times New Roman" panose="02020603050405020304" pitchFamily="18" charset="0"/>
                <a:cs typeface="Times New Roman" panose="02020603050405020304" pitchFamily="18" charset="0"/>
              </a:rPr>
              <a:t>Гидрологические </a:t>
            </a:r>
            <a:r>
              <a:rPr lang="ru-RU" b="1" dirty="0">
                <a:latin typeface="Times New Roman" panose="02020603050405020304" pitchFamily="18" charset="0"/>
                <a:cs typeface="Times New Roman" panose="02020603050405020304" pitchFamily="18" charset="0"/>
              </a:rPr>
              <a:t>опасные явления: </a:t>
            </a:r>
            <a:r>
              <a:rPr lang="ru-RU" dirty="0">
                <a:latin typeface="Times New Roman" panose="02020603050405020304" pitchFamily="18" charset="0"/>
                <a:cs typeface="Times New Roman" panose="02020603050405020304" pitchFamily="18" charset="0"/>
              </a:rPr>
              <a:t>высокие уровни воды (наводнения); половодье; дождевые паводки; заторы и зажоры; ветровые нагоны; низкие уровни воды; ранний ледостав и появление льда на судоходных водоемах и реках. </a:t>
            </a:r>
            <a:endParaRPr lang="ru-RU" dirty="0" smtClean="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a:t>
            </a:r>
            <a:r>
              <a:rPr lang="ru-RU" b="1" dirty="0" smtClean="0">
                <a:latin typeface="Times New Roman" panose="02020603050405020304" pitchFamily="18" charset="0"/>
                <a:cs typeface="Times New Roman" panose="02020603050405020304" pitchFamily="18" charset="0"/>
              </a:rPr>
              <a:t>Гидрогеологические </a:t>
            </a:r>
            <a:r>
              <a:rPr lang="ru-RU" b="1" dirty="0">
                <a:latin typeface="Times New Roman" panose="02020603050405020304" pitchFamily="18" charset="0"/>
                <a:cs typeface="Times New Roman" panose="02020603050405020304" pitchFamily="18" charset="0"/>
              </a:rPr>
              <a:t>опасные явления</a:t>
            </a:r>
            <a:r>
              <a:rPr lang="ru-RU" dirty="0">
                <a:latin typeface="Times New Roman" panose="02020603050405020304" pitchFamily="18" charset="0"/>
                <a:cs typeface="Times New Roman" panose="02020603050405020304" pitchFamily="18" charset="0"/>
              </a:rPr>
              <a:t>: низкие уровни грунтовых вод; высокие уровни грунтовых вод. </a:t>
            </a:r>
          </a:p>
          <a:p>
            <a:pPr algn="just"/>
            <a:r>
              <a:rPr lang="ru-RU" dirty="0" smtClean="0">
                <a:latin typeface="Times New Roman" panose="02020603050405020304" pitchFamily="18" charset="0"/>
                <a:cs typeface="Times New Roman" panose="02020603050405020304" pitchFamily="18" charset="0"/>
              </a:rPr>
              <a:t>-</a:t>
            </a:r>
            <a:r>
              <a:rPr lang="ru-RU" b="1" dirty="0" smtClean="0">
                <a:latin typeface="Times New Roman" panose="02020603050405020304" pitchFamily="18" charset="0"/>
                <a:cs typeface="Times New Roman" panose="02020603050405020304" pitchFamily="18" charset="0"/>
              </a:rPr>
              <a:t>Природные </a:t>
            </a:r>
            <a:r>
              <a:rPr lang="ru-RU" b="1" dirty="0">
                <a:latin typeface="Times New Roman" panose="02020603050405020304" pitchFamily="18" charset="0"/>
                <a:cs typeface="Times New Roman" panose="02020603050405020304" pitchFamily="18" charset="0"/>
              </a:rPr>
              <a:t>пожары: </a:t>
            </a:r>
            <a:r>
              <a:rPr lang="ru-RU" dirty="0">
                <a:latin typeface="Times New Roman" panose="02020603050405020304" pitchFamily="18" charset="0"/>
                <a:cs typeface="Times New Roman" panose="02020603050405020304" pitchFamily="18" charset="0"/>
              </a:rPr>
              <a:t>лесные пожары; пожары степных и хлебных массивов; торфяные пожары; подземные пожары горючих ископаемых. </a:t>
            </a:r>
          </a:p>
          <a:p>
            <a:pPr algn="just"/>
            <a:r>
              <a:rPr lang="ru-RU" dirty="0" smtClean="0">
                <a:latin typeface="Times New Roman" panose="02020603050405020304" pitchFamily="18" charset="0"/>
                <a:cs typeface="Times New Roman" panose="02020603050405020304" pitchFamily="18" charset="0"/>
              </a:rPr>
              <a:t>-</a:t>
            </a:r>
            <a:r>
              <a:rPr lang="ru-RU" b="1" dirty="0" smtClean="0">
                <a:latin typeface="Times New Roman" panose="02020603050405020304" pitchFamily="18" charset="0"/>
                <a:cs typeface="Times New Roman" panose="02020603050405020304" pitchFamily="18" charset="0"/>
              </a:rPr>
              <a:t>Инфекционная </a:t>
            </a:r>
            <a:r>
              <a:rPr lang="ru-RU" b="1" dirty="0">
                <a:latin typeface="Times New Roman" panose="02020603050405020304" pitchFamily="18" charset="0"/>
                <a:cs typeface="Times New Roman" panose="02020603050405020304" pitchFamily="18" charset="0"/>
              </a:rPr>
              <a:t>заболеваемость людей: </a:t>
            </a:r>
            <a:r>
              <a:rPr lang="ru-RU" dirty="0">
                <a:latin typeface="Times New Roman" panose="02020603050405020304" pitchFamily="18" charset="0"/>
                <a:cs typeface="Times New Roman" panose="02020603050405020304" pitchFamily="18" charset="0"/>
              </a:rPr>
              <a:t>единичные случаи экзотических и особо опасных инфекционных заболеваний; групповые случаи опасных инфекционных заболеваний; эпидемическая вспышка опасных инфекционных заболеваний; эпидемия; пандемия; инфекционные заболевания людей </a:t>
            </a:r>
            <a:r>
              <a:rPr lang="ru-RU" dirty="0" smtClean="0">
                <a:latin typeface="Times New Roman" panose="02020603050405020304" pitchFamily="18" charset="0"/>
                <a:cs typeface="Times New Roman" panose="02020603050405020304" pitchFamily="18" charset="0"/>
              </a:rPr>
              <a:t>не выявленной </a:t>
            </a:r>
            <a:r>
              <a:rPr lang="ru-RU" dirty="0">
                <a:latin typeface="Times New Roman" panose="02020603050405020304" pitchFamily="18" charset="0"/>
                <a:cs typeface="Times New Roman" panose="02020603050405020304" pitchFamily="18" charset="0"/>
              </a:rPr>
              <a:t>этиологии. </a:t>
            </a:r>
          </a:p>
          <a:p>
            <a:pPr algn="just"/>
            <a:r>
              <a:rPr lang="ru-RU" dirty="0" smtClean="0">
                <a:latin typeface="Times New Roman" panose="02020603050405020304" pitchFamily="18" charset="0"/>
                <a:cs typeface="Times New Roman" panose="02020603050405020304" pitchFamily="18" charset="0"/>
              </a:rPr>
              <a:t>-</a:t>
            </a:r>
            <a:r>
              <a:rPr lang="ru-RU" b="1" dirty="0" smtClean="0">
                <a:latin typeface="Times New Roman" panose="02020603050405020304" pitchFamily="18" charset="0"/>
                <a:cs typeface="Times New Roman" panose="02020603050405020304" pitchFamily="18" charset="0"/>
              </a:rPr>
              <a:t>Инфекционная </a:t>
            </a:r>
            <a:r>
              <a:rPr lang="ru-RU" b="1" dirty="0">
                <a:latin typeface="Times New Roman" panose="02020603050405020304" pitchFamily="18" charset="0"/>
                <a:cs typeface="Times New Roman" panose="02020603050405020304" pitchFamily="18" charset="0"/>
              </a:rPr>
              <a:t>заболеваемость сельскохозяйственных животных: </a:t>
            </a:r>
            <a:r>
              <a:rPr lang="ru-RU" dirty="0">
                <a:latin typeface="Times New Roman" panose="02020603050405020304" pitchFamily="18" charset="0"/>
                <a:cs typeface="Times New Roman" panose="02020603050405020304" pitchFamily="18" charset="0"/>
              </a:rPr>
              <a:t>единичные случаи экзотических и особо опасных инфекционных заболеваний; энзоотии; эпизоотии; панзоотии; инфекционные заболевания сельскохозяйственных животных </a:t>
            </a:r>
            <a:r>
              <a:rPr lang="ru-RU" dirty="0" smtClean="0">
                <a:latin typeface="Times New Roman" panose="02020603050405020304" pitchFamily="18" charset="0"/>
                <a:cs typeface="Times New Roman" panose="02020603050405020304" pitchFamily="18" charset="0"/>
              </a:rPr>
              <a:t>не выявленной </a:t>
            </a:r>
            <a:r>
              <a:rPr lang="ru-RU" dirty="0">
                <a:latin typeface="Times New Roman" panose="02020603050405020304" pitchFamily="18" charset="0"/>
                <a:cs typeface="Times New Roman" panose="02020603050405020304" pitchFamily="18" charset="0"/>
              </a:rPr>
              <a:t>этиологии. </a:t>
            </a:r>
          </a:p>
          <a:p>
            <a:pPr algn="just"/>
            <a:r>
              <a:rPr lang="ru-RU" dirty="0" smtClean="0">
                <a:latin typeface="Times New Roman" panose="02020603050405020304" pitchFamily="18" charset="0"/>
                <a:cs typeface="Times New Roman" panose="02020603050405020304" pitchFamily="18" charset="0"/>
              </a:rPr>
              <a:t>-</a:t>
            </a:r>
            <a:r>
              <a:rPr lang="ru-RU" b="1" dirty="0" smtClean="0">
                <a:latin typeface="Times New Roman" panose="02020603050405020304" pitchFamily="18" charset="0"/>
                <a:cs typeface="Times New Roman" panose="02020603050405020304" pitchFamily="18" charset="0"/>
              </a:rPr>
              <a:t>Поражение </a:t>
            </a:r>
            <a:r>
              <a:rPr lang="ru-RU" b="1" dirty="0">
                <a:latin typeface="Times New Roman" panose="02020603050405020304" pitchFamily="18" charset="0"/>
                <a:cs typeface="Times New Roman" panose="02020603050405020304" pitchFamily="18" charset="0"/>
              </a:rPr>
              <a:t>сельскохозяйственных растений болезнями и вредителями</a:t>
            </a:r>
            <a:r>
              <a:rPr lang="ru-RU" dirty="0">
                <a:latin typeface="Times New Roman" panose="02020603050405020304" pitchFamily="18" charset="0"/>
                <a:cs typeface="Times New Roman" panose="02020603050405020304" pitchFamily="18" charset="0"/>
              </a:rPr>
              <a:t>: прогрессирующая эпифитотия; </a:t>
            </a:r>
            <a:r>
              <a:rPr lang="ru-RU" dirty="0" err="1">
                <a:latin typeface="Times New Roman" panose="02020603050405020304" pitchFamily="18" charset="0"/>
                <a:cs typeface="Times New Roman" panose="02020603050405020304" pitchFamily="18" charset="0"/>
              </a:rPr>
              <a:t>панфитотия</a:t>
            </a:r>
            <a:r>
              <a:rPr lang="ru-RU" dirty="0">
                <a:latin typeface="Times New Roman" panose="02020603050405020304" pitchFamily="18" charset="0"/>
                <a:cs typeface="Times New Roman" panose="02020603050405020304" pitchFamily="18" charset="0"/>
              </a:rPr>
              <a:t>; болезни сельскохозяйственных растений </a:t>
            </a:r>
            <a:r>
              <a:rPr lang="ru-RU" dirty="0" smtClean="0">
                <a:latin typeface="Times New Roman" panose="02020603050405020304" pitchFamily="18" charset="0"/>
                <a:cs typeface="Times New Roman" panose="02020603050405020304" pitchFamily="18" charset="0"/>
              </a:rPr>
              <a:t>не выявленной </a:t>
            </a:r>
            <a:r>
              <a:rPr lang="ru-RU" dirty="0">
                <a:latin typeface="Times New Roman" panose="02020603050405020304" pitchFamily="18" charset="0"/>
                <a:cs typeface="Times New Roman" panose="02020603050405020304" pitchFamily="18" charset="0"/>
              </a:rPr>
              <a:t>этиологии; массовое </a:t>
            </a:r>
            <a:r>
              <a:rPr lang="ru-RU" dirty="0" err="1" smtClean="0">
                <a:latin typeface="Times New Roman" panose="02020603050405020304" pitchFamily="18" charset="0"/>
                <a:cs typeface="Times New Roman" panose="02020603050405020304" pitchFamily="18" charset="0"/>
              </a:rPr>
              <a:t>распростра</a:t>
            </a:r>
            <a:r>
              <a:rPr lang="ru-RU" dirty="0" smtClean="0">
                <a:latin typeface="Times New Roman" panose="02020603050405020304" pitchFamily="18" charset="0"/>
                <a:cs typeface="Times New Roman" panose="02020603050405020304" pitchFamily="18" charset="0"/>
              </a:rPr>
              <a:t>-</a:t>
            </a:r>
          </a:p>
          <a:p>
            <a:pPr algn="just"/>
            <a:r>
              <a:rPr lang="ru-RU" sz="1600" dirty="0" err="1" smtClean="0">
                <a:latin typeface="Times New Roman" panose="02020603050405020304" pitchFamily="18" charset="0"/>
                <a:cs typeface="Times New Roman" panose="02020603050405020304" pitchFamily="18" charset="0"/>
              </a:rPr>
              <a:t>нение</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вредителей растений</a:t>
            </a:r>
            <a:r>
              <a:rPr lang="ru-RU" sz="1600" dirty="0"/>
              <a:t>. </a:t>
            </a:r>
          </a:p>
        </p:txBody>
      </p:sp>
    </p:spTree>
    <p:extLst>
      <p:ext uri="{BB962C8B-B14F-4D97-AF65-F5344CB8AC3E}">
        <p14:creationId xmlns:p14="http://schemas.microsoft.com/office/powerpoint/2010/main" val="16737725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44"/>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25</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216568" y="-114944"/>
            <a:ext cx="11718758" cy="6612323"/>
          </a:xfrm>
          <a:prstGeom prst="rect">
            <a:avLst/>
          </a:prstGeom>
        </p:spPr>
        <p:txBody>
          <a:bodyPr wrap="square">
            <a:spAutoFit/>
          </a:bodyPr>
          <a:lstStyle/>
          <a:p>
            <a:pPr algn="just">
              <a:lnSpc>
                <a:spcPct val="107000"/>
              </a:lnSpc>
              <a:spcAft>
                <a:spcPts val="0"/>
              </a:spcAft>
            </a:pPr>
            <a:r>
              <a:rPr lang="ru-RU"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3.3.Экологического </a:t>
            </a:r>
            <a:r>
              <a:rPr lang="ru-RU"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характера </a:t>
            </a:r>
            <a:endParaRPr lang="ru-RU" sz="1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Чрезвычайные </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ситуации, связанные с изменением состояния суши (почвы, недр, ландшафта):</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катастрофические просадки, оползни, обвалы земной поверхности из-за вы­работки недр при добыче полезных ископаемых и другой деятельности чело­века; наличие тяжелых металлов (в том числе радионуклидов) и других вредных веществ в почве (грунте) сверх предельно допустимых концентраций; интенсивная деградация почв, опустынивание на обширных территориях из-за эрозии, засоления, заболачивания почв и др.; кризисные ситуации, связанные с истощением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невозобновляемых</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природных ископаемых; критические ситуации, вызванные переполнением хранилищ (свалок) промышленными и бытовыми отходами, загрязнением ими окружающей среды.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Чрезвычайные </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ситуации, связанные с изменением состава и свойств атмо­сферы (воздушной</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среды): резкие изменения погоды или климата в результате антропогенной деятельности; превышение предельно допустимых концентраций вредных примесей в атмо­сфере; температурные инверсии над городами; «кислородный» голод в городах; значительное превышение предельно допустимого уровня городского шума; образование обширной зоны кислотных осадков; разрушение озонового слоя атмосферы; значительные изменения прозрачности атмосферы.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Чрезвычайные </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ситуации, связанные с изменением состояния гидросферы</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(водной среды): резкая нехватка питьевой воды вследствие истощения водных источников или их загрязнения; истощение водных ресурсов, необходимых для организации хозяйственно-бы­тового водоснабжения и обеспечения технологических процессов; нарушение хозяйственной деятельности и экологического равновесия вследствие загрязнения зон внутренних морей и мирового океана.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Чрезвычайные </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ситуации, связанные с изменением состояния биосферы: </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исчезновение видов животных, растений, чувствительных к изменению условий среды обитания; гибель растительности на обширной территории; резкое изменение способности биосферы к воспроизводству возобновляемых ресурсов; массовая гибель животных.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endParaRPr lang="ru-RU"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03508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44"/>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26</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216567" y="121920"/>
            <a:ext cx="11718759" cy="6612323"/>
          </a:xfrm>
          <a:prstGeom prst="rect">
            <a:avLst/>
          </a:prstGeom>
        </p:spPr>
        <p:txBody>
          <a:bodyPr wrap="square">
            <a:spAutoFit/>
          </a:bodyPr>
          <a:lstStyle/>
          <a:p>
            <a:pPr algn="just">
              <a:lnSpc>
                <a:spcPct val="107000"/>
              </a:lnSpc>
              <a:spcAft>
                <a:spcPts val="0"/>
              </a:spcAft>
            </a:pPr>
            <a:r>
              <a:rPr lang="ru-RU"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3.4.Мирного времени </a:t>
            </a:r>
            <a:endParaRPr lang="ru-RU" sz="1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Чрезвычайные </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ситуации мирного времени можно разделить на</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пять групп: </a:t>
            </a:r>
            <a:endParaRPr lang="ru-RU" sz="16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 </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сопровождающиеся выбросами опасных веществ в окружающую среду;</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II – связанные с возникновением пожаров, взрывов и их последствий;</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III – на транспортных коммуникациях;</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IV – военно-политического характера;</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 – вызванные стихийные бедствиями.</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 I группе ЧС</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сопровождающихся выбросами опасных веществ в окружающую среду, относят: аварии на атомных электростанциях; утечки радиоактивных газов на предприятиях ядерно-топливного цикла за пределы санитарно-защитной зоны; аварии на атомных судах с радиоактивным загрязнением акватории порта и прибрежной территории; аварии на ядерных установках научно-исследовательских центров с радиоактивным загрязнением территории; аварийные ситуации во время промышленных и испытательных ядерных взрывов, связанные со сверхнормативным выбросом радиоактивных веществ в окружающую среду; падение летательных аппаратов с ядерными энергетическими устройствами на борту с последующим радиоактивным загрязнением местности; незначительные загрязнения местности радиоактивными веществами при повреждении источников ионизирующих излучений, авариях на транспорте, пере­возящем радиоактивные препараты; аварии на химически опасных объектах с выбросом (утечкой) в окружающую среду сильнодействующих ядовитых веществ; аварии с выбросом (утечкой) в окружающую среду бактериологических средств и биологических веществ в концентрациях, превышающих допустимые зна­чения.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II группа ЧС</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пожары в населенных пунктах, на объектах экономики и транспортных коммуникациях; взрывы на объектах и транспортных коммуникациях (в том числе при падении летательных аппаратов); взрывы в жилых домах.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73897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44"/>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27</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80210" y="109728"/>
            <a:ext cx="11855116" cy="6019597"/>
          </a:xfrm>
          <a:prstGeom prst="rect">
            <a:avLst/>
          </a:prstGeom>
        </p:spPr>
        <p:txBody>
          <a:bodyPr wrap="square">
            <a:spAutoFit/>
          </a:bodyPr>
          <a:lstStyle/>
          <a:p>
            <a:pPr algn="just">
              <a:lnSpc>
                <a:spcPct val="107000"/>
              </a:lnSpc>
              <a:spcAft>
                <a:spcPts val="0"/>
              </a:spcAft>
            </a:pPr>
            <a:r>
              <a:rPr lang="ru-RU"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III группа – ЧС </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ситуации на транспортных коммуникациях: аварийные катастрофы; столкновения и сход с рельсов железнодорожных составов (поездов в метро­политене); аварии на водных коммуникациях, повлекшие значительное количество чело­веческих жертв или вызвавшие загрязнение акватории портов, прибрежных терри­торий, внутренних водоемов нефтепродуктами и (или) сильнодействующими ядовитыми веществами; аварии на трубопроводах, вызванные выброс большой массы транспортирую­щих веществ и загрязнение ими окружающей среды; аварии на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энерго</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и других инженерных сетях, повлекшие нарушение нор­мальной жизнедеятельности населения в результате возникновения вторичных фак­торов</a:t>
            </a:r>
            <a:r>
              <a:rPr lang="ru-RU"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07000"/>
              </a:lnSpc>
              <a:spcAft>
                <a:spcPts val="0"/>
              </a:spcAft>
            </a:pPr>
            <a:r>
              <a:rPr lang="ru-RU"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IV </a:t>
            </a:r>
            <a:r>
              <a:rPr lang="ru-RU"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группа – ЧС </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военно-политического характера в мирное время: единичный (случай) ракетно-ядерный удар, нанесенный с акватории нейтраль­ных вод кораблем неустановленной принадлежности или падение носителя ядерно­го оружия со взрывом боевой части; падение носителя ядерного оружия с разрушением или без разрушения боевой части; вооруженное нападение на штабы, пункты управления, узлы связи, склады войсковых соединений и частей (в том числе гражданской обороны); волнения в отдельных районах, вызванные выступлениями антиобществен­ных или националистических групп (элементов), попытка захвата радиовещательных станций, государственных и общественно-политических учреждений</a:t>
            </a:r>
            <a:r>
              <a:rPr lang="ru-RU"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07000"/>
              </a:lnSpc>
              <a:spcAft>
                <a:spcPts val="0"/>
              </a:spcAft>
            </a:pPr>
            <a:r>
              <a:rPr lang="ru-RU"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 группа – ЧС</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вызванные стихийными бедствиями: стихийные бедствия геологического характера (землетрясения, вулканы, оползни, селевые потоки, снежные лавины); стихийные бедствия метеорологического характера (ураганы, бури, смерчи); стихийные бедствия гидрологического характера (наводнение, заторы льда на реках, цунами); природные пожары.  </a:t>
            </a:r>
            <a:endParaRPr lang="ru-RU"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305300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44"/>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28</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336884" y="121920"/>
            <a:ext cx="11598442" cy="7294305"/>
          </a:xfrm>
          <a:prstGeom prst="rect">
            <a:avLst/>
          </a:prstGeom>
        </p:spPr>
        <p:txBody>
          <a:bodyPr wrap="square">
            <a:spAutoFit/>
          </a:bodyPr>
          <a:lstStyle/>
          <a:p>
            <a:r>
              <a:rPr lang="ru-RU" b="1" dirty="0">
                <a:solidFill>
                  <a:schemeClr val="accent4"/>
                </a:solidFill>
                <a:latin typeface="Times New Roman" panose="02020603050405020304" pitchFamily="18" charset="0"/>
                <a:cs typeface="Times New Roman" panose="02020603050405020304" pitchFamily="18" charset="0"/>
              </a:rPr>
              <a:t>7</a:t>
            </a:r>
            <a:r>
              <a:rPr lang="ru-RU" b="1" dirty="0" smtClean="0">
                <a:solidFill>
                  <a:schemeClr val="accent4"/>
                </a:solidFill>
                <a:latin typeface="Times New Roman" panose="02020603050405020304" pitchFamily="18" charset="0"/>
                <a:cs typeface="Times New Roman" panose="02020603050405020304" pitchFamily="18" charset="0"/>
              </a:rPr>
              <a:t>.Понятия </a:t>
            </a:r>
            <a:r>
              <a:rPr lang="ru-RU" b="1" dirty="0">
                <a:solidFill>
                  <a:schemeClr val="accent4"/>
                </a:solidFill>
                <a:latin typeface="Times New Roman" panose="02020603050405020304" pitchFamily="18" charset="0"/>
                <a:cs typeface="Times New Roman" panose="02020603050405020304" pitchFamily="18" charset="0"/>
              </a:rPr>
              <a:t>об опасном природном явлении, источнике природной чрезвычайной ситуации, стихийном бедствии. Классификация и характеристика чрезвычайных ситуаций природного </a:t>
            </a:r>
            <a:r>
              <a:rPr lang="ru-RU" b="1" dirty="0" smtClean="0">
                <a:solidFill>
                  <a:schemeClr val="accent4"/>
                </a:solidFill>
                <a:latin typeface="Times New Roman" panose="02020603050405020304" pitchFamily="18" charset="0"/>
                <a:cs typeface="Times New Roman" panose="02020603050405020304" pitchFamily="18" charset="0"/>
              </a:rPr>
              <a:t>характера.</a:t>
            </a:r>
          </a:p>
          <a:p>
            <a:endParaRPr lang="ru-RU" b="1" dirty="0" smtClean="0"/>
          </a:p>
          <a:p>
            <a:pPr algn="just"/>
            <a:r>
              <a:rPr lang="ru-RU" b="1" dirty="0" smtClean="0">
                <a:solidFill>
                  <a:srgbClr val="663300"/>
                </a:solidFill>
                <a:latin typeface="Times New Roman" panose="02020603050405020304" pitchFamily="18" charset="0"/>
                <a:cs typeface="Times New Roman" panose="02020603050405020304" pitchFamily="18" charset="0"/>
              </a:rPr>
              <a:t>Чрезвычайная </a:t>
            </a:r>
            <a:r>
              <a:rPr lang="ru-RU" b="1" dirty="0">
                <a:solidFill>
                  <a:srgbClr val="663300"/>
                </a:solidFill>
                <a:latin typeface="Times New Roman" panose="02020603050405020304" pitchFamily="18" charset="0"/>
                <a:cs typeface="Times New Roman" panose="02020603050405020304" pitchFamily="18" charset="0"/>
              </a:rPr>
              <a:t>ситуация природного характера</a:t>
            </a:r>
            <a:r>
              <a:rPr lang="ru-RU" dirty="0">
                <a:solidFill>
                  <a:srgbClr val="663300"/>
                </a:solidFill>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обстановка на определенной территории или акватории, сложившаяся в результате стихийного природного бедствия, которая может повлечь или повлекла за собой человеческие жертвы, ущерб здоровью людей и окружающей природной среде, значительные материальные потери и нарушение условий жизнедеятельности людей. (Согласно </a:t>
            </a:r>
            <a:r>
              <a:rPr lang="ru-RU" b="1" u="sng" dirty="0">
                <a:latin typeface="Times New Roman" panose="02020603050405020304" pitchFamily="18" charset="0"/>
                <a:cs typeface="Times New Roman" panose="02020603050405020304" pitchFamily="18" charset="0"/>
              </a:rPr>
              <a:t>ФЗ-68</a:t>
            </a:r>
            <a:r>
              <a:rPr lang="ru-RU" b="1" dirty="0">
                <a:latin typeface="Times New Roman" panose="02020603050405020304" pitchFamily="18" charset="0"/>
                <a:cs typeface="Times New Roman" panose="02020603050405020304" pitchFamily="18" charset="0"/>
              </a:rPr>
              <a:t> "О защите населения и территорий от ЧС природного и техно­генного характера").</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a:t>
            </a:r>
          </a:p>
          <a:p>
            <a:pPr algn="just"/>
            <a:r>
              <a:rPr lang="ru-RU" dirty="0" smtClean="0">
                <a:latin typeface="Times New Roman" panose="02020603050405020304" pitchFamily="18" charset="0"/>
                <a:cs typeface="Times New Roman" panose="02020603050405020304" pitchFamily="18" charset="0"/>
              </a:rPr>
              <a:t>Различают </a:t>
            </a:r>
            <a:r>
              <a:rPr lang="ru-RU" dirty="0">
                <a:latin typeface="Times New Roman" panose="02020603050405020304" pitchFamily="18" charset="0"/>
                <a:cs typeface="Times New Roman" panose="02020603050405020304" pitchFamily="18" charset="0"/>
              </a:rPr>
              <a:t>чрезвычайные ситуации </a:t>
            </a:r>
            <a:r>
              <a:rPr lang="ru-RU" b="1" i="1" dirty="0">
                <a:solidFill>
                  <a:srgbClr val="663300"/>
                </a:solidFill>
                <a:latin typeface="Times New Roman" panose="02020603050405020304" pitchFamily="18" charset="0"/>
                <a:cs typeface="Times New Roman" panose="02020603050405020304" pitchFamily="18" charset="0"/>
              </a:rPr>
              <a:t>природного характера:</a:t>
            </a:r>
          </a:p>
          <a:p>
            <a:pPr algn="just"/>
            <a:r>
              <a:rPr lang="ru-RU" dirty="0">
                <a:latin typeface="Times New Roman" panose="02020603050405020304" pitchFamily="18" charset="0"/>
                <a:cs typeface="Times New Roman" panose="02020603050405020304" pitchFamily="18" charset="0"/>
              </a:rPr>
              <a:t>- по источникам;</a:t>
            </a:r>
          </a:p>
          <a:p>
            <a:pPr algn="just"/>
            <a:r>
              <a:rPr lang="ru-RU" dirty="0">
                <a:latin typeface="Times New Roman" panose="02020603050405020304" pitchFamily="18" charset="0"/>
                <a:cs typeface="Times New Roman" panose="02020603050405020304" pitchFamily="18" charset="0"/>
              </a:rPr>
              <a:t>- по масштабам;</a:t>
            </a:r>
          </a:p>
          <a:p>
            <a:pPr algn="just"/>
            <a:r>
              <a:rPr lang="ru-RU" dirty="0">
                <a:latin typeface="Times New Roman" panose="02020603050405020304" pitchFamily="18" charset="0"/>
                <a:cs typeface="Times New Roman" panose="02020603050405020304" pitchFamily="18" charset="0"/>
              </a:rPr>
              <a:t>- по виду.</a:t>
            </a:r>
          </a:p>
          <a:p>
            <a:pPr algn="just"/>
            <a:r>
              <a:rPr lang="ru-RU" b="1" dirty="0">
                <a:solidFill>
                  <a:srgbClr val="FF33CC"/>
                </a:solidFill>
                <a:latin typeface="Times New Roman" panose="02020603050405020304" pitchFamily="18" charset="0"/>
                <a:cs typeface="Times New Roman" panose="02020603050405020304" pitchFamily="18" charset="0"/>
              </a:rPr>
              <a:t>Источником чрезвычайной </a:t>
            </a:r>
            <a:r>
              <a:rPr lang="ru-RU" b="1" dirty="0" smtClean="0">
                <a:solidFill>
                  <a:srgbClr val="FF33CC"/>
                </a:solidFill>
                <a:latin typeface="Times New Roman" panose="02020603050405020304" pitchFamily="18" charset="0"/>
                <a:cs typeface="Times New Roman" panose="02020603050405020304" pitchFamily="18" charset="0"/>
              </a:rPr>
              <a:t>ситуации </a:t>
            </a:r>
            <a:r>
              <a:rPr lang="ru-RU" dirty="0" smtClean="0">
                <a:latin typeface="Times New Roman" panose="02020603050405020304" pitchFamily="18" charset="0"/>
                <a:cs typeface="Times New Roman" panose="02020603050405020304" pitchFamily="18" charset="0"/>
              </a:rPr>
              <a:t>является</a:t>
            </a:r>
            <a:r>
              <a:rPr lang="ru-RU" dirty="0">
                <a:latin typeface="Times New Roman" panose="02020603050405020304" pitchFamily="18" charset="0"/>
                <a:cs typeface="Times New Roman" panose="02020603050405020304" pitchFamily="18" charset="0"/>
              </a:rPr>
              <a:t>:</a:t>
            </a:r>
          </a:p>
          <a:p>
            <a:pPr algn="just"/>
            <a:r>
              <a:rPr lang="ru-RU" dirty="0">
                <a:latin typeface="Times New Roman" panose="02020603050405020304" pitchFamily="18" charset="0"/>
                <a:cs typeface="Times New Roman" panose="02020603050405020304" pitchFamily="18" charset="0"/>
              </a:rPr>
              <a:t>- опасное природное явление;</a:t>
            </a:r>
          </a:p>
          <a:p>
            <a:pPr algn="just"/>
            <a:r>
              <a:rPr lang="ru-RU" dirty="0">
                <a:latin typeface="Times New Roman" panose="02020603050405020304" pitchFamily="18" charset="0"/>
                <a:cs typeface="Times New Roman" panose="02020603050405020304" pitchFamily="18" charset="0"/>
              </a:rPr>
              <a:t>- авария или опасное техногенное происшествие;</a:t>
            </a:r>
          </a:p>
          <a:p>
            <a:pPr algn="just"/>
            <a:r>
              <a:rPr lang="ru-RU" dirty="0">
                <a:latin typeface="Times New Roman" panose="02020603050405020304" pitchFamily="18" charset="0"/>
                <a:cs typeface="Times New Roman" panose="02020603050405020304" pitchFamily="18" charset="0"/>
              </a:rPr>
              <a:t>-широко распространенная инфекционная заболеваемость людей, сельскохозяйственных животных и растений;</a:t>
            </a:r>
          </a:p>
          <a:p>
            <a:pPr algn="just"/>
            <a:r>
              <a:rPr lang="ru-RU" dirty="0" smtClean="0">
                <a:latin typeface="Times New Roman" panose="02020603050405020304" pitchFamily="18" charset="0"/>
                <a:cs typeface="Times New Roman" panose="02020603050405020304" pitchFamily="18" charset="0"/>
              </a:rPr>
              <a:t>-применение </a:t>
            </a:r>
            <a:r>
              <a:rPr lang="ru-RU" dirty="0">
                <a:latin typeface="Times New Roman" panose="02020603050405020304" pitchFamily="18" charset="0"/>
                <a:cs typeface="Times New Roman" panose="02020603050405020304" pitchFamily="18" charset="0"/>
              </a:rPr>
              <a:t>современных средств поражения, в результате чего произошла или может произойти чрезвычайная ситуация.</a:t>
            </a:r>
          </a:p>
          <a:p>
            <a:pPr algn="just"/>
            <a:r>
              <a:rPr lang="ru-RU" b="1" dirty="0" smtClean="0">
                <a:solidFill>
                  <a:srgbClr val="FF0000"/>
                </a:solidFill>
                <a:latin typeface="Times New Roman" panose="02020603050405020304" pitchFamily="18" charset="0"/>
                <a:cs typeface="Times New Roman" panose="02020603050405020304" pitchFamily="18" charset="0"/>
              </a:rPr>
              <a:t>    Опасное </a:t>
            </a:r>
            <a:r>
              <a:rPr lang="ru-RU" b="1" dirty="0">
                <a:solidFill>
                  <a:srgbClr val="FF0000"/>
                </a:solidFill>
                <a:latin typeface="Times New Roman" panose="02020603050405020304" pitchFamily="18" charset="0"/>
                <a:cs typeface="Times New Roman" panose="02020603050405020304" pitchFamily="18" charset="0"/>
              </a:rPr>
              <a:t>природное явление</a:t>
            </a:r>
            <a:r>
              <a:rPr lang="ru-RU" dirty="0">
                <a:solidFill>
                  <a:srgbClr val="FF0000"/>
                </a:solidFill>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стихийное событие природного происхож­дения, которое по своей интенсивности, масштабу распространения и продол­жительности может вызвать отрицательные последствия для жизнедеятельно­сти людей, экономики и природной среды.</a:t>
            </a:r>
          </a:p>
          <a:p>
            <a:pPr algn="just"/>
            <a:r>
              <a:rPr lang="ru-RU" b="1" dirty="0" smtClean="0">
                <a:latin typeface="Times New Roman" panose="02020603050405020304" pitchFamily="18" charset="0"/>
                <a:cs typeface="Times New Roman" panose="02020603050405020304" pitchFamily="18" charset="0"/>
              </a:rPr>
              <a:t>    </a:t>
            </a:r>
            <a:r>
              <a:rPr lang="ru-RU" b="1" dirty="0" smtClean="0">
                <a:solidFill>
                  <a:srgbClr val="FF0000"/>
                </a:solidFill>
                <a:latin typeface="Times New Roman" panose="02020603050405020304" pitchFamily="18" charset="0"/>
                <a:cs typeface="Times New Roman" panose="02020603050405020304" pitchFamily="18" charset="0"/>
              </a:rPr>
              <a:t>Природные </a:t>
            </a:r>
            <a:r>
              <a:rPr lang="ru-RU" b="1" dirty="0">
                <a:solidFill>
                  <a:srgbClr val="FF0000"/>
                </a:solidFill>
                <a:latin typeface="Times New Roman" panose="02020603050405020304" pitchFamily="18" charset="0"/>
                <a:cs typeface="Times New Roman" panose="02020603050405020304" pitchFamily="18" charset="0"/>
              </a:rPr>
              <a:t>катастрофы (стихийные бедствия)</a:t>
            </a:r>
            <a:r>
              <a:rPr lang="ru-RU" dirty="0">
                <a:solidFill>
                  <a:srgbClr val="FF0000"/>
                </a:solidFill>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это катастрофические ситуации, возникающие внезапно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в </a:t>
            </a:r>
            <a:r>
              <a:rPr lang="ru-RU" dirty="0">
                <a:latin typeface="Times New Roman" panose="02020603050405020304" pitchFamily="18" charset="0"/>
                <a:cs typeface="Times New Roman" panose="02020603050405020304" pitchFamily="18" charset="0"/>
              </a:rPr>
              <a:t>результате действия природных сил, приводящие, как правило, к нарушению повседневного уклада жизни </a:t>
            </a:r>
            <a:endParaRPr lang="ru-RU" dirty="0" smtClean="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38487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44"/>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29</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80210" y="158496"/>
            <a:ext cx="11965486" cy="7017306"/>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больших групп людей, в подавляющем большинстве случаев сопровождающиеся чело­веческими жертвами, уничтожением материальных ценностей, разрушением жилого фонда, объектов экономики и экологическим загрязнением окружаю­щей среды. Последствия многих крупных разрушительных стихийных бедст­вий часто являются катастрофическими для жителей пострадавших регионов.</a:t>
            </a:r>
          </a:p>
          <a:p>
            <a:pPr algn="just"/>
            <a:r>
              <a:rPr lang="ru-RU" dirty="0" smtClean="0">
                <a:latin typeface="Times New Roman" panose="02020603050405020304" pitchFamily="18" charset="0"/>
                <a:cs typeface="Times New Roman" panose="02020603050405020304" pitchFamily="18" charset="0"/>
              </a:rPr>
              <a:t>      Стихийные </a:t>
            </a:r>
            <a:r>
              <a:rPr lang="ru-RU" dirty="0">
                <a:latin typeface="Times New Roman" panose="02020603050405020304" pitchFamily="18" charset="0"/>
                <a:cs typeface="Times New Roman" panose="02020603050405020304" pitchFamily="18" charset="0"/>
              </a:rPr>
              <a:t>бедствия могут возникать как независимо друг от друга, так и во взаимосвязи: одно из них может повлечь за собой другое. Некоторые возни­кают в результате неразумной деятельности человека (пожары). Независимо от источника возникновения стихийные бедствия характеризуются значительными масштабами и различной продолжительностью - от нескольких секунд и минут (землетрясения, снежные лавины), до нескольких часов (сели), дней (оползни) и месяцев (наводнения</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      Существует </a:t>
            </a:r>
            <a:r>
              <a:rPr lang="ru-RU" dirty="0">
                <a:latin typeface="Times New Roman" panose="02020603050405020304" pitchFamily="18" charset="0"/>
                <a:cs typeface="Times New Roman" panose="02020603050405020304" pitchFamily="18" charset="0"/>
              </a:rPr>
              <a:t>большое разнообразие стихийных бедствий, различных по причинам возникновения, своему характеру и последствиям. И в соответствии с этим существует определенная классификация опасных природных явлений</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К </a:t>
            </a:r>
            <a:r>
              <a:rPr lang="ru-RU" dirty="0">
                <a:latin typeface="Times New Roman" panose="02020603050405020304" pitchFamily="18" charset="0"/>
                <a:cs typeface="Times New Roman" panose="02020603050405020304" pitchFamily="18" charset="0"/>
              </a:rPr>
              <a:t>чрезвычайным ситуациям </a:t>
            </a:r>
            <a:r>
              <a:rPr lang="ru-RU" i="1" dirty="0">
                <a:solidFill>
                  <a:srgbClr val="FF0000"/>
                </a:solidFill>
                <a:latin typeface="Times New Roman" panose="02020603050405020304" pitchFamily="18" charset="0"/>
                <a:cs typeface="Times New Roman" panose="02020603050405020304" pitchFamily="18" charset="0"/>
              </a:rPr>
              <a:t>природного характера относятся</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геологические</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метеорологические</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гидрологические ЧС</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природные пожары</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массовые заболевания людей (эпидемии), животных (эпизоотии), растений (эпифитотии</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К </a:t>
            </a:r>
            <a:r>
              <a:rPr lang="ru-RU" i="1" dirty="0">
                <a:solidFill>
                  <a:srgbClr val="FF0000"/>
                </a:solidFill>
                <a:latin typeface="Times New Roman" panose="02020603050405020304" pitchFamily="18" charset="0"/>
                <a:cs typeface="Times New Roman" panose="02020603050405020304" pitchFamily="18" charset="0"/>
              </a:rPr>
              <a:t>наиболее опасным ЧС природного характера</a:t>
            </a:r>
            <a:r>
              <a:rPr lang="ru-RU" dirty="0">
                <a:latin typeface="Times New Roman" panose="02020603050405020304" pitchFamily="18" charset="0"/>
                <a:cs typeface="Times New Roman" panose="02020603050405020304" pitchFamily="18" charset="0"/>
              </a:rPr>
              <a:t> относятся</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землетрясения</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оползни</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сели</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извержения вулканов</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наводнения</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marL="285750" indent="-285750" algn="just">
              <a:buFontTx/>
              <a:buChar char="-"/>
            </a:pPr>
            <a:r>
              <a:rPr lang="ru-RU" dirty="0" smtClean="0">
                <a:latin typeface="Times New Roman" panose="02020603050405020304" pitchFamily="18" charset="0"/>
                <a:cs typeface="Times New Roman" panose="02020603050405020304" pitchFamily="18" charset="0"/>
              </a:rPr>
              <a:t>природные </a:t>
            </a:r>
            <a:r>
              <a:rPr lang="ru-RU" dirty="0">
                <a:latin typeface="Times New Roman" panose="02020603050405020304" pitchFamily="18" charset="0"/>
                <a:cs typeface="Times New Roman" panose="02020603050405020304" pitchFamily="18" charset="0"/>
              </a:rPr>
              <a:t>пожары</a:t>
            </a:r>
            <a:r>
              <a:rPr lang="ru-RU" dirty="0" smtClean="0">
                <a:latin typeface="Times New Roman" panose="02020603050405020304" pitchFamily="18" charset="0"/>
                <a:cs typeface="Times New Roman" panose="02020603050405020304" pitchFamily="18" charset="0"/>
              </a:rPr>
              <a:t>; - </a:t>
            </a:r>
            <a:r>
              <a:rPr lang="ru-RU" dirty="0">
                <a:latin typeface="Times New Roman" panose="02020603050405020304" pitchFamily="18" charset="0"/>
                <a:cs typeface="Times New Roman" panose="02020603050405020304" pitchFamily="18" charset="0"/>
              </a:rPr>
              <a:t>сильные морозы</a:t>
            </a:r>
            <a:r>
              <a:rPr lang="ru-RU" dirty="0" smtClean="0">
                <a:latin typeface="Times New Roman" panose="02020603050405020304" pitchFamily="18" charset="0"/>
                <a:cs typeface="Times New Roman" panose="02020603050405020304" pitchFamily="18" charset="0"/>
              </a:rPr>
              <a:t>.</a:t>
            </a:r>
          </a:p>
          <a:p>
            <a:pPr marL="285750" indent="-285750" algn="just">
              <a:buFontTx/>
              <a:buChar char="-"/>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43495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7" y="-36547"/>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3</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156251" y="-15191701"/>
            <a:ext cx="12006989" cy="22677590"/>
          </a:xfrm>
          <a:prstGeom prst="rect">
            <a:avLst/>
          </a:prstGeom>
        </p:spPr>
        <p:txBody>
          <a:bodyPr wrap="square">
            <a:spAutoFit/>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pPr algn="ctr"/>
            <a:r>
              <a:rPr lang="ru-RU" b="1" dirty="0" smtClean="0">
                <a:solidFill>
                  <a:schemeClr val="accent4"/>
                </a:solidFill>
                <a:latin typeface="Times New Roman" panose="02020603050405020304" pitchFamily="18" charset="0"/>
                <a:cs typeface="Times New Roman" panose="02020603050405020304" pitchFamily="18" charset="0"/>
              </a:rPr>
              <a:t>1</a:t>
            </a:r>
            <a:r>
              <a:rPr lang="ru-RU" dirty="0" smtClean="0">
                <a:solidFill>
                  <a:schemeClr val="accent4"/>
                </a:solidFill>
                <a:latin typeface="Times New Roman" panose="02020603050405020304" pitchFamily="18" charset="0"/>
                <a:cs typeface="Times New Roman" panose="02020603050405020304" pitchFamily="18" charset="0"/>
              </a:rPr>
              <a:t>. </a:t>
            </a:r>
            <a:r>
              <a:rPr lang="ru-RU" b="1" dirty="0" smtClean="0">
                <a:solidFill>
                  <a:schemeClr val="accent4"/>
                </a:solidFill>
                <a:latin typeface="Times New Roman" panose="02020603050405020304" pitchFamily="18" charset="0"/>
                <a:cs typeface="Times New Roman" panose="02020603050405020304" pitchFamily="18" charset="0"/>
              </a:rPr>
              <a:t>Гражданская </a:t>
            </a:r>
            <a:r>
              <a:rPr lang="ru-RU" b="1" dirty="0">
                <a:solidFill>
                  <a:schemeClr val="accent4"/>
                </a:solidFill>
                <a:latin typeface="Times New Roman" panose="02020603050405020304" pitchFamily="18" charset="0"/>
                <a:cs typeface="Times New Roman" panose="02020603050405020304" pitchFamily="18" charset="0"/>
              </a:rPr>
              <a:t>оборона: основные понятия и </a:t>
            </a:r>
            <a:r>
              <a:rPr lang="ru-RU" b="1" dirty="0" smtClean="0">
                <a:solidFill>
                  <a:schemeClr val="accent4"/>
                </a:solidFill>
                <a:latin typeface="Times New Roman" panose="02020603050405020304" pitchFamily="18" charset="0"/>
                <a:cs typeface="Times New Roman" panose="02020603050405020304" pitchFamily="18" charset="0"/>
              </a:rPr>
              <a:t>задачи.</a:t>
            </a:r>
            <a:endParaRPr lang="ru-RU" b="1" dirty="0">
              <a:solidFill>
                <a:schemeClr val="accent4"/>
              </a:solidFill>
              <a:latin typeface="Times New Roman" panose="02020603050405020304" pitchFamily="18" charset="0"/>
              <a:cs typeface="Times New Roman" panose="02020603050405020304" pitchFamily="18" charset="0"/>
            </a:endParaRPr>
          </a:p>
          <a:p>
            <a:pPr algn="just"/>
            <a:r>
              <a:rPr lang="ru-RU" b="1" dirty="0" smtClean="0">
                <a:solidFill>
                  <a:srgbClr val="7030A0"/>
                </a:solidFill>
                <a:latin typeface="Times New Roman" panose="02020603050405020304" pitchFamily="18" charset="0"/>
                <a:cs typeface="Times New Roman" panose="02020603050405020304" pitchFamily="18" charset="0"/>
              </a:rPr>
              <a:t>1.1. Гражданская </a:t>
            </a:r>
            <a:r>
              <a:rPr lang="ru-RU" b="1" dirty="0">
                <a:solidFill>
                  <a:srgbClr val="7030A0"/>
                </a:solidFill>
                <a:latin typeface="Times New Roman" panose="02020603050405020304" pitchFamily="18" charset="0"/>
                <a:cs typeface="Times New Roman" panose="02020603050405020304" pitchFamily="18" charset="0"/>
              </a:rPr>
              <a:t>оборона </a:t>
            </a:r>
            <a:r>
              <a:rPr lang="ru-RU" b="1" dirty="0" smtClean="0">
                <a:solidFill>
                  <a:srgbClr val="7030A0"/>
                </a:solidFill>
                <a:latin typeface="Times New Roman" panose="02020603050405020304" pitchFamily="18" charset="0"/>
                <a:cs typeface="Times New Roman" panose="02020603050405020304" pitchFamily="18" charset="0"/>
              </a:rPr>
              <a:t>это</a:t>
            </a:r>
            <a:r>
              <a:rPr lang="ru-RU" dirty="0" smtClean="0">
                <a:latin typeface="Times New Roman" panose="02020603050405020304" pitchFamily="18" charset="0"/>
                <a:cs typeface="Times New Roman" panose="02020603050405020304" pitchFamily="18" charset="0"/>
              </a:rPr>
              <a:t>: система </a:t>
            </a:r>
            <a:r>
              <a:rPr lang="ru-RU" dirty="0">
                <a:latin typeface="Times New Roman" panose="02020603050405020304" pitchFamily="18" charset="0"/>
                <a:cs typeface="Times New Roman" panose="02020603050405020304" pitchFamily="18" charset="0"/>
              </a:rPr>
              <a:t>мероприятий по подготовке к защите и по защите населения, материальных и культурных ценностей на территории Российской Федерации от опасностей, возникающих при военных конфликтах или вследствие этих конфликтов, а также при чрезвычайных ситуациях природного и техногенного характера</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b="1" dirty="0" smtClean="0">
                <a:solidFill>
                  <a:srgbClr val="7030A0"/>
                </a:solidFill>
                <a:latin typeface="Times New Roman" panose="02020603050405020304" pitchFamily="18" charset="0"/>
                <a:cs typeface="Times New Roman" panose="02020603050405020304" pitchFamily="18" charset="0"/>
              </a:rPr>
              <a:t>1.2. Основные </a:t>
            </a:r>
            <a:r>
              <a:rPr lang="ru-RU" b="1" dirty="0">
                <a:solidFill>
                  <a:srgbClr val="7030A0"/>
                </a:solidFill>
                <a:latin typeface="Times New Roman" panose="02020603050405020304" pitchFamily="18" charset="0"/>
                <a:cs typeface="Times New Roman" panose="02020603050405020304" pitchFamily="18" charset="0"/>
              </a:rPr>
              <a:t>понятия:</a:t>
            </a:r>
          </a:p>
          <a:p>
            <a:pPr algn="just"/>
            <a:r>
              <a:rPr lang="ru-RU" dirty="0" smtClean="0">
                <a:latin typeface="Times New Roman" panose="02020603050405020304" pitchFamily="18" charset="0"/>
                <a:cs typeface="Times New Roman" panose="02020603050405020304" pitchFamily="18" charset="0"/>
              </a:rPr>
              <a:t>- </a:t>
            </a:r>
            <a:r>
              <a:rPr lang="ru-RU" dirty="0" smtClean="0">
                <a:solidFill>
                  <a:srgbClr val="C00000"/>
                </a:solidFill>
                <a:latin typeface="Times New Roman" panose="02020603050405020304" pitchFamily="18" charset="0"/>
                <a:cs typeface="Times New Roman" panose="02020603050405020304" pitchFamily="18" charset="0"/>
              </a:rPr>
              <a:t>мероприятия </a:t>
            </a:r>
            <a:r>
              <a:rPr lang="ru-RU" dirty="0">
                <a:solidFill>
                  <a:srgbClr val="C00000"/>
                </a:solidFill>
                <a:latin typeface="Times New Roman" panose="02020603050405020304" pitchFamily="18" charset="0"/>
                <a:cs typeface="Times New Roman" panose="02020603050405020304" pitchFamily="18" charset="0"/>
              </a:rPr>
              <a:t>по гражданской обороне </a:t>
            </a:r>
            <a:r>
              <a:rPr lang="ru-RU" dirty="0">
                <a:latin typeface="Times New Roman" panose="02020603050405020304" pitchFamily="18" charset="0"/>
                <a:cs typeface="Times New Roman" panose="02020603050405020304" pitchFamily="18" charset="0"/>
              </a:rPr>
              <a:t>- организационные и специальные действия, осуществляемые в области гражданской обороны в соответствии с федеральными законами и иными нормативными правовыми актами Российской Федерации</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smtClean="0">
                <a:solidFill>
                  <a:srgbClr val="C00000"/>
                </a:solidFill>
                <a:latin typeface="Times New Roman" panose="02020603050405020304" pitchFamily="18" charset="0"/>
                <a:cs typeface="Times New Roman" panose="02020603050405020304" pitchFamily="18" charset="0"/>
              </a:rPr>
              <a:t>- территория</a:t>
            </a:r>
            <a:r>
              <a:rPr lang="ru-RU" dirty="0">
                <a:solidFill>
                  <a:srgbClr val="C00000"/>
                </a:solidFill>
                <a:latin typeface="Times New Roman" panose="02020603050405020304" pitchFamily="18" charset="0"/>
                <a:cs typeface="Times New Roman" panose="02020603050405020304" pitchFamily="18" charset="0"/>
              </a:rPr>
              <a:t>, отнесенная к группе по гражданской обороне</a:t>
            </a:r>
            <a:r>
              <a:rPr lang="ru-RU" dirty="0">
                <a:latin typeface="Times New Roman" panose="02020603050405020304" pitchFamily="18" charset="0"/>
                <a:cs typeface="Times New Roman" panose="02020603050405020304" pitchFamily="18" charset="0"/>
              </a:rPr>
              <a:t>, - территория, на которой расположен город или иной населенный пункт, имеющий важное оборонное и экономическое значение, с находящимися в нем объектами, представляющий высокую степень </a:t>
            </a:r>
            <a:r>
              <a:rPr lang="ru-RU" dirty="0" smtClean="0">
                <a:latin typeface="Times New Roman" panose="02020603050405020304" pitchFamily="18" charset="0"/>
                <a:cs typeface="Times New Roman" panose="02020603050405020304" pitchFamily="18" charset="0"/>
              </a:rPr>
              <a:t>опасности </a:t>
            </a:r>
            <a:r>
              <a:rPr lang="ru-RU" dirty="0">
                <a:latin typeface="Times New Roman" panose="02020603050405020304" pitchFamily="18" charset="0"/>
                <a:cs typeface="Times New Roman" panose="02020603050405020304" pitchFamily="18" charset="0"/>
              </a:rPr>
              <a:t>возникновения чрезвычайных ситуаций в военное и мирное время</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a:t>
            </a:r>
            <a:r>
              <a:rPr lang="ru-RU" dirty="0" smtClean="0">
                <a:solidFill>
                  <a:srgbClr val="C00000"/>
                </a:solidFill>
                <a:latin typeface="Times New Roman" panose="02020603050405020304" pitchFamily="18" charset="0"/>
                <a:cs typeface="Times New Roman" panose="02020603050405020304" pitchFamily="18" charset="0"/>
              </a:rPr>
              <a:t>требования в области гражданской обороны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специальные условия (правила) эксплуатации технических систем управления гражданской обороны и объектов гражданской обороны, использования и содержания систем оповещения, средств индивидуальной защиты, другой специальной техники и имущества гражданской обороны, установленные федеральными законами и иными нормативными правовыми актами Российской Федерации</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a:t>
            </a:r>
            <a:r>
              <a:rPr lang="ru-RU" dirty="0" smtClean="0">
                <a:solidFill>
                  <a:srgbClr val="C00000"/>
                </a:solidFill>
                <a:latin typeface="Times New Roman" panose="02020603050405020304" pitchFamily="18" charset="0"/>
                <a:cs typeface="Times New Roman" panose="02020603050405020304" pitchFamily="18" charset="0"/>
              </a:rPr>
              <a:t>нештатные </a:t>
            </a:r>
            <a:r>
              <a:rPr lang="ru-RU" dirty="0">
                <a:solidFill>
                  <a:srgbClr val="C00000"/>
                </a:solidFill>
                <a:latin typeface="Times New Roman" panose="02020603050405020304" pitchFamily="18" charset="0"/>
                <a:cs typeface="Times New Roman" panose="02020603050405020304" pitchFamily="18" charset="0"/>
              </a:rPr>
              <a:t>формирования по обеспечению выполнения мероприятий по гражданской обороне </a:t>
            </a:r>
            <a:r>
              <a:rPr lang="ru-RU" dirty="0">
                <a:latin typeface="Times New Roman" panose="02020603050405020304" pitchFamily="18" charset="0"/>
                <a:cs typeface="Times New Roman" panose="02020603050405020304" pitchFamily="18" charset="0"/>
              </a:rPr>
              <a:t>- формирования, создаваемые организациями из числа своих работников в целях участия в обеспечении выполнения мероприятий по гражданской обороне и проведения не связанных с угрозой жизни и здоровью людей неотложных работ при ликвидации чрезвычайных ситуаций</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a:t>
            </a:r>
            <a:r>
              <a:rPr lang="ru-RU" dirty="0" smtClean="0">
                <a:solidFill>
                  <a:srgbClr val="C00000"/>
                </a:solidFill>
                <a:latin typeface="Times New Roman" panose="02020603050405020304" pitchFamily="18" charset="0"/>
                <a:cs typeface="Times New Roman" panose="02020603050405020304" pitchFamily="18" charset="0"/>
              </a:rPr>
              <a:t>управление </a:t>
            </a:r>
            <a:r>
              <a:rPr lang="ru-RU" dirty="0">
                <a:solidFill>
                  <a:srgbClr val="C00000"/>
                </a:solidFill>
                <a:latin typeface="Times New Roman" panose="02020603050405020304" pitchFamily="18" charset="0"/>
                <a:cs typeface="Times New Roman" panose="02020603050405020304" pitchFamily="18" charset="0"/>
              </a:rPr>
              <a:t>гражданской обороной </a:t>
            </a:r>
            <a:r>
              <a:rPr lang="ru-RU" dirty="0">
                <a:latin typeface="Times New Roman" panose="02020603050405020304" pitchFamily="18" charset="0"/>
                <a:cs typeface="Times New Roman" panose="02020603050405020304" pitchFamily="18" charset="0"/>
              </a:rPr>
              <a:t>- целенаправленная деятельность органов, осуществляющих управление гражданской обороной, по организации подготовки к ведению и ведению гражданской обороны</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a:t>
            </a:r>
            <a:r>
              <a:rPr lang="ru-RU" dirty="0" smtClean="0">
                <a:solidFill>
                  <a:srgbClr val="C00000"/>
                </a:solidFill>
                <a:latin typeface="Times New Roman" panose="02020603050405020304" pitchFamily="18" charset="0"/>
                <a:cs typeface="Times New Roman" panose="02020603050405020304" pitchFamily="18" charset="0"/>
              </a:rPr>
              <a:t>система </a:t>
            </a:r>
            <a:r>
              <a:rPr lang="ru-RU" dirty="0">
                <a:solidFill>
                  <a:srgbClr val="C00000"/>
                </a:solidFill>
                <a:latin typeface="Times New Roman" panose="02020603050405020304" pitchFamily="18" charset="0"/>
                <a:cs typeface="Times New Roman" panose="02020603050405020304" pitchFamily="18" charset="0"/>
              </a:rPr>
              <a:t>управления гражданской обороной </a:t>
            </a:r>
            <a:r>
              <a:rPr lang="ru-RU" dirty="0">
                <a:latin typeface="Times New Roman" panose="02020603050405020304" pitchFamily="18" charset="0"/>
                <a:cs typeface="Times New Roman" panose="02020603050405020304" pitchFamily="18" charset="0"/>
              </a:rPr>
              <a:t>- составная часть системы государственного управления Российской Федерации, предназначенная для решения задач в области гражданской обороны и представляющая собой совокупность органов, осуществляющих управление гражданской обороной, а также пунктов управления и технических средств, обеспечивающих управление гражданской обороной;</a:t>
            </a:r>
          </a:p>
          <a:p>
            <a:pPr algn="just"/>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47185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44"/>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30</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216568" y="85344"/>
            <a:ext cx="11829128" cy="7017306"/>
          </a:xfrm>
          <a:prstGeom prst="rect">
            <a:avLst/>
          </a:prstGeom>
        </p:spPr>
        <p:txBody>
          <a:bodyPr wrap="square">
            <a:spAutoFit/>
          </a:bodyPr>
          <a:lstStyle/>
          <a:p>
            <a:pPr algn="just"/>
            <a:r>
              <a:rPr lang="ru-RU" b="1" dirty="0">
                <a:latin typeface="Times New Roman" panose="02020603050405020304" pitchFamily="18" charset="0"/>
                <a:cs typeface="Times New Roman" panose="02020603050405020304" pitchFamily="18" charset="0"/>
              </a:rPr>
              <a:t> </a:t>
            </a:r>
            <a:r>
              <a:rPr lang="ru-RU" b="1" dirty="0" smtClean="0">
                <a:latin typeface="Times New Roman" panose="02020603050405020304" pitchFamily="18" charset="0"/>
                <a:cs typeface="Times New Roman" panose="02020603050405020304" pitchFamily="18" charset="0"/>
              </a:rPr>
              <a:t>   </a:t>
            </a:r>
            <a:r>
              <a:rPr lang="ru-RU" b="1" dirty="0" smtClean="0">
                <a:solidFill>
                  <a:srgbClr val="7030A0"/>
                </a:solidFill>
                <a:latin typeface="Times New Roman" panose="02020603050405020304" pitchFamily="18" charset="0"/>
                <a:cs typeface="Times New Roman" panose="02020603050405020304" pitchFamily="18" charset="0"/>
              </a:rPr>
              <a:t>Виды </a:t>
            </a:r>
            <a:r>
              <a:rPr lang="ru-RU" b="1" dirty="0">
                <a:solidFill>
                  <a:srgbClr val="7030A0"/>
                </a:solidFill>
                <a:latin typeface="Times New Roman" panose="02020603050405020304" pitchFamily="18" charset="0"/>
                <a:cs typeface="Times New Roman" panose="02020603050405020304" pitchFamily="18" charset="0"/>
              </a:rPr>
              <a:t>чрезвычайных ситуаций природного характера</a:t>
            </a:r>
            <a:r>
              <a:rPr lang="ru-RU" dirty="0" smtClean="0">
                <a:solidFill>
                  <a:srgbClr val="7030A0"/>
                </a:solidFill>
                <a:latin typeface="Times New Roman" panose="02020603050405020304" pitchFamily="18" charset="0"/>
                <a:cs typeface="Times New Roman" panose="02020603050405020304" pitchFamily="18" charset="0"/>
              </a:rPr>
              <a:t>:</a:t>
            </a:r>
            <a:endParaRPr lang="ru-RU" dirty="0">
              <a:solidFill>
                <a:srgbClr val="7030A0"/>
              </a:solidFill>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I. </a:t>
            </a:r>
            <a:r>
              <a:rPr lang="ru-RU" dirty="0" smtClean="0">
                <a:latin typeface="Times New Roman" panose="02020603050405020304" pitchFamily="18" charset="0"/>
                <a:cs typeface="Times New Roman" panose="02020603050405020304" pitchFamily="18" charset="0"/>
              </a:rPr>
              <a:t>Стихийные </a:t>
            </a:r>
            <a:r>
              <a:rPr lang="ru-RU" dirty="0">
                <a:latin typeface="Times New Roman" panose="02020603050405020304" pitchFamily="18" charset="0"/>
                <a:cs typeface="Times New Roman" panose="02020603050405020304" pitchFamily="18" charset="0"/>
              </a:rPr>
              <a:t>бедствия, связанные с геологическими опасными явлениями</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II. </a:t>
            </a:r>
            <a:r>
              <a:rPr lang="ru-RU" dirty="0" smtClean="0">
                <a:latin typeface="Times New Roman" panose="02020603050405020304" pitchFamily="18" charset="0"/>
                <a:cs typeface="Times New Roman" panose="02020603050405020304" pitchFamily="18" charset="0"/>
              </a:rPr>
              <a:t>Стихийные </a:t>
            </a:r>
            <a:r>
              <a:rPr lang="ru-RU" dirty="0">
                <a:latin typeface="Times New Roman" panose="02020603050405020304" pitchFamily="18" charset="0"/>
                <a:cs typeface="Times New Roman" panose="02020603050405020304" pitchFamily="18" charset="0"/>
              </a:rPr>
              <a:t>бедствия, связанные с метеорологическими опасными явлениями</a:t>
            </a:r>
            <a:r>
              <a:rPr lang="ru-RU" dirty="0" smtClean="0">
                <a:latin typeface="Times New Roman" panose="02020603050405020304" pitchFamily="18" charset="0"/>
                <a:cs typeface="Times New Roman" panose="02020603050405020304" pitchFamily="18" charset="0"/>
              </a:rPr>
              <a:t>;</a:t>
            </a:r>
          </a:p>
          <a:p>
            <a:pPr algn="just"/>
            <a:r>
              <a:rPr lang="ru-RU" dirty="0">
                <a:latin typeface="Times New Roman" panose="02020603050405020304" pitchFamily="18" charset="0"/>
                <a:cs typeface="Times New Roman" panose="02020603050405020304" pitchFamily="18" charset="0"/>
              </a:rPr>
              <a:t>II. стихийные бедствия, связанные с гидрологическими и морскими гидрометеорологическими опасными явлениями</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IV. стихийные бедствия, связанные с заболеваниями людей, животных, растений</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V. стихийные бедствия, связанные с пожарами</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a:t>
            </a:r>
            <a:r>
              <a:rPr lang="ru-RU" b="1" dirty="0" smtClean="0">
                <a:latin typeface="Times New Roman" panose="02020603050405020304" pitchFamily="18" charset="0"/>
                <a:cs typeface="Times New Roman" panose="02020603050405020304" pitchFamily="18" charset="0"/>
              </a:rPr>
              <a:t>Рассмотрим </a:t>
            </a:r>
            <a:r>
              <a:rPr lang="ru-RU" b="1" dirty="0">
                <a:latin typeface="Times New Roman" panose="02020603050405020304" pitchFamily="18" charset="0"/>
                <a:cs typeface="Times New Roman" panose="02020603050405020304" pitchFamily="18" charset="0"/>
              </a:rPr>
              <a:t>подробнее</a:t>
            </a:r>
            <a:r>
              <a:rPr lang="ru-RU" b="1"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I. </a:t>
            </a:r>
            <a:r>
              <a:rPr lang="ru-RU" dirty="0">
                <a:solidFill>
                  <a:srgbClr val="C00000"/>
                </a:solidFill>
                <a:latin typeface="Times New Roman" panose="02020603050405020304" pitchFamily="18" charset="0"/>
                <a:cs typeface="Times New Roman" panose="02020603050405020304" pitchFamily="18" charset="0"/>
              </a:rPr>
              <a:t>Стихийные бедствия, связанные с геологическими опасными явлениями</a:t>
            </a:r>
            <a:r>
              <a:rPr lang="ru-RU" dirty="0" smtClean="0">
                <a:solidFill>
                  <a:srgbClr val="C00000"/>
                </a:solidFill>
                <a:latin typeface="Times New Roman" panose="02020603050405020304" pitchFamily="18" charset="0"/>
                <a:cs typeface="Times New Roman" panose="02020603050405020304" pitchFamily="18" charset="0"/>
              </a:rPr>
              <a:t>:</a:t>
            </a:r>
            <a:endParaRPr lang="ru-RU" dirty="0">
              <a:solidFill>
                <a:srgbClr val="C00000"/>
              </a:solidFill>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землетрясения</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извержения вулканов</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оползни, обвалы</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просадки земной поверхности</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эрозии и другие стихийные бедствия</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II. </a:t>
            </a:r>
            <a:r>
              <a:rPr lang="ru-RU" dirty="0">
                <a:solidFill>
                  <a:srgbClr val="C00000"/>
                </a:solidFill>
                <a:latin typeface="Times New Roman" panose="02020603050405020304" pitchFamily="18" charset="0"/>
                <a:cs typeface="Times New Roman" panose="02020603050405020304" pitchFamily="18" charset="0"/>
              </a:rPr>
              <a:t>Стихийные бедствия, связанные с метеорологическими опасными явлениями</a:t>
            </a:r>
            <a:r>
              <a:rPr lang="ru-RU" dirty="0" smtClean="0">
                <a:solidFill>
                  <a:srgbClr val="C00000"/>
                </a:solidFill>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бури, ураганы, смерчи</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ливень, крупный град</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сильный снегопад, метель</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сильный туман</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сильная жара</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засуха, гололед</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заморозки</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III. </a:t>
            </a:r>
            <a:r>
              <a:rPr lang="ru-RU" dirty="0">
                <a:solidFill>
                  <a:srgbClr val="C00000"/>
                </a:solidFill>
                <a:latin typeface="Times New Roman" panose="02020603050405020304" pitchFamily="18" charset="0"/>
                <a:cs typeface="Times New Roman" panose="02020603050405020304" pitchFamily="18" charset="0"/>
              </a:rPr>
              <a:t>Стихийные бедствия, связанные с гидрологическими и морскими гидрометеорологическими опасными явлениями</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высокий уровень воды (наводнение</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низкий уровень воды;</a:t>
            </a:r>
          </a:p>
          <a:p>
            <a:pPr algn="just"/>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5835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44"/>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31</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80210" y="182881"/>
            <a:ext cx="11953294" cy="7571303"/>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 ледостав;</a:t>
            </a:r>
          </a:p>
          <a:p>
            <a:pPr algn="just"/>
            <a:r>
              <a:rPr lang="ru-RU" dirty="0">
                <a:latin typeface="Times New Roman" panose="02020603050405020304" pitchFamily="18" charset="0"/>
                <a:cs typeface="Times New Roman" panose="02020603050405020304" pitchFamily="18" charset="0"/>
              </a:rPr>
              <a:t>- тайфун, цунами;</a:t>
            </a:r>
          </a:p>
          <a:p>
            <a:pPr algn="just"/>
            <a:r>
              <a:rPr lang="ru-RU" dirty="0">
                <a:latin typeface="Times New Roman" panose="02020603050405020304" pitchFamily="18" charset="0"/>
                <a:cs typeface="Times New Roman" panose="02020603050405020304" pitchFamily="18" charset="0"/>
              </a:rPr>
              <a:t>- напор льдов и другие.</a:t>
            </a:r>
          </a:p>
          <a:p>
            <a:pPr algn="just"/>
            <a:r>
              <a:rPr lang="ru-RU" dirty="0">
                <a:latin typeface="Times New Roman" panose="02020603050405020304" pitchFamily="18" charset="0"/>
                <a:cs typeface="Times New Roman" panose="02020603050405020304" pitchFamily="18" charset="0"/>
              </a:rPr>
              <a:t>IV. </a:t>
            </a:r>
            <a:r>
              <a:rPr lang="ru-RU" dirty="0">
                <a:solidFill>
                  <a:srgbClr val="C00000"/>
                </a:solidFill>
                <a:latin typeface="Times New Roman" panose="02020603050405020304" pitchFamily="18" charset="0"/>
                <a:cs typeface="Times New Roman" panose="02020603050405020304" pitchFamily="18" charset="0"/>
              </a:rPr>
              <a:t>Стихийные бедствия, связанные с заболеваниями людей, животных, растений на определенной территории:</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эпидемии;</a:t>
            </a:r>
          </a:p>
          <a:p>
            <a:pPr algn="just"/>
            <a:r>
              <a:rPr lang="ru-RU" dirty="0">
                <a:latin typeface="Times New Roman" panose="02020603050405020304" pitchFamily="18" charset="0"/>
                <a:cs typeface="Times New Roman" panose="02020603050405020304" pitchFamily="18" charset="0"/>
              </a:rPr>
              <a:t>- эпизоотии;</a:t>
            </a:r>
          </a:p>
          <a:p>
            <a:pPr algn="just"/>
            <a:r>
              <a:rPr lang="ru-RU" dirty="0">
                <a:latin typeface="Times New Roman" panose="02020603050405020304" pitchFamily="18" charset="0"/>
                <a:cs typeface="Times New Roman" panose="02020603050405020304" pitchFamily="18" charset="0"/>
              </a:rPr>
              <a:t>- эпифитотии.</a:t>
            </a:r>
          </a:p>
          <a:p>
            <a:pPr algn="just"/>
            <a:r>
              <a:rPr lang="ru-RU" dirty="0">
                <a:latin typeface="Times New Roman" panose="02020603050405020304" pitchFamily="18" charset="0"/>
                <a:cs typeface="Times New Roman" panose="02020603050405020304" pitchFamily="18" charset="0"/>
              </a:rPr>
              <a:t>V. </a:t>
            </a:r>
            <a:r>
              <a:rPr lang="ru-RU" dirty="0">
                <a:solidFill>
                  <a:srgbClr val="C00000"/>
                </a:solidFill>
                <a:latin typeface="Times New Roman" panose="02020603050405020304" pitchFamily="18" charset="0"/>
                <a:cs typeface="Times New Roman" panose="02020603050405020304" pitchFamily="18" charset="0"/>
              </a:rPr>
              <a:t>Стихийные бедствия, связанные с пожарами:</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лесные пожары;</a:t>
            </a:r>
          </a:p>
          <a:p>
            <a:pPr algn="just"/>
            <a:r>
              <a:rPr lang="ru-RU" dirty="0">
                <a:latin typeface="Times New Roman" panose="02020603050405020304" pitchFamily="18" charset="0"/>
                <a:cs typeface="Times New Roman" panose="02020603050405020304" pitchFamily="18" charset="0"/>
              </a:rPr>
              <a:t>- степные пожары;</a:t>
            </a:r>
          </a:p>
          <a:p>
            <a:pPr algn="just"/>
            <a:r>
              <a:rPr lang="ru-RU" dirty="0">
                <a:latin typeface="Times New Roman" panose="02020603050405020304" pitchFamily="18" charset="0"/>
                <a:cs typeface="Times New Roman" panose="02020603050405020304" pitchFamily="18" charset="0"/>
              </a:rPr>
              <a:t>- торфяные, тундровые;</a:t>
            </a:r>
          </a:p>
          <a:p>
            <a:pPr marL="285750" indent="-285750" algn="just">
              <a:buFontTx/>
              <a:buChar char="-"/>
            </a:pPr>
            <a:r>
              <a:rPr lang="ru-RU" dirty="0" smtClean="0">
                <a:latin typeface="Times New Roman" panose="02020603050405020304" pitchFamily="18" charset="0"/>
                <a:cs typeface="Times New Roman" panose="02020603050405020304" pitchFamily="18" charset="0"/>
              </a:rPr>
              <a:t>полевые пожары</a:t>
            </a:r>
          </a:p>
          <a:p>
            <a:pPr algn="just"/>
            <a:r>
              <a:rPr lang="ru-RU" b="1" dirty="0">
                <a:solidFill>
                  <a:schemeClr val="accent4"/>
                </a:solidFill>
                <a:latin typeface="Times New Roman" panose="02020603050405020304" pitchFamily="18" charset="0"/>
                <a:cs typeface="Times New Roman" panose="02020603050405020304" pitchFamily="18" charset="0"/>
              </a:rPr>
              <a:t> </a:t>
            </a:r>
            <a:r>
              <a:rPr lang="ru-RU" b="1" dirty="0" smtClean="0">
                <a:solidFill>
                  <a:schemeClr val="accent4"/>
                </a:solidFill>
                <a:latin typeface="Times New Roman" panose="02020603050405020304" pitchFamily="18" charset="0"/>
                <a:cs typeface="Times New Roman" panose="02020603050405020304" pitchFamily="18" charset="0"/>
              </a:rPr>
              <a:t>                                         8</a:t>
            </a:r>
            <a:r>
              <a:rPr lang="ru-RU" dirty="0" smtClean="0">
                <a:solidFill>
                  <a:schemeClr val="accent4"/>
                </a:solidFill>
                <a:latin typeface="Times New Roman" panose="02020603050405020304" pitchFamily="18" charset="0"/>
                <a:cs typeface="Times New Roman" panose="02020603050405020304" pitchFamily="18" charset="0"/>
              </a:rPr>
              <a:t>. </a:t>
            </a:r>
            <a:r>
              <a:rPr lang="ru-RU" b="1" dirty="0">
                <a:solidFill>
                  <a:schemeClr val="accent4"/>
                </a:solidFill>
                <a:latin typeface="Times New Roman" panose="02020603050405020304" pitchFamily="18" charset="0"/>
                <a:cs typeface="Times New Roman" panose="02020603050405020304" pitchFamily="18" charset="0"/>
              </a:rPr>
              <a:t>Действия населения при ЧС различного </a:t>
            </a:r>
            <a:r>
              <a:rPr lang="ru-RU" b="1" dirty="0" smtClean="0">
                <a:solidFill>
                  <a:schemeClr val="accent4"/>
                </a:solidFill>
                <a:latin typeface="Times New Roman" panose="02020603050405020304" pitchFamily="18" charset="0"/>
                <a:cs typeface="Times New Roman" panose="02020603050405020304" pitchFamily="18" charset="0"/>
              </a:rPr>
              <a:t>характера.</a:t>
            </a:r>
            <a:endParaRPr lang="ru-RU" b="1" dirty="0">
              <a:solidFill>
                <a:schemeClr val="accent4"/>
              </a:solidFill>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8.1. </a:t>
            </a:r>
            <a:r>
              <a:rPr lang="ru-RU" dirty="0" smtClean="0">
                <a:solidFill>
                  <a:srgbClr val="7030A0"/>
                </a:solidFill>
                <a:latin typeface="Times New Roman" panose="02020603050405020304" pitchFamily="18" charset="0"/>
                <a:cs typeface="Times New Roman" panose="02020603050405020304" pitchFamily="18" charset="0"/>
              </a:rPr>
              <a:t>Действия </a:t>
            </a:r>
            <a:r>
              <a:rPr lang="ru-RU" dirty="0">
                <a:solidFill>
                  <a:srgbClr val="7030A0"/>
                </a:solidFill>
                <a:latin typeface="Times New Roman" panose="02020603050405020304" pitchFamily="18" charset="0"/>
                <a:cs typeface="Times New Roman" panose="02020603050405020304" pitchFamily="18" charset="0"/>
              </a:rPr>
              <a:t>населения при сигнале: «</a:t>
            </a:r>
            <a:r>
              <a:rPr lang="ru-RU" dirty="0">
                <a:solidFill>
                  <a:srgbClr val="FF0000"/>
                </a:solidFill>
                <a:latin typeface="Times New Roman" panose="02020603050405020304" pitchFamily="18" charset="0"/>
                <a:cs typeface="Times New Roman" panose="02020603050405020304" pitchFamily="18" charset="0"/>
              </a:rPr>
              <a:t>Внимание всем</a:t>
            </a:r>
            <a:r>
              <a:rPr lang="ru-RU" dirty="0" smtClean="0">
                <a:solidFill>
                  <a:srgbClr val="FF0000"/>
                </a:solidFill>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Сигнал </a:t>
            </a:r>
            <a:r>
              <a:rPr lang="ru-RU" dirty="0">
                <a:latin typeface="Times New Roman" panose="02020603050405020304" pitchFamily="18" charset="0"/>
                <a:cs typeface="Times New Roman" panose="02020603050405020304" pitchFamily="18" charset="0"/>
              </a:rPr>
              <a:t>«</a:t>
            </a:r>
            <a:r>
              <a:rPr lang="ru-RU" b="1" dirty="0">
                <a:solidFill>
                  <a:srgbClr val="FF0000"/>
                </a:solidFill>
                <a:latin typeface="Times New Roman" panose="02020603050405020304" pitchFamily="18" charset="0"/>
                <a:cs typeface="Times New Roman" panose="02020603050405020304" pitchFamily="18" charset="0"/>
              </a:rPr>
              <a:t>Внимание всем!» </a:t>
            </a:r>
            <a:r>
              <a:rPr lang="ru-RU" dirty="0">
                <a:latin typeface="Times New Roman" panose="02020603050405020304" pitchFamily="18" charset="0"/>
                <a:cs typeface="Times New Roman" panose="02020603050405020304" pitchFamily="18" charset="0"/>
              </a:rPr>
              <a:t>подается путем включения электромеханических сирен, специализированных технических средств оповещения, а также других сигнальных средств. Чтобы обезопасить себя, а также своих родных и близких во время чрезвычайных ситуаций, необходимо помнить действия, которые следует выполнить при подаче этого сигнала</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Услышав </a:t>
            </a:r>
            <a:r>
              <a:rPr lang="ru-RU" dirty="0">
                <a:latin typeface="Times New Roman" panose="02020603050405020304" pitchFamily="18" charset="0"/>
                <a:cs typeface="Times New Roman" panose="02020603050405020304" pitchFamily="18" charset="0"/>
              </a:rPr>
              <a:t>сигнал необходимо включить телевизор или радиоприемник и прослушать экстренное сообщение о сложившейся обстановке и порядке действия населения. В местах, где из-за удаленности не слышно звука сирен и нет громкоговорителей, сигнал «Внимание всем!» и речевую информацию будут передавать специальные автомобили, оснащенные системой громкоговорящей связи</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Полностью прослушав и поняв речевую информацию, необходимо выполнить все рекомендации. Если Вы не полностью прослушали речевую информацию, то не спешите выключить радио или телевизор, информация будет повторена еще раз</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a:t>
            </a:r>
          </a:p>
        </p:txBody>
      </p:sp>
      <p:pic>
        <p:nvPicPr>
          <p:cNvPr id="8" name="Рисунок 7"/>
          <p:cNvPicPr>
            <a:picLocks noChangeAspect="1"/>
          </p:cNvPicPr>
          <p:nvPr/>
        </p:nvPicPr>
        <p:blipFill>
          <a:blip r:embed="rId4"/>
          <a:stretch>
            <a:fillRect/>
          </a:stretch>
        </p:blipFill>
        <p:spPr>
          <a:xfrm>
            <a:off x="8449056" y="1330973"/>
            <a:ext cx="3584448" cy="2688335"/>
          </a:xfrm>
          <a:prstGeom prst="rect">
            <a:avLst/>
          </a:prstGeom>
        </p:spPr>
      </p:pic>
    </p:spTree>
    <p:extLst>
      <p:ext uri="{BB962C8B-B14F-4D97-AF65-F5344CB8AC3E}">
        <p14:creationId xmlns:p14="http://schemas.microsoft.com/office/powerpoint/2010/main" val="21603202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44"/>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32</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216568" y="0"/>
            <a:ext cx="11816936" cy="6463308"/>
          </a:xfrm>
          <a:prstGeom prst="rect">
            <a:avLst/>
          </a:prstGeom>
        </p:spPr>
        <p:txBody>
          <a:bodyPr wrap="square">
            <a:spAutoFit/>
          </a:bodyPr>
          <a:lstStyle/>
          <a:p>
            <a:pPr algn="just"/>
            <a:r>
              <a:rPr lang="ru-RU" dirty="0" smtClean="0">
                <a:latin typeface="Times New Roman" panose="02020603050405020304" pitchFamily="18" charset="0"/>
                <a:cs typeface="Times New Roman" panose="02020603050405020304" pitchFamily="18" charset="0"/>
              </a:rPr>
              <a:t>    Помните</a:t>
            </a:r>
            <a:r>
              <a:rPr lang="ru-RU" dirty="0">
                <a:latin typeface="Times New Roman" panose="02020603050405020304" pitchFamily="18" charset="0"/>
                <a:cs typeface="Times New Roman" panose="02020603050405020304" pitchFamily="18" charset="0"/>
              </a:rPr>
              <a:t>, что в первую очередь необходимо взять с собой документы, деньги и по возможности запас еды и питьевой воды на сутки, запакованный в водонепроницаемую упаковку или пакет</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Проинформируйте </a:t>
            </a:r>
            <a:r>
              <a:rPr lang="ru-RU" dirty="0">
                <a:latin typeface="Times New Roman" panose="02020603050405020304" pitchFamily="18" charset="0"/>
                <a:cs typeface="Times New Roman" panose="02020603050405020304" pitchFamily="18" charset="0"/>
              </a:rPr>
              <a:t>соседей - возможно, они не слышали передаваемой информации. Пресекайте немедленно любые проявления паники и слухи</a:t>
            </a:r>
            <a:r>
              <a:rPr lang="ru-RU" dirty="0" smtClean="0">
                <a:latin typeface="Times New Roman" panose="02020603050405020304" pitchFamily="18" charset="0"/>
                <a:cs typeface="Times New Roman" panose="02020603050405020304" pitchFamily="18" charset="0"/>
              </a:rPr>
              <a:t>.</a:t>
            </a:r>
          </a:p>
          <a:p>
            <a:pPr algn="just"/>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8.2.</a:t>
            </a:r>
            <a:r>
              <a:rPr lang="ru-RU" b="1" dirty="0" smtClean="0">
                <a:solidFill>
                  <a:srgbClr val="7030A0"/>
                </a:solidFill>
                <a:latin typeface="Times New Roman" panose="02020603050405020304" pitchFamily="18" charset="0"/>
                <a:cs typeface="Times New Roman" panose="02020603050405020304" pitchFamily="18" charset="0"/>
              </a:rPr>
              <a:t>Действия </a:t>
            </a:r>
            <a:r>
              <a:rPr lang="ru-RU" b="1" dirty="0">
                <a:solidFill>
                  <a:srgbClr val="7030A0"/>
                </a:solidFill>
                <a:latin typeface="Times New Roman" panose="02020603050405020304" pitchFamily="18" charset="0"/>
                <a:cs typeface="Times New Roman" panose="02020603050405020304" pitchFamily="18" charset="0"/>
              </a:rPr>
              <a:t>населения в условиях радиоактивного загрязнения окружающей среды при авариях на атомных </a:t>
            </a:r>
            <a:r>
              <a:rPr lang="ru-RU" b="1" dirty="0" smtClean="0">
                <a:solidFill>
                  <a:srgbClr val="7030A0"/>
                </a:solidFill>
                <a:latin typeface="Times New Roman" panose="02020603050405020304" pitchFamily="18" charset="0"/>
                <a:cs typeface="Times New Roman" panose="02020603050405020304" pitchFamily="18" charset="0"/>
              </a:rPr>
              <a:t>станциях.</a:t>
            </a:r>
            <a:endParaRPr lang="ru-RU" dirty="0">
              <a:latin typeface="Times New Roman" panose="02020603050405020304" pitchFamily="18" charset="0"/>
              <a:cs typeface="Times New Roman" panose="02020603050405020304" pitchFamily="18" charset="0"/>
            </a:endParaRPr>
          </a:p>
          <a:p>
            <a:pPr algn="just"/>
            <a:r>
              <a:rPr lang="ru-RU" i="1" dirty="0">
                <a:solidFill>
                  <a:srgbClr val="FF0000"/>
                </a:solidFill>
                <a:latin typeface="Times New Roman" panose="02020603050405020304" pitchFamily="18" charset="0"/>
                <a:cs typeface="Times New Roman" panose="02020603050405020304" pitchFamily="18" charset="0"/>
              </a:rPr>
              <a:t>В помещении</a:t>
            </a:r>
            <a:r>
              <a:rPr lang="ru-RU" i="1" dirty="0" smtClean="0">
                <a:solidFill>
                  <a:srgbClr val="FF0000"/>
                </a:solidFill>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Провести герметизацию окон, дверей и вентиляционных люков. Продукты питания завернуть в герметическую упаковку</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Систематически контролировать радиационный фон</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С началом радиационного загрязнения защитить органы дыхания простейшими средствами индивидуальной защиты</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Ежедневно проводить влажную уборку, желательно с применением моющих средств</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Строго соблюдать правила личной гигиены</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Воду употреблять только из проверенных источников. Продукты питания приобретать только в торговой сети</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Пищу принимать только в закрытых помещениях. Перед едой тщательно мыть руки и полоскать рот 0,5%-м раствором питьевой соды</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i="1" dirty="0">
                <a:solidFill>
                  <a:srgbClr val="FF0000"/>
                </a:solidFill>
                <a:latin typeface="Times New Roman" panose="02020603050405020304" pitchFamily="18" charset="0"/>
                <a:cs typeface="Times New Roman" panose="02020603050405020304" pitchFamily="18" charset="0"/>
              </a:rPr>
              <a:t>Вне помещения</a:t>
            </a:r>
            <a:r>
              <a:rPr lang="ru-RU" i="1" dirty="0" smtClean="0">
                <a:solidFill>
                  <a:srgbClr val="FF0000"/>
                </a:solidFill>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При выходе из помещения обязательно использовать средства индивидуальной защиты (противогаз, респиратор, ватно-марлевую повязку, плащ, сапоги, головной убор и др</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Максимально ограничить время пребывания на открытой территории</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При нахождении на местности не рекомендуется садиться на землю, курить, пить, есть, раздеваться и купаться в открытых водоемах</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95935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44"/>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33</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216567" y="109728"/>
            <a:ext cx="11718759" cy="6463308"/>
          </a:xfrm>
          <a:prstGeom prst="rect">
            <a:avLst/>
          </a:prstGeom>
        </p:spPr>
        <p:txBody>
          <a:bodyPr wrap="square">
            <a:spAutoFit/>
          </a:bodyPr>
          <a:lstStyle/>
          <a:p>
            <a:pPr lvl="0" algn="just"/>
            <a:r>
              <a:rPr lang="ru-RU" dirty="0">
                <a:solidFill>
                  <a:prstClr val="black"/>
                </a:solidFill>
                <a:latin typeface="Times New Roman" panose="02020603050405020304" pitchFamily="18" charset="0"/>
                <a:cs typeface="Times New Roman" panose="02020603050405020304" pitchFamily="18" charset="0"/>
              </a:rPr>
              <a:t>- Перед входом в помещение обязательно вымыть обувь водой или тщательно обтереть мокрой тряпкой, верхнюю одежду и головной убор вытряхнуть и почистить влажной щеткой, снять и утилизировать простейшие средства индивидуальной защиты органов дыхания, помыть и просушить бумажными салфетками противогаз (респиратор), а использованные салфетки утилизировать.</a:t>
            </a:r>
          </a:p>
          <a:p>
            <a:pPr marL="285750" lvl="0" indent="-285750" algn="just">
              <a:buFontTx/>
              <a:buChar char="-"/>
            </a:pPr>
            <a:r>
              <a:rPr lang="ru-RU" dirty="0" smtClean="0">
                <a:solidFill>
                  <a:prstClr val="black"/>
                </a:solidFill>
                <a:latin typeface="Times New Roman" panose="02020603050405020304" pitchFamily="18" charset="0"/>
                <a:cs typeface="Times New Roman" panose="02020603050405020304" pitchFamily="18" charset="0"/>
              </a:rPr>
              <a:t>Очищенные </a:t>
            </a:r>
            <a:r>
              <a:rPr lang="ru-RU" dirty="0">
                <a:solidFill>
                  <a:prstClr val="black"/>
                </a:solidFill>
                <a:latin typeface="Times New Roman" panose="02020603050405020304" pitchFamily="18" charset="0"/>
                <a:cs typeface="Times New Roman" panose="02020603050405020304" pitchFamily="18" charset="0"/>
              </a:rPr>
              <a:t>одежду и обувь, противогаз (респиратор) оставить при входе в помещение в плотно закрывающемся шкафу</a:t>
            </a:r>
            <a:r>
              <a:rPr lang="ru-RU" dirty="0" smtClean="0">
                <a:solidFill>
                  <a:prstClr val="black"/>
                </a:solidFill>
                <a:latin typeface="Times New Roman" panose="02020603050405020304" pitchFamily="18" charset="0"/>
                <a:cs typeface="Times New Roman" panose="02020603050405020304" pitchFamily="18" charset="0"/>
              </a:rPr>
              <a:t>.</a:t>
            </a:r>
          </a:p>
          <a:p>
            <a:pPr lvl="0" algn="just"/>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dirty="0">
                <a:solidFill>
                  <a:prstClr val="black"/>
                </a:solidFill>
                <a:latin typeface="Times New Roman" panose="02020603050405020304" pitchFamily="18" charset="0"/>
                <a:cs typeface="Times New Roman" panose="02020603050405020304" pitchFamily="18" charset="0"/>
              </a:rPr>
              <a:t>8.3. </a:t>
            </a:r>
            <a:r>
              <a:rPr lang="ru-RU" b="1" dirty="0">
                <a:solidFill>
                  <a:srgbClr val="7030A0"/>
                </a:solidFill>
                <a:latin typeface="Times New Roman" panose="02020603050405020304" pitchFamily="18" charset="0"/>
                <a:cs typeface="Times New Roman" panose="02020603050405020304" pitchFamily="18" charset="0"/>
              </a:rPr>
              <a:t>Действия населения при чрезвычайных ситуациях, связанных с выбросом (разливом) аварийных химически опасных веществ.</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dirty="0" smtClean="0">
                <a:solidFill>
                  <a:prstClr val="black"/>
                </a:solidFill>
                <a:latin typeface="Times New Roman" panose="02020603050405020304" pitchFamily="18" charset="0"/>
                <a:cs typeface="Times New Roman" panose="02020603050405020304" pitchFamily="18" charset="0"/>
              </a:rPr>
              <a:t>     -</a:t>
            </a:r>
            <a:r>
              <a:rPr lang="ru-RU" dirty="0">
                <a:solidFill>
                  <a:prstClr val="black"/>
                </a:solidFill>
                <a:latin typeface="Times New Roman" panose="02020603050405020304" pitchFamily="18" charset="0"/>
                <a:cs typeface="Times New Roman" panose="02020603050405020304" pitchFamily="18" charset="0"/>
              </a:rPr>
              <a:t>Закройте окна, отключите электробытовые приборы и газ. Наденьте резиновые сапоги, плащ, возьмите документы, необходимые теплые вещи, запас непортящихся продуктов, оповестите соседей и быстро, но без паники, выходите из зоны возможного заражения перпендикулярно направлению ветра.</a:t>
            </a:r>
          </a:p>
          <a:p>
            <a:pPr lvl="0" algn="just"/>
            <a:r>
              <a:rPr lang="ru-RU" dirty="0" smtClean="0">
                <a:solidFill>
                  <a:prstClr val="black"/>
                </a:solidFill>
                <a:latin typeface="Times New Roman" panose="02020603050405020304" pitchFamily="18" charset="0"/>
                <a:cs typeface="Times New Roman" panose="02020603050405020304" pitchFamily="18" charset="0"/>
              </a:rPr>
              <a:t>     -</a:t>
            </a:r>
            <a:r>
              <a:rPr lang="ru-RU" dirty="0">
                <a:solidFill>
                  <a:prstClr val="black"/>
                </a:solidFill>
                <a:latin typeface="Times New Roman" panose="02020603050405020304" pitchFamily="18" charset="0"/>
                <a:cs typeface="Times New Roman" panose="02020603050405020304" pitchFamily="18" charset="0"/>
              </a:rPr>
              <a:t>Для защиты органов дыхания используйте противогаз, а при его отсутствии – ватно-марлевую повязку или подручные изделия из ткани, смоченные в воде, 2-5%-ном растворе пищевой соды (для защиты от хлора), 2%-ном растворе лимонной или уксусной кислоты (для защиты от аммиака).</a:t>
            </a:r>
          </a:p>
          <a:p>
            <a:pPr lvl="0" algn="just"/>
            <a:r>
              <a:rPr lang="ru-RU" dirty="0" smtClean="0">
                <a:solidFill>
                  <a:prstClr val="black"/>
                </a:solidFill>
                <a:latin typeface="Times New Roman" panose="02020603050405020304" pitchFamily="18" charset="0"/>
                <a:cs typeface="Times New Roman" panose="02020603050405020304" pitchFamily="18" charset="0"/>
              </a:rPr>
              <a:t>     -</a:t>
            </a:r>
            <a:r>
              <a:rPr lang="ru-RU" dirty="0">
                <a:solidFill>
                  <a:prstClr val="black"/>
                </a:solidFill>
                <a:latin typeface="Times New Roman" panose="02020603050405020304" pitchFamily="18" charset="0"/>
                <a:cs typeface="Times New Roman" panose="02020603050405020304" pitchFamily="18" charset="0"/>
              </a:rPr>
              <a:t>При невозможности покинуть зону заражения плотно закройте двери, окна, вентиляционные отверстия и дымоходы. Имеющиеся в них щели заклейте бумагой или скотчем. Окна закройте простынями, смоченными водой. Не укрывайтесь в подвалах и полуподвалах при авариях с хлором (он тяжелее воздуха в 2 раза). При авариях с аммиаком необходимо укрываться на нижних этажах зданий</a:t>
            </a:r>
            <a:r>
              <a:rPr lang="ru-RU" dirty="0" smtClean="0">
                <a:solidFill>
                  <a:prstClr val="black"/>
                </a:solidFill>
                <a:latin typeface="Times New Roman" panose="02020603050405020304" pitchFamily="18" charset="0"/>
                <a:cs typeface="Times New Roman" panose="02020603050405020304" pitchFamily="18" charset="0"/>
              </a:rPr>
              <a:t>.</a:t>
            </a:r>
          </a:p>
          <a:p>
            <a:pPr lvl="0" algn="just"/>
            <a:r>
              <a:rPr lang="ru-RU" dirty="0" smtClean="0">
                <a:solidFill>
                  <a:prstClr val="black"/>
                </a:solidFill>
                <a:latin typeface="Times New Roman" panose="02020603050405020304" pitchFamily="18" charset="0"/>
                <a:cs typeface="Times New Roman" panose="02020603050405020304" pitchFamily="18" charset="0"/>
              </a:rPr>
              <a:t>8.4</a:t>
            </a:r>
            <a:r>
              <a:rPr lang="ru-RU" b="1" dirty="0" smtClean="0">
                <a:solidFill>
                  <a:prstClr val="black"/>
                </a:solidFill>
                <a:latin typeface="Times New Roman" panose="02020603050405020304" pitchFamily="18" charset="0"/>
                <a:cs typeface="Times New Roman" panose="02020603050405020304" pitchFamily="18" charset="0"/>
              </a:rPr>
              <a:t>. </a:t>
            </a:r>
            <a:r>
              <a:rPr lang="ru-RU" b="1" dirty="0" smtClean="0">
                <a:solidFill>
                  <a:srgbClr val="7030A0"/>
                </a:solidFill>
                <a:latin typeface="Times New Roman" panose="02020603050405020304" pitchFamily="18" charset="0"/>
                <a:cs typeface="Times New Roman" panose="02020603050405020304" pitchFamily="18" charset="0"/>
              </a:rPr>
              <a:t>Действия </a:t>
            </a:r>
            <a:r>
              <a:rPr lang="ru-RU" b="1" dirty="0">
                <a:solidFill>
                  <a:srgbClr val="7030A0"/>
                </a:solidFill>
                <a:latin typeface="Times New Roman" panose="02020603050405020304" pitchFamily="18" charset="0"/>
                <a:cs typeface="Times New Roman" panose="02020603050405020304" pitchFamily="18" charset="0"/>
              </a:rPr>
              <a:t>населения в зоне химической </a:t>
            </a:r>
            <a:r>
              <a:rPr lang="ru-RU" b="1" dirty="0" smtClean="0">
                <a:solidFill>
                  <a:srgbClr val="7030A0"/>
                </a:solidFill>
                <a:latin typeface="Times New Roman" panose="02020603050405020304" pitchFamily="18" charset="0"/>
                <a:cs typeface="Times New Roman" panose="02020603050405020304" pitchFamily="18" charset="0"/>
              </a:rPr>
              <a:t>опасности</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i="1" dirty="0">
                <a:solidFill>
                  <a:srgbClr val="FF0000"/>
                </a:solidFill>
                <a:latin typeface="Times New Roman" panose="02020603050405020304" pitchFamily="18" charset="0"/>
                <a:cs typeface="Times New Roman" panose="02020603050405020304" pitchFamily="18" charset="0"/>
              </a:rPr>
              <a:t>В помещении</a:t>
            </a:r>
            <a:r>
              <a:rPr lang="ru-RU" i="1" dirty="0" smtClean="0">
                <a:solidFill>
                  <a:srgbClr val="FF0000"/>
                </a:solidFill>
                <a:latin typeface="Times New Roman" panose="02020603050405020304" pitchFamily="18" charset="0"/>
                <a:cs typeface="Times New Roman" panose="02020603050405020304" pitchFamily="18" charset="0"/>
              </a:rPr>
              <a:t>:</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dirty="0">
                <a:solidFill>
                  <a:prstClr val="black"/>
                </a:solidFill>
                <a:latin typeface="Times New Roman" panose="02020603050405020304" pitchFamily="18" charset="0"/>
                <a:cs typeface="Times New Roman" panose="02020603050405020304" pitchFamily="18" charset="0"/>
              </a:rPr>
              <a:t>- Перейти в комнату, находящуюся с подветренной стороны от очага химической опасности, или в ту часть помещения, где меньше сквозняков</a:t>
            </a:r>
            <a:r>
              <a:rPr lang="ru-RU" dirty="0" smtClean="0">
                <a:solidFill>
                  <a:prstClr val="black"/>
                </a:solidFill>
                <a:latin typeface="Times New Roman" panose="02020603050405020304" pitchFamily="18" charset="0"/>
                <a:cs typeface="Times New Roman" panose="02020603050405020304" pitchFamily="18" charset="0"/>
              </a:rPr>
              <a:t>.</a:t>
            </a:r>
            <a:endParaRPr lang="ru-RU"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33227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44"/>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34</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216568" y="85344"/>
            <a:ext cx="11841320" cy="6463308"/>
          </a:xfrm>
          <a:prstGeom prst="rect">
            <a:avLst/>
          </a:prstGeom>
        </p:spPr>
        <p:txBody>
          <a:bodyPr wrap="square">
            <a:spAutoFit/>
          </a:bodyPr>
          <a:lstStyle/>
          <a:p>
            <a:pPr lvl="0" algn="just"/>
            <a:r>
              <a:rPr lang="ru-RU" dirty="0">
                <a:solidFill>
                  <a:prstClr val="black"/>
                </a:solidFill>
                <a:latin typeface="Times New Roman" panose="02020603050405020304" pitchFamily="18" charset="0"/>
                <a:cs typeface="Times New Roman" panose="02020603050405020304" pitchFamily="18" charset="0"/>
              </a:rPr>
              <a:t>- Провести герметизацию помещения (плотно закрыть окна и двери, дымоходы, вентиляционные люки. Входные двери «зашторить», используя одеяла и любую плотную ткань; заклеить щели в окнах и стыках рам пленкой, лейкопластырем, скотчем, бумагой или запенить монтажной пеной, применить герметики).</a:t>
            </a:r>
          </a:p>
          <a:p>
            <a:pPr lvl="0" algn="just"/>
            <a:r>
              <a:rPr lang="ru-RU" dirty="0">
                <a:solidFill>
                  <a:prstClr val="black"/>
                </a:solidFill>
                <a:latin typeface="Times New Roman" panose="02020603050405020304" pitchFamily="18" charset="0"/>
                <a:cs typeface="Times New Roman" panose="02020603050405020304" pitchFamily="18" charset="0"/>
              </a:rPr>
              <a:t>- Использовать средства защиты органов дыхания: противогаз, респиратор, ватно-марлевую повязку или подручные средства, смоченные водой (для защиты от хлора – 2%-м раствором питьевой соды, от аммиака – 2%-м раствором лимонной кислоты).</a:t>
            </a:r>
          </a:p>
          <a:p>
            <a:pPr lvl="0" algn="just"/>
            <a:r>
              <a:rPr lang="ru-RU" dirty="0">
                <a:solidFill>
                  <a:prstClr val="black"/>
                </a:solidFill>
                <a:latin typeface="Times New Roman" panose="02020603050405020304" pitchFamily="18" charset="0"/>
                <a:cs typeface="Times New Roman" panose="02020603050405020304" pitchFamily="18" charset="0"/>
              </a:rPr>
              <a:t>- Покидая помещение, отключить электроэнергию и газ, надеть средства индивидуальной защиты (далее – СИЗ).</a:t>
            </a:r>
          </a:p>
          <a:p>
            <a:pPr lvl="0" algn="just"/>
            <a:r>
              <a:rPr lang="ru-RU" b="1" dirty="0">
                <a:solidFill>
                  <a:prstClr val="black"/>
                </a:solidFill>
                <a:latin typeface="Times New Roman" panose="02020603050405020304" pitchFamily="18" charset="0"/>
                <a:cs typeface="Times New Roman" panose="02020603050405020304" pitchFamily="18" charset="0"/>
              </a:rPr>
              <a:t>При получении сигнала об окончании химической опасности:</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dirty="0">
                <a:solidFill>
                  <a:prstClr val="black"/>
                </a:solidFill>
                <a:latin typeface="Times New Roman" panose="02020603050405020304" pitchFamily="18" charset="0"/>
                <a:cs typeface="Times New Roman" panose="02020603050405020304" pitchFamily="18" charset="0"/>
              </a:rPr>
              <a:t>- открыть окна и двери, проветрить помещение;</a:t>
            </a:r>
          </a:p>
          <a:p>
            <a:pPr lvl="0" algn="just"/>
            <a:r>
              <a:rPr lang="ru-RU" dirty="0">
                <a:solidFill>
                  <a:prstClr val="black"/>
                </a:solidFill>
                <a:latin typeface="Times New Roman" panose="02020603050405020304" pitchFamily="18" charset="0"/>
                <a:cs typeface="Times New Roman" panose="02020603050405020304" pitchFamily="18" charset="0"/>
              </a:rPr>
              <a:t>снять, герметично упаковать и сдать на утилизацию использованные средства индивидуальной защиты.</a:t>
            </a:r>
          </a:p>
          <a:p>
            <a:pPr lvl="0" algn="just"/>
            <a:r>
              <a:rPr lang="ru-RU" i="1" dirty="0">
                <a:solidFill>
                  <a:srgbClr val="FF0000"/>
                </a:solidFill>
                <a:latin typeface="Times New Roman" panose="02020603050405020304" pitchFamily="18" charset="0"/>
                <a:cs typeface="Times New Roman" panose="02020603050405020304" pitchFamily="18" charset="0"/>
              </a:rPr>
              <a:t>Вне помещения:</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dirty="0">
                <a:solidFill>
                  <a:prstClr val="black"/>
                </a:solidFill>
                <a:latin typeface="Times New Roman" panose="02020603050405020304" pitchFamily="18" charset="0"/>
                <a:cs typeface="Times New Roman" panose="02020603050405020304" pitchFamily="18" charset="0"/>
              </a:rPr>
              <a:t>- Защитить органы дыхания средствами индивидуальной защиты или подручными средствами, смоченными водой.</a:t>
            </a:r>
          </a:p>
          <a:p>
            <a:pPr lvl="0" algn="just"/>
            <a:r>
              <a:rPr lang="ru-RU" dirty="0">
                <a:solidFill>
                  <a:prstClr val="black"/>
                </a:solidFill>
                <a:latin typeface="Times New Roman" panose="02020603050405020304" pitchFamily="18" charset="0"/>
                <a:cs typeface="Times New Roman" panose="02020603050405020304" pitchFamily="18" charset="0"/>
              </a:rPr>
              <a:t>- Не поддаваться панике.</a:t>
            </a:r>
          </a:p>
          <a:p>
            <a:pPr lvl="0" algn="just"/>
            <a:r>
              <a:rPr lang="ru-RU" dirty="0">
                <a:solidFill>
                  <a:prstClr val="black"/>
                </a:solidFill>
                <a:latin typeface="Times New Roman" panose="02020603050405020304" pitchFamily="18" charset="0"/>
                <a:cs typeface="Times New Roman" panose="02020603050405020304" pitchFamily="18" charset="0"/>
              </a:rPr>
              <a:t>- Не находиться в пониженных участках местности. Не укрываться на первых этажах многоэтажных зданий и в полуподвальных помещениях.</a:t>
            </a:r>
          </a:p>
          <a:p>
            <a:pPr lvl="0" algn="just"/>
            <a:r>
              <a:rPr lang="ru-RU" b="1" i="1" dirty="0">
                <a:solidFill>
                  <a:prstClr val="black"/>
                </a:solidFill>
                <a:latin typeface="Times New Roman" panose="02020603050405020304" pitchFamily="18" charset="0"/>
                <a:cs typeface="Times New Roman" panose="02020603050405020304" pitchFamily="18" charset="0"/>
              </a:rPr>
              <a:t>- При загрязнении хлором, диоксидом азота необходимо подняться выше 5 этажа здания, а при загрязнении аммиаком </a:t>
            </a:r>
            <a:r>
              <a:rPr lang="ru-RU" dirty="0">
                <a:solidFill>
                  <a:prstClr val="black"/>
                </a:solidFill>
                <a:latin typeface="Times New Roman" panose="02020603050405020304" pitchFamily="18" charset="0"/>
                <a:cs typeface="Times New Roman" panose="02020603050405020304" pitchFamily="18" charset="0"/>
              </a:rPr>
              <a:t>– спуститься в подвал.</a:t>
            </a:r>
          </a:p>
          <a:p>
            <a:pPr lvl="0" algn="just"/>
            <a:r>
              <a:rPr lang="ru-RU" dirty="0">
                <a:solidFill>
                  <a:prstClr val="black"/>
                </a:solidFill>
                <a:latin typeface="Times New Roman" panose="02020603050405020304" pitchFamily="18" charset="0"/>
                <a:cs typeface="Times New Roman" panose="02020603050405020304" pitchFamily="18" charset="0"/>
              </a:rPr>
              <a:t>- Определить место нахождения очага химической опасности и направление ветра. Определить маршрут выхода из зоны химической опасности (выходить в сторону, перпендикулярную направлению ветра).</a:t>
            </a:r>
          </a:p>
          <a:p>
            <a:pPr lvl="0" algn="just"/>
            <a:r>
              <a:rPr lang="ru-RU" dirty="0">
                <a:solidFill>
                  <a:prstClr val="black"/>
                </a:solidFill>
                <a:latin typeface="Times New Roman" panose="02020603050405020304" pitchFamily="18" charset="0"/>
                <a:cs typeface="Times New Roman" panose="02020603050405020304" pitchFamily="18" charset="0"/>
              </a:rPr>
              <a:t>- Покинуть зону химической опасности (ускоренным шагом или бегом, на велосипеде, мотоцикле или автомобиле). Необходимо знать место и время эвакуации. Если на пути выхода из зоны химической опасности встретятся препятствия, их надо преодолеть, в противном случае – укрыться в ближайшем жилом доме (на верхних этажах – при загрязнении хлором и диоксидом азота, в подвале или на нижнем этаже при загрязнении аммиаком</a:t>
            </a:r>
            <a:r>
              <a:rPr lang="ru-RU" dirty="0" smtClean="0">
                <a:solidFill>
                  <a:prstClr val="black"/>
                </a:solidFill>
                <a:latin typeface="Times New Roman" panose="02020603050405020304" pitchFamily="18" charset="0"/>
                <a:cs typeface="Times New Roman" panose="02020603050405020304" pitchFamily="18" charset="0"/>
              </a:rPr>
              <a:t>).</a:t>
            </a:r>
            <a:endParaRPr lang="ru-RU"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69390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44"/>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35</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216568" y="134112"/>
            <a:ext cx="11718758" cy="8679299"/>
          </a:xfrm>
          <a:prstGeom prst="rect">
            <a:avLst/>
          </a:prstGeom>
        </p:spPr>
        <p:txBody>
          <a:bodyPr wrap="square">
            <a:spAutoFit/>
          </a:bodyPr>
          <a:lstStyle/>
          <a:p>
            <a:pPr lvl="0" algn="just"/>
            <a:r>
              <a:rPr lang="ru-RU" dirty="0">
                <a:solidFill>
                  <a:prstClr val="black"/>
                </a:solidFill>
                <a:latin typeface="Times New Roman" panose="02020603050405020304" pitchFamily="18" charset="0"/>
                <a:cs typeface="Times New Roman" panose="02020603050405020304" pitchFamily="18" charset="0"/>
              </a:rPr>
              <a:t>- В чистой зоне снять, герметично упаковать и сдать на утилизацию использованные средства индивидуальной защиты.</a:t>
            </a:r>
          </a:p>
          <a:p>
            <a:pPr lvl="0" algn="just"/>
            <a:r>
              <a:rPr lang="ru-RU" dirty="0">
                <a:solidFill>
                  <a:prstClr val="black"/>
                </a:solidFill>
                <a:latin typeface="Times New Roman" panose="02020603050405020304" pitchFamily="18" charset="0"/>
                <a:cs typeface="Times New Roman" panose="02020603050405020304" pitchFamily="18" charset="0"/>
              </a:rPr>
              <a:t> </a:t>
            </a:r>
            <a:r>
              <a:rPr lang="ru-RU" i="1" dirty="0">
                <a:solidFill>
                  <a:srgbClr val="FF0000"/>
                </a:solidFill>
                <a:latin typeface="Times New Roman" panose="02020603050405020304" pitchFamily="18" charset="0"/>
                <a:cs typeface="Times New Roman" panose="02020603050405020304" pitchFamily="18" charset="0"/>
              </a:rPr>
              <a:t>После выхода из зоны загрязнения необходимо:</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dirty="0">
                <a:solidFill>
                  <a:prstClr val="black"/>
                </a:solidFill>
                <a:latin typeface="Times New Roman" panose="02020603050405020304" pitchFamily="18" charset="0"/>
                <a:cs typeface="Times New Roman" panose="02020603050405020304" pitchFamily="18" charset="0"/>
              </a:rPr>
              <a:t>- снять верхнюю одежду для дегазации;</a:t>
            </a:r>
          </a:p>
          <a:p>
            <a:pPr lvl="0" algn="just"/>
            <a:r>
              <a:rPr lang="ru-RU" dirty="0">
                <a:solidFill>
                  <a:prstClr val="black"/>
                </a:solidFill>
                <a:latin typeface="Times New Roman" panose="02020603050405020304" pitchFamily="18" charset="0"/>
                <a:cs typeface="Times New Roman" panose="02020603050405020304" pitchFamily="18" charset="0"/>
              </a:rPr>
              <a:t>- принять душ или умыться с мылом;</a:t>
            </a:r>
          </a:p>
          <a:p>
            <a:pPr lvl="0" algn="just"/>
            <a:r>
              <a:rPr lang="ru-RU" dirty="0">
                <a:solidFill>
                  <a:prstClr val="black"/>
                </a:solidFill>
                <a:latin typeface="Times New Roman" panose="02020603050405020304" pitchFamily="18" charset="0"/>
                <a:cs typeface="Times New Roman" panose="02020603050405020304" pitchFamily="18" charset="0"/>
              </a:rPr>
              <a:t>- исключить любые физические нагрузки;</a:t>
            </a:r>
          </a:p>
          <a:p>
            <a:pPr lvl="0" algn="just"/>
            <a:r>
              <a:rPr lang="ru-RU" dirty="0" smtClean="0">
                <a:solidFill>
                  <a:prstClr val="black"/>
                </a:solidFill>
                <a:latin typeface="Times New Roman" panose="02020603050405020304" pitchFamily="18" charset="0"/>
                <a:cs typeface="Times New Roman" panose="02020603050405020304" pitchFamily="18" charset="0"/>
              </a:rPr>
              <a:t>- пить </a:t>
            </a:r>
            <a:r>
              <a:rPr lang="ru-RU" dirty="0">
                <a:solidFill>
                  <a:prstClr val="black"/>
                </a:solidFill>
                <a:latin typeface="Times New Roman" panose="02020603050405020304" pitchFamily="18" charset="0"/>
                <a:cs typeface="Times New Roman" panose="02020603050405020304" pitchFamily="18" charset="0"/>
              </a:rPr>
              <a:t>чай и молоко</a:t>
            </a:r>
            <a:r>
              <a:rPr lang="ru-RU" dirty="0" smtClean="0">
                <a:solidFill>
                  <a:prstClr val="black"/>
                </a:solidFill>
                <a:latin typeface="Times New Roman" panose="02020603050405020304" pitchFamily="18" charset="0"/>
                <a:cs typeface="Times New Roman" panose="02020603050405020304" pitchFamily="18" charset="0"/>
              </a:rPr>
              <a:t>.</a:t>
            </a:r>
          </a:p>
          <a:p>
            <a:pPr lvl="0" algn="just"/>
            <a:r>
              <a:rPr lang="ru-RU" dirty="0" smtClean="0">
                <a:solidFill>
                  <a:prstClr val="black"/>
                </a:solidFill>
                <a:latin typeface="Times New Roman" panose="02020603050405020304" pitchFamily="18" charset="0"/>
                <a:cs typeface="Times New Roman" panose="02020603050405020304" pitchFamily="18" charset="0"/>
              </a:rPr>
              <a:t>8.5. </a:t>
            </a:r>
            <a:r>
              <a:rPr lang="ru-RU" b="1" dirty="0" smtClean="0">
                <a:solidFill>
                  <a:srgbClr val="7030A0"/>
                </a:solidFill>
                <a:latin typeface="Times New Roman" panose="02020603050405020304" pitchFamily="18" charset="0"/>
                <a:cs typeface="Times New Roman" panose="02020603050405020304" pitchFamily="18" charset="0"/>
              </a:rPr>
              <a:t>Действия </a:t>
            </a:r>
            <a:r>
              <a:rPr lang="ru-RU" b="1" dirty="0">
                <a:solidFill>
                  <a:srgbClr val="7030A0"/>
                </a:solidFill>
                <a:latin typeface="Times New Roman" panose="02020603050405020304" pitchFamily="18" charset="0"/>
                <a:cs typeface="Times New Roman" panose="02020603050405020304" pitchFamily="18" charset="0"/>
              </a:rPr>
              <a:t>населения в условиях пожаров и </a:t>
            </a:r>
            <a:r>
              <a:rPr lang="ru-RU" b="1" dirty="0" smtClean="0">
                <a:solidFill>
                  <a:srgbClr val="7030A0"/>
                </a:solidFill>
                <a:latin typeface="Times New Roman" panose="02020603050405020304" pitchFamily="18" charset="0"/>
                <a:cs typeface="Times New Roman" panose="02020603050405020304" pitchFamily="18" charset="0"/>
              </a:rPr>
              <a:t>взрывов.</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i="1" dirty="0" smtClean="0">
                <a:solidFill>
                  <a:srgbClr val="FF0000"/>
                </a:solidFill>
                <a:latin typeface="Times New Roman" panose="02020603050405020304" pitchFamily="18" charset="0"/>
                <a:cs typeface="Times New Roman" panose="02020603050405020304" pitchFamily="18" charset="0"/>
              </a:rPr>
              <a:t>         При </a:t>
            </a:r>
            <a:r>
              <a:rPr lang="ru-RU" i="1" dirty="0">
                <a:solidFill>
                  <a:srgbClr val="FF0000"/>
                </a:solidFill>
                <a:latin typeface="Times New Roman" panose="02020603050405020304" pitchFamily="18" charset="0"/>
                <a:cs typeface="Times New Roman" panose="02020603050405020304" pitchFamily="18" charset="0"/>
              </a:rPr>
              <a:t>пожаре</a:t>
            </a:r>
            <a:r>
              <a:rPr lang="ru-RU" i="1" dirty="0" smtClean="0">
                <a:solidFill>
                  <a:srgbClr val="FF0000"/>
                </a:solidFill>
                <a:latin typeface="Times New Roman" panose="02020603050405020304" pitchFamily="18" charset="0"/>
                <a:cs typeface="Times New Roman" panose="02020603050405020304" pitchFamily="18" charset="0"/>
              </a:rPr>
              <a:t>:</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dirty="0">
                <a:solidFill>
                  <a:prstClr val="black"/>
                </a:solidFill>
                <a:latin typeface="Times New Roman" panose="02020603050405020304" pitchFamily="18" charset="0"/>
                <a:cs typeface="Times New Roman" panose="02020603050405020304" pitchFamily="18" charset="0"/>
              </a:rPr>
              <a:t>- К тушению пожара приступить немедленно, но в любом случае, сначала позвонить </a:t>
            </a:r>
            <a:r>
              <a:rPr lang="ru-RU" dirty="0" smtClean="0">
                <a:solidFill>
                  <a:prstClr val="black"/>
                </a:solidFill>
                <a:latin typeface="Times New Roman" panose="02020603050405020304" pitchFamily="18" charset="0"/>
                <a:cs typeface="Times New Roman" panose="02020603050405020304" pitchFamily="18" charset="0"/>
              </a:rPr>
              <a:t>«</a:t>
            </a:r>
            <a:r>
              <a:rPr lang="ru-RU" dirty="0" smtClean="0">
                <a:solidFill>
                  <a:srgbClr val="FF0000"/>
                </a:solidFill>
                <a:latin typeface="Times New Roman" panose="02020603050405020304" pitchFamily="18" charset="0"/>
                <a:cs typeface="Times New Roman" panose="02020603050405020304" pitchFamily="18" charset="0"/>
              </a:rPr>
              <a:t>101</a:t>
            </a:r>
            <a:r>
              <a:rPr lang="ru-RU" dirty="0">
                <a:solidFill>
                  <a:prstClr val="black"/>
                </a:solidFill>
                <a:latin typeface="Times New Roman" panose="02020603050405020304" pitchFamily="18" charset="0"/>
                <a:cs typeface="Times New Roman" panose="02020603050405020304" pitchFamily="18" charset="0"/>
              </a:rPr>
              <a:t>», в горящем помещении окна и двери не открывать, при отсутствии табельных СИЗ для защиты органов дыхания от продуктов горения, использовать мокрую ткань</a:t>
            </a:r>
            <a:r>
              <a:rPr lang="ru-RU" dirty="0" smtClean="0">
                <a:solidFill>
                  <a:prstClr val="black"/>
                </a:solidFill>
                <a:latin typeface="Times New Roman" panose="02020603050405020304" pitchFamily="18" charset="0"/>
                <a:cs typeface="Times New Roman" panose="02020603050405020304" pitchFamily="18" charset="0"/>
              </a:rPr>
              <a:t>.</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dirty="0">
                <a:solidFill>
                  <a:prstClr val="black"/>
                </a:solidFill>
                <a:latin typeface="Times New Roman" panose="02020603050405020304" pitchFamily="18" charset="0"/>
                <a:cs typeface="Times New Roman" panose="02020603050405020304" pitchFamily="18" charset="0"/>
              </a:rPr>
              <a:t>- При отсутствии огнетушителя для тушения пожара использовать плотную ткань (лучше мокрую) и воду. Горящие шторы сорвать, затоптать или бросить в ванну, горящие электроприборы или проводку тушить только после обесточивания</a:t>
            </a:r>
            <a:r>
              <a:rPr lang="ru-RU" dirty="0" smtClean="0">
                <a:solidFill>
                  <a:prstClr val="black"/>
                </a:solidFill>
                <a:latin typeface="Times New Roman" panose="02020603050405020304" pitchFamily="18" charset="0"/>
                <a:cs typeface="Times New Roman" panose="02020603050405020304" pitchFamily="18" charset="0"/>
              </a:rPr>
              <a:t>.</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dirty="0">
                <a:solidFill>
                  <a:prstClr val="black"/>
                </a:solidFill>
                <a:latin typeface="Times New Roman" panose="02020603050405020304" pitchFamily="18" charset="0"/>
                <a:cs typeface="Times New Roman" panose="02020603050405020304" pitchFamily="18" charset="0"/>
              </a:rPr>
              <a:t>- Если пожар потушить не удается, покинуть помещение, убедившись, что в нем никого не осталось, плотно закрыв окна и двери, по задымленным коридорам передвигаться ползком или на четвереньках, опасаться обрушения конструкций или провалов пола</a:t>
            </a:r>
            <a:r>
              <a:rPr lang="ru-RU" dirty="0" smtClean="0">
                <a:solidFill>
                  <a:prstClr val="black"/>
                </a:solidFill>
                <a:latin typeface="Times New Roman" panose="02020603050405020304" pitchFamily="18" charset="0"/>
                <a:cs typeface="Times New Roman" panose="02020603050405020304" pitchFamily="18" charset="0"/>
              </a:rPr>
              <a:t>.</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dirty="0">
                <a:solidFill>
                  <a:prstClr val="black"/>
                </a:solidFill>
                <a:latin typeface="Times New Roman" panose="02020603050405020304" pitchFamily="18" charset="0"/>
                <a:cs typeface="Times New Roman" panose="02020603050405020304" pitchFamily="18" charset="0"/>
              </a:rPr>
              <a:t>- При сильном задымлении лестничных пролетов выход с верхних этажей (выше третьего-четвертого) опасен из-за возможности отравления угарным газом, в этом случае целесообразно спасаться через лоджию, окна, либо ждать пожарных, </a:t>
            </a:r>
            <a:r>
              <a:rPr lang="ru-RU" dirty="0" err="1">
                <a:solidFill>
                  <a:prstClr val="black"/>
                </a:solidFill>
                <a:latin typeface="Times New Roman" panose="02020603050405020304" pitchFamily="18" charset="0"/>
                <a:cs typeface="Times New Roman" panose="02020603050405020304" pitchFamily="18" charset="0"/>
              </a:rPr>
              <a:t>загерметизировав</a:t>
            </a:r>
            <a:r>
              <a:rPr lang="ru-RU" dirty="0">
                <a:solidFill>
                  <a:prstClr val="black"/>
                </a:solidFill>
                <a:latin typeface="Times New Roman" panose="02020603050405020304" pitchFamily="18" charset="0"/>
                <a:cs typeface="Times New Roman" panose="02020603050405020304" pitchFamily="18" charset="0"/>
              </a:rPr>
              <a:t> квартиру</a:t>
            </a:r>
            <a:r>
              <a:rPr lang="ru-RU" dirty="0" smtClean="0">
                <a:solidFill>
                  <a:prstClr val="black"/>
                </a:solidFill>
                <a:latin typeface="Times New Roman" panose="02020603050405020304" pitchFamily="18" charset="0"/>
                <a:cs typeface="Times New Roman" panose="02020603050405020304" pitchFamily="18" charset="0"/>
              </a:rPr>
              <a:t>.</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i="1" dirty="0" smtClean="0">
                <a:solidFill>
                  <a:srgbClr val="FF0000"/>
                </a:solidFill>
                <a:latin typeface="Times New Roman" panose="02020603050405020304" pitchFamily="18" charset="0"/>
                <a:cs typeface="Times New Roman" panose="02020603050405020304" pitchFamily="18" charset="0"/>
              </a:rPr>
              <a:t>         При </a:t>
            </a:r>
            <a:r>
              <a:rPr lang="ru-RU" i="1" dirty="0">
                <a:solidFill>
                  <a:srgbClr val="FF0000"/>
                </a:solidFill>
                <a:latin typeface="Times New Roman" panose="02020603050405020304" pitchFamily="18" charset="0"/>
                <a:cs typeface="Times New Roman" panose="02020603050405020304" pitchFamily="18" charset="0"/>
              </a:rPr>
              <a:t>обнаружении взрывоопасных предметов и при взрыве</a:t>
            </a:r>
            <a:r>
              <a:rPr lang="ru-RU" i="1" dirty="0" smtClean="0">
                <a:solidFill>
                  <a:srgbClr val="FF0000"/>
                </a:solidFill>
                <a:latin typeface="Times New Roman" panose="02020603050405020304" pitchFamily="18" charset="0"/>
                <a:cs typeface="Times New Roman" panose="02020603050405020304" pitchFamily="18" charset="0"/>
              </a:rPr>
              <a:t>:</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dirty="0">
                <a:solidFill>
                  <a:prstClr val="black"/>
                </a:solidFill>
                <a:latin typeface="Times New Roman" panose="02020603050405020304" pitchFamily="18" charset="0"/>
                <a:cs typeface="Times New Roman" panose="02020603050405020304" pitchFamily="18" charset="0"/>
              </a:rPr>
              <a:t>- Обнаружив взрывоопасный (потенциально взрывоопасный) предмет, не трогать его и тем более не пытаться разобрать, немедленно сообщить в ближайшее отделение полиции или по телефону </a:t>
            </a:r>
            <a:r>
              <a:rPr lang="ru-RU" dirty="0" smtClean="0">
                <a:solidFill>
                  <a:prstClr val="black"/>
                </a:solidFill>
                <a:latin typeface="Times New Roman" panose="02020603050405020304" pitchFamily="18" charset="0"/>
                <a:cs typeface="Times New Roman" panose="02020603050405020304" pitchFamily="18" charset="0"/>
              </a:rPr>
              <a:t>«</a:t>
            </a:r>
            <a:r>
              <a:rPr lang="ru-RU" dirty="0" smtClean="0">
                <a:solidFill>
                  <a:srgbClr val="FF0000"/>
                </a:solidFill>
                <a:latin typeface="Times New Roman" panose="02020603050405020304" pitchFamily="18" charset="0"/>
                <a:cs typeface="Times New Roman" panose="02020603050405020304" pitchFamily="18" charset="0"/>
              </a:rPr>
              <a:t>102</a:t>
            </a:r>
            <a:r>
              <a:rPr lang="ru-RU" dirty="0">
                <a:solidFill>
                  <a:prstClr val="black"/>
                </a:solidFill>
                <a:latin typeface="Times New Roman" panose="02020603050405020304" pitchFamily="18" charset="0"/>
                <a:cs typeface="Times New Roman" panose="02020603050405020304" pitchFamily="18" charset="0"/>
              </a:rPr>
              <a:t>».</a:t>
            </a:r>
          </a:p>
          <a:p>
            <a:pPr lvl="0" algn="just"/>
            <a:endParaRPr lang="ru-RU" dirty="0">
              <a:solidFill>
                <a:prstClr val="black"/>
              </a:solidFill>
              <a:latin typeface="Times New Roman" panose="02020603050405020304" pitchFamily="18" charset="0"/>
              <a:cs typeface="Times New Roman" panose="02020603050405020304" pitchFamily="18" charset="0"/>
            </a:endParaRPr>
          </a:p>
          <a:p>
            <a:pPr lvl="0" algn="just"/>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dirty="0">
                <a:solidFill>
                  <a:prstClr val="black"/>
                </a:solidFill>
                <a:latin typeface="Times New Roman" panose="02020603050405020304" pitchFamily="18" charset="0"/>
                <a:cs typeface="Times New Roman" panose="02020603050405020304" pitchFamily="18" charset="0"/>
              </a:rPr>
              <a:t> </a:t>
            </a:r>
          </a:p>
          <a:p>
            <a:pPr lvl="0" algn="just"/>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dirty="0">
                <a:solidFill>
                  <a:prstClr val="black"/>
                </a:solidFill>
                <a:latin typeface="Times New Roman" panose="02020603050405020304" pitchFamily="18" charset="0"/>
                <a:cs typeface="Times New Roman" panose="02020603050405020304" pitchFamily="18" charset="0"/>
              </a:rPr>
              <a:t> </a:t>
            </a:r>
          </a:p>
          <a:p>
            <a:pPr lvl="0" algn="just"/>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dirty="0">
                <a:solidFill>
                  <a:prstClr val="black"/>
                </a:solidFill>
                <a:latin typeface="Times New Roman" panose="02020603050405020304" pitchFamily="18" charset="0"/>
                <a:cs typeface="Times New Roman" panose="02020603050405020304" pitchFamily="18" charset="0"/>
              </a:rPr>
              <a:t> </a:t>
            </a:r>
          </a:p>
        </p:txBody>
      </p:sp>
      <p:pic>
        <p:nvPicPr>
          <p:cNvPr id="7" name="Рисунок 6"/>
          <p:cNvPicPr>
            <a:picLocks noChangeAspect="1"/>
          </p:cNvPicPr>
          <p:nvPr/>
        </p:nvPicPr>
        <p:blipFill>
          <a:blip r:embed="rId4"/>
          <a:stretch>
            <a:fillRect/>
          </a:stretch>
        </p:blipFill>
        <p:spPr>
          <a:xfrm>
            <a:off x="7906051" y="499872"/>
            <a:ext cx="3389624" cy="2057405"/>
          </a:xfrm>
          <a:prstGeom prst="rect">
            <a:avLst/>
          </a:prstGeom>
        </p:spPr>
      </p:pic>
    </p:spTree>
    <p:extLst>
      <p:ext uri="{BB962C8B-B14F-4D97-AF65-F5344CB8AC3E}">
        <p14:creationId xmlns:p14="http://schemas.microsoft.com/office/powerpoint/2010/main" val="10027429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44"/>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36</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216568" y="195072"/>
            <a:ext cx="11718758" cy="7571303"/>
          </a:xfrm>
          <a:prstGeom prst="rect">
            <a:avLst/>
          </a:prstGeom>
        </p:spPr>
        <p:txBody>
          <a:bodyPr wrap="square">
            <a:spAutoFit/>
          </a:bodyPr>
          <a:lstStyle/>
          <a:p>
            <a:pPr marL="285750" lvl="0" indent="-285750" algn="just">
              <a:buFontTx/>
              <a:buChar char="-"/>
            </a:pPr>
            <a:r>
              <a:rPr lang="ru-RU" dirty="0" smtClean="0">
                <a:solidFill>
                  <a:prstClr val="black"/>
                </a:solidFill>
                <a:latin typeface="Times New Roman" panose="02020603050405020304" pitchFamily="18" charset="0"/>
                <a:cs typeface="Times New Roman" panose="02020603050405020304" pitchFamily="18" charset="0"/>
              </a:rPr>
              <a:t>Увидев </a:t>
            </a:r>
            <a:r>
              <a:rPr lang="ru-RU" dirty="0">
                <a:solidFill>
                  <a:prstClr val="black"/>
                </a:solidFill>
                <a:latin typeface="Times New Roman" panose="02020603050405020304" pitchFamily="18" charset="0"/>
                <a:cs typeface="Times New Roman" panose="02020603050405020304" pitchFamily="18" charset="0"/>
              </a:rPr>
              <a:t>вспышку (услышав звук) взрыва, немедленно укрыться или лечь на землю, даже находясь на значительном расстоянии от места взрыва, т.к. возможно поражение камнями, осколками стекла и т.п</a:t>
            </a:r>
            <a:r>
              <a:rPr lang="ru-RU" dirty="0" smtClean="0">
                <a:solidFill>
                  <a:prstClr val="black"/>
                </a:solidFill>
                <a:latin typeface="Times New Roman" panose="02020603050405020304" pitchFamily="18" charset="0"/>
                <a:cs typeface="Times New Roman" panose="02020603050405020304" pitchFamily="18" charset="0"/>
              </a:rPr>
              <a:t>.</a:t>
            </a:r>
          </a:p>
          <a:p>
            <a:pPr marL="285750" lvl="0" indent="-285750" algn="just">
              <a:buFontTx/>
              <a:buChar char="-"/>
            </a:pPr>
            <a:endParaRPr lang="ru-RU" dirty="0" smtClean="0">
              <a:solidFill>
                <a:prstClr val="black"/>
              </a:solidFill>
              <a:latin typeface="Times New Roman" panose="02020603050405020304" pitchFamily="18" charset="0"/>
              <a:cs typeface="Times New Roman" panose="02020603050405020304" pitchFamily="18" charset="0"/>
            </a:endParaRPr>
          </a:p>
          <a:p>
            <a:pPr lvl="0" algn="just"/>
            <a:r>
              <a:rPr lang="ru-RU" dirty="0" smtClean="0">
                <a:solidFill>
                  <a:prstClr val="black"/>
                </a:solidFill>
                <a:latin typeface="Times New Roman" panose="02020603050405020304" pitchFamily="18" charset="0"/>
                <a:cs typeface="Times New Roman" panose="02020603050405020304" pitchFamily="18" charset="0"/>
              </a:rPr>
              <a:t>8.6. </a:t>
            </a:r>
            <a:r>
              <a:rPr lang="ru-RU" b="1" dirty="0" smtClean="0">
                <a:solidFill>
                  <a:srgbClr val="7030A0"/>
                </a:solidFill>
                <a:latin typeface="Times New Roman" panose="02020603050405020304" pitchFamily="18" charset="0"/>
                <a:cs typeface="Times New Roman" panose="02020603050405020304" pitchFamily="18" charset="0"/>
              </a:rPr>
              <a:t>Действия </a:t>
            </a:r>
            <a:r>
              <a:rPr lang="ru-RU" b="1" dirty="0">
                <a:solidFill>
                  <a:srgbClr val="7030A0"/>
                </a:solidFill>
                <a:latin typeface="Times New Roman" panose="02020603050405020304" pitchFamily="18" charset="0"/>
                <a:cs typeface="Times New Roman" panose="02020603050405020304" pitchFamily="18" charset="0"/>
              </a:rPr>
              <a:t>населения в условиях </a:t>
            </a:r>
            <a:r>
              <a:rPr lang="ru-RU" b="1" dirty="0" smtClean="0">
                <a:solidFill>
                  <a:srgbClr val="7030A0"/>
                </a:solidFill>
                <a:latin typeface="Times New Roman" panose="02020603050405020304" pitchFamily="18" charset="0"/>
                <a:cs typeface="Times New Roman" panose="02020603050405020304" pitchFamily="18" charset="0"/>
              </a:rPr>
              <a:t>землетрясения.</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i="1" dirty="0">
                <a:solidFill>
                  <a:srgbClr val="FF0000"/>
                </a:solidFill>
                <a:latin typeface="Times New Roman" panose="02020603050405020304" pitchFamily="18" charset="0"/>
                <a:cs typeface="Times New Roman" panose="02020603050405020304" pitchFamily="18" charset="0"/>
              </a:rPr>
              <a:t>Как подготовиться к землетрясению</a:t>
            </a:r>
            <a:r>
              <a:rPr lang="ru-RU" i="1" dirty="0" smtClean="0">
                <a:solidFill>
                  <a:srgbClr val="FF0000"/>
                </a:solidFill>
                <a:latin typeface="Times New Roman" panose="02020603050405020304" pitchFamily="18" charset="0"/>
                <a:cs typeface="Times New Roman" panose="02020603050405020304" pitchFamily="18" charset="0"/>
              </a:rPr>
              <a:t>:</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dirty="0">
                <a:solidFill>
                  <a:prstClr val="black"/>
                </a:solidFill>
                <a:latin typeface="Times New Roman" panose="02020603050405020304" pitchFamily="18" charset="0"/>
                <a:cs typeface="Times New Roman" panose="02020603050405020304" pitchFamily="18" charset="0"/>
              </a:rPr>
              <a:t>- Заранее продумайте план действий во время землетрясения при нахождении дома, на работе, в кино, театре, на транспорте и на улице. Разъясните членам своей семьи, что они должны делать во время землетрясения и обучите их правилам оказания первой медицинской помощи</a:t>
            </a:r>
            <a:r>
              <a:rPr lang="ru-RU" dirty="0" smtClean="0">
                <a:solidFill>
                  <a:prstClr val="black"/>
                </a:solidFill>
                <a:latin typeface="Times New Roman" panose="02020603050405020304" pitchFamily="18" charset="0"/>
                <a:cs typeface="Times New Roman" panose="02020603050405020304" pitchFamily="18" charset="0"/>
              </a:rPr>
              <a:t>.</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dirty="0">
                <a:solidFill>
                  <a:prstClr val="black"/>
                </a:solidFill>
                <a:latin typeface="Times New Roman" panose="02020603050405020304" pitchFamily="18" charset="0"/>
                <a:cs typeface="Times New Roman" panose="02020603050405020304" pitchFamily="18" charset="0"/>
              </a:rPr>
              <a:t>- Держите в удобном месте документы, деньги, карманный фонарик и запасные батарейки. Имейте дома запас питьевой воды и консервов в расчете на несколько дней</a:t>
            </a:r>
            <a:r>
              <a:rPr lang="ru-RU" dirty="0" smtClean="0">
                <a:solidFill>
                  <a:prstClr val="black"/>
                </a:solidFill>
                <a:latin typeface="Times New Roman" panose="02020603050405020304" pitchFamily="18" charset="0"/>
                <a:cs typeface="Times New Roman" panose="02020603050405020304" pitchFamily="18" charset="0"/>
              </a:rPr>
              <a:t>.</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dirty="0">
                <a:solidFill>
                  <a:prstClr val="black"/>
                </a:solidFill>
                <a:latin typeface="Times New Roman" panose="02020603050405020304" pitchFamily="18" charset="0"/>
                <a:cs typeface="Times New Roman" panose="02020603050405020304" pitchFamily="18" charset="0"/>
              </a:rPr>
              <a:t>- Уберите кровати от окон и наружных стен, закрепите шкафы, полки и стеллажи в квартирах, а с верхних полок и антресолей снимите тяжелые предметы</a:t>
            </a:r>
            <a:r>
              <a:rPr lang="ru-RU" dirty="0" smtClean="0">
                <a:solidFill>
                  <a:prstClr val="black"/>
                </a:solidFill>
                <a:latin typeface="Times New Roman" panose="02020603050405020304" pitchFamily="18" charset="0"/>
                <a:cs typeface="Times New Roman" panose="02020603050405020304" pitchFamily="18" charset="0"/>
              </a:rPr>
              <a:t>.</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dirty="0">
                <a:solidFill>
                  <a:prstClr val="black"/>
                </a:solidFill>
                <a:latin typeface="Times New Roman" panose="02020603050405020304" pitchFamily="18" charset="0"/>
                <a:cs typeface="Times New Roman" panose="02020603050405020304" pitchFamily="18" charset="0"/>
              </a:rPr>
              <a:t>- Опасные вещества (ядохимикаты, легковоспламеняющиеся жидкости) храните в надежном, хорошо изолированном месте</a:t>
            </a:r>
            <a:r>
              <a:rPr lang="ru-RU" dirty="0" smtClean="0">
                <a:solidFill>
                  <a:prstClr val="black"/>
                </a:solidFill>
                <a:latin typeface="Times New Roman" panose="02020603050405020304" pitchFamily="18" charset="0"/>
                <a:cs typeface="Times New Roman" panose="02020603050405020304" pitchFamily="18" charset="0"/>
              </a:rPr>
              <a:t>.</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dirty="0">
                <a:solidFill>
                  <a:prstClr val="black"/>
                </a:solidFill>
                <a:latin typeface="Times New Roman" panose="02020603050405020304" pitchFamily="18" charset="0"/>
                <a:cs typeface="Times New Roman" panose="02020603050405020304" pitchFamily="18" charset="0"/>
              </a:rPr>
              <a:t>- Все жильцы должны знать, где находится рубильник, магистральные газовые и водопроводные краны, чтобы в случае необходимости отключить электричество, газ и воду</a:t>
            </a:r>
            <a:r>
              <a:rPr lang="ru-RU" dirty="0" smtClean="0">
                <a:solidFill>
                  <a:prstClr val="black"/>
                </a:solidFill>
                <a:latin typeface="Times New Roman" panose="02020603050405020304" pitchFamily="18" charset="0"/>
                <a:cs typeface="Times New Roman" panose="02020603050405020304" pitchFamily="18" charset="0"/>
              </a:rPr>
              <a:t>.</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i="1" dirty="0">
                <a:solidFill>
                  <a:srgbClr val="FF0000"/>
                </a:solidFill>
                <a:latin typeface="Times New Roman" panose="02020603050405020304" pitchFamily="18" charset="0"/>
                <a:cs typeface="Times New Roman" panose="02020603050405020304" pitchFamily="18" charset="0"/>
              </a:rPr>
              <a:t>Как действовать во время землетрясения</a:t>
            </a:r>
            <a:r>
              <a:rPr lang="ru-RU" i="1" dirty="0" smtClean="0">
                <a:solidFill>
                  <a:srgbClr val="FF0000"/>
                </a:solidFill>
                <a:latin typeface="Times New Roman" panose="02020603050405020304" pitchFamily="18" charset="0"/>
                <a:cs typeface="Times New Roman" panose="02020603050405020304" pitchFamily="18" charset="0"/>
              </a:rPr>
              <a:t>:</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dirty="0">
                <a:solidFill>
                  <a:prstClr val="black"/>
                </a:solidFill>
                <a:latin typeface="Times New Roman" panose="02020603050405020304" pitchFamily="18" charset="0"/>
                <a:cs typeface="Times New Roman" panose="02020603050405020304" pitchFamily="18" charset="0"/>
              </a:rPr>
              <a:t>- Ощутив колебания здания, увидев качания светильников, падение предметов, услышав нарастающий гул и звон бьющегося стекла, не поддавайтесь панике (от момента, когда вы почувствовали первые толчки, до опасных для здания колебаний, у вас есть 15-20 с</a:t>
            </a:r>
            <a:r>
              <a:rPr lang="ru-RU" dirty="0" smtClean="0">
                <a:solidFill>
                  <a:prstClr val="black"/>
                </a:solidFill>
                <a:latin typeface="Times New Roman" panose="02020603050405020304" pitchFamily="18" charset="0"/>
                <a:cs typeface="Times New Roman" panose="02020603050405020304" pitchFamily="18" charset="0"/>
              </a:rPr>
              <a:t>).</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dirty="0">
                <a:solidFill>
                  <a:prstClr val="black"/>
                </a:solidFill>
                <a:latin typeface="Times New Roman" panose="02020603050405020304" pitchFamily="18" charset="0"/>
                <a:cs typeface="Times New Roman" panose="02020603050405020304" pitchFamily="18" charset="0"/>
              </a:rPr>
              <a:t>- Быстро выйдите из здания, взяв документы, деньги и предметы первой необходимости. Покидая помещение, спускайтесь по лестнице, а не на лифте</a:t>
            </a:r>
            <a:r>
              <a:rPr lang="ru-RU" dirty="0" smtClean="0">
                <a:solidFill>
                  <a:prstClr val="black"/>
                </a:solidFill>
                <a:latin typeface="Times New Roman" panose="02020603050405020304" pitchFamily="18" charset="0"/>
                <a:cs typeface="Times New Roman" panose="02020603050405020304" pitchFamily="18" charset="0"/>
              </a:rPr>
              <a:t>.</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dirty="0">
                <a:solidFill>
                  <a:prstClr val="black"/>
                </a:solidFill>
                <a:latin typeface="Times New Roman" panose="02020603050405020304" pitchFamily="18" charset="0"/>
                <a:cs typeface="Times New Roman" panose="02020603050405020304" pitchFamily="18" charset="0"/>
              </a:rPr>
              <a:t>- Оказавшись на улице, не стойте вблизи зданий, а перейдите на открытое пространство</a:t>
            </a:r>
            <a:r>
              <a:rPr lang="ru-RU" dirty="0" smtClean="0">
                <a:solidFill>
                  <a:prstClr val="black"/>
                </a:solidFill>
                <a:latin typeface="Times New Roman" panose="02020603050405020304" pitchFamily="18" charset="0"/>
                <a:cs typeface="Times New Roman" panose="02020603050405020304" pitchFamily="18" charset="0"/>
              </a:rPr>
              <a:t>.</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dirty="0">
                <a:solidFill>
                  <a:prstClr val="black"/>
                </a:solidFill>
                <a:latin typeface="Times New Roman" panose="02020603050405020304" pitchFamily="18" charset="0"/>
                <a:cs typeface="Times New Roman" panose="02020603050405020304" pitchFamily="18" charset="0"/>
              </a:rPr>
              <a:t>- Сохраняйте спокойствие и постарайтесь успокоить других.</a:t>
            </a:r>
          </a:p>
          <a:p>
            <a:pPr lvl="0" algn="just"/>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304429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44"/>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37</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216568" y="0"/>
            <a:ext cx="11865704" cy="7017306"/>
          </a:xfrm>
          <a:prstGeom prst="rect">
            <a:avLst/>
          </a:prstGeom>
        </p:spPr>
        <p:txBody>
          <a:bodyPr wrap="square">
            <a:spAutoFit/>
          </a:bodyPr>
          <a:lstStyle/>
          <a:p>
            <a:pPr lvl="0" algn="just"/>
            <a:r>
              <a:rPr lang="ru-RU" dirty="0">
                <a:solidFill>
                  <a:prstClr val="black"/>
                </a:solidFill>
                <a:latin typeface="Times New Roman" panose="02020603050405020304" pitchFamily="18" charset="0"/>
                <a:cs typeface="Times New Roman" panose="02020603050405020304" pitchFamily="18" charset="0"/>
              </a:rPr>
              <a:t>- Если вы вынужденно остались в помещении, то встаньте в безопасном месте: у внутренней стены, в углу, во внутреннем стенном проеме или у несущей опоры, если возможно, спрячьтесь под стол - он защитит вас от падающих предметов и обломков.</a:t>
            </a:r>
          </a:p>
          <a:p>
            <a:pPr lvl="0" algn="just"/>
            <a:r>
              <a:rPr lang="ru-RU" dirty="0">
                <a:solidFill>
                  <a:prstClr val="black"/>
                </a:solidFill>
                <a:latin typeface="Times New Roman" panose="02020603050405020304" pitchFamily="18" charset="0"/>
                <a:cs typeface="Times New Roman" panose="02020603050405020304" pitchFamily="18" charset="0"/>
              </a:rPr>
              <a:t>- Держитесь подальше от окон и тяжелой мебели. Если с вами дети – укройте их собой.</a:t>
            </a:r>
          </a:p>
          <a:p>
            <a:pPr lvl="0" algn="just"/>
            <a:r>
              <a:rPr lang="ru-RU" dirty="0">
                <a:solidFill>
                  <a:prstClr val="black"/>
                </a:solidFill>
                <a:latin typeface="Times New Roman" panose="02020603050405020304" pitchFamily="18" charset="0"/>
                <a:cs typeface="Times New Roman" panose="02020603050405020304" pitchFamily="18" charset="0"/>
              </a:rPr>
              <a:t>- Не пользуйтесь свечами, спичками, зажигалками – при утечке газа возможен пожар.</a:t>
            </a:r>
          </a:p>
          <a:p>
            <a:pPr lvl="0" algn="just"/>
            <a:r>
              <a:rPr lang="ru-RU" dirty="0">
                <a:solidFill>
                  <a:prstClr val="black"/>
                </a:solidFill>
                <a:latin typeface="Times New Roman" panose="02020603050405020304" pitchFamily="18" charset="0"/>
                <a:cs typeface="Times New Roman" panose="02020603050405020304" pitchFamily="18" charset="0"/>
              </a:rPr>
              <a:t>- Держитесь в стороне от нависающих балконов, карнизов, парапетов, опасайтесь оборванных проводов.</a:t>
            </a:r>
          </a:p>
          <a:p>
            <a:pPr lvl="0" algn="just"/>
            <a:r>
              <a:rPr lang="ru-RU" dirty="0">
                <a:solidFill>
                  <a:prstClr val="black"/>
                </a:solidFill>
                <a:latin typeface="Times New Roman" panose="02020603050405020304" pitchFamily="18" charset="0"/>
                <a:cs typeface="Times New Roman" panose="02020603050405020304" pitchFamily="18" charset="0"/>
              </a:rPr>
              <a:t>- Если вы находитесь в автомобиле, оставайтесь на открытом месте, но не покидайте автомобиль, пока толчки не прекратятся.</a:t>
            </a:r>
          </a:p>
          <a:p>
            <a:pPr lvl="0" algn="just"/>
            <a:r>
              <a:rPr lang="ru-RU" dirty="0">
                <a:solidFill>
                  <a:prstClr val="black"/>
                </a:solidFill>
                <a:latin typeface="Times New Roman" panose="02020603050405020304" pitchFamily="18" charset="0"/>
                <a:cs typeface="Times New Roman" panose="02020603050405020304" pitchFamily="18" charset="0"/>
              </a:rPr>
              <a:t>- Будьте готовы оказать помощь при спасении других людей.</a:t>
            </a:r>
          </a:p>
          <a:p>
            <a:pPr lvl="0" algn="just"/>
            <a:r>
              <a:rPr lang="ru-RU" i="1" dirty="0">
                <a:solidFill>
                  <a:srgbClr val="FF0000"/>
                </a:solidFill>
                <a:latin typeface="Times New Roman" panose="02020603050405020304" pitchFamily="18" charset="0"/>
                <a:cs typeface="Times New Roman" panose="02020603050405020304" pitchFamily="18" charset="0"/>
              </a:rPr>
              <a:t>Как действовать после землетрясения:</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dirty="0">
                <a:solidFill>
                  <a:prstClr val="black"/>
                </a:solidFill>
                <a:latin typeface="Times New Roman" panose="02020603050405020304" pitchFamily="18" charset="0"/>
                <a:cs typeface="Times New Roman" panose="02020603050405020304" pitchFamily="18" charset="0"/>
              </a:rPr>
              <a:t>- Окажите первую медицинскую помощь пострадавшим.</a:t>
            </a:r>
          </a:p>
          <a:p>
            <a:pPr lvl="0" algn="just"/>
            <a:r>
              <a:rPr lang="ru-RU" dirty="0">
                <a:solidFill>
                  <a:prstClr val="black"/>
                </a:solidFill>
                <a:latin typeface="Times New Roman" panose="02020603050405020304" pitchFamily="18" charset="0"/>
                <a:cs typeface="Times New Roman" panose="02020603050405020304" pitchFamily="18" charset="0"/>
              </a:rPr>
              <a:t>- Освободите людей, попавших в легкоустранимые завалы. Будьте осторожны!</a:t>
            </a:r>
          </a:p>
          <a:p>
            <a:pPr lvl="0" algn="just"/>
            <a:r>
              <a:rPr lang="ru-RU" dirty="0">
                <a:solidFill>
                  <a:prstClr val="black"/>
                </a:solidFill>
                <a:latin typeface="Times New Roman" panose="02020603050405020304" pitchFamily="18" charset="0"/>
                <a:cs typeface="Times New Roman" panose="02020603050405020304" pitchFamily="18" charset="0"/>
              </a:rPr>
              <a:t>- Обеспечьте безопасность детей, больных, стариков, успокойте их.</a:t>
            </a:r>
          </a:p>
          <a:p>
            <a:pPr lvl="0" algn="just"/>
            <a:r>
              <a:rPr lang="ru-RU" dirty="0">
                <a:solidFill>
                  <a:prstClr val="black"/>
                </a:solidFill>
                <a:latin typeface="Times New Roman" panose="02020603050405020304" pitchFamily="18" charset="0"/>
                <a:cs typeface="Times New Roman" panose="02020603050405020304" pitchFamily="18" charset="0"/>
              </a:rPr>
              <a:t>- Без крайней нужды не занимайте телефон.</a:t>
            </a:r>
          </a:p>
          <a:p>
            <a:pPr lvl="0" algn="just"/>
            <a:r>
              <a:rPr lang="ru-RU" dirty="0">
                <a:solidFill>
                  <a:prstClr val="black"/>
                </a:solidFill>
                <a:latin typeface="Times New Roman" panose="02020603050405020304" pitchFamily="18" charset="0"/>
                <a:cs typeface="Times New Roman" panose="02020603050405020304" pitchFamily="18" charset="0"/>
              </a:rPr>
              <a:t>- Включите радиотрансляцию. Подчиняйтесь указаниям местных властей, штаба по ликвидации последствий стихийного бедствия.</a:t>
            </a:r>
          </a:p>
          <a:p>
            <a:pPr lvl="0" algn="just"/>
            <a:r>
              <a:rPr lang="ru-RU" dirty="0">
                <a:solidFill>
                  <a:prstClr val="black"/>
                </a:solidFill>
                <a:latin typeface="Times New Roman" panose="02020603050405020304" pitchFamily="18" charset="0"/>
                <a:cs typeface="Times New Roman" panose="02020603050405020304" pitchFamily="18" charset="0"/>
              </a:rPr>
              <a:t>- Проверьте, нет ли повреждений электропроводки, устраните неисправность или отключите электричество в квартире, помните, что при сильном землетрясении электричество в городе отключается автоматически.</a:t>
            </a:r>
          </a:p>
          <a:p>
            <a:pPr lvl="0" algn="just"/>
            <a:r>
              <a:rPr lang="ru-RU" dirty="0">
                <a:solidFill>
                  <a:prstClr val="black"/>
                </a:solidFill>
                <a:latin typeface="Times New Roman" panose="02020603050405020304" pitchFamily="18" charset="0"/>
                <a:cs typeface="Times New Roman" panose="02020603050405020304" pitchFamily="18" charset="0"/>
              </a:rPr>
              <a:t>- Проверьте, нет ли повреждений газо- и водопроводных сетей, устраните неисправность или отключите сети.</a:t>
            </a:r>
          </a:p>
          <a:p>
            <a:pPr lvl="0" algn="just"/>
            <a:r>
              <a:rPr lang="ru-RU" dirty="0">
                <a:solidFill>
                  <a:prstClr val="black"/>
                </a:solidFill>
                <a:latin typeface="Times New Roman" panose="02020603050405020304" pitchFamily="18" charset="0"/>
                <a:cs typeface="Times New Roman" panose="02020603050405020304" pitchFamily="18" charset="0"/>
              </a:rPr>
              <a:t>- Не пользуйтесь открытым огнем.</a:t>
            </a:r>
          </a:p>
          <a:p>
            <a:pPr lvl="0" algn="just"/>
            <a:r>
              <a:rPr lang="ru-RU" dirty="0">
                <a:solidFill>
                  <a:prstClr val="black"/>
                </a:solidFill>
                <a:latin typeface="Times New Roman" panose="02020603050405020304" pitchFamily="18" charset="0"/>
                <a:cs typeface="Times New Roman" panose="02020603050405020304" pitchFamily="18" charset="0"/>
              </a:rPr>
              <a:t>- Спускаясь по лестнице, будьте осторожны, убедитесь в ее прочности. Не подходите к явно поврежденным зданиям, не входите в них.</a:t>
            </a:r>
          </a:p>
          <a:p>
            <a:pPr marL="285750" lvl="0" indent="-285750" algn="just">
              <a:buFontTx/>
              <a:buChar char="-"/>
            </a:pPr>
            <a:r>
              <a:rPr lang="ru-RU" dirty="0" smtClean="0">
                <a:solidFill>
                  <a:prstClr val="black"/>
                </a:solidFill>
                <a:latin typeface="Times New Roman" panose="02020603050405020304" pitchFamily="18" charset="0"/>
                <a:cs typeface="Times New Roman" panose="02020603050405020304" pitchFamily="18" charset="0"/>
              </a:rPr>
              <a:t>Будьте </a:t>
            </a:r>
            <a:r>
              <a:rPr lang="ru-RU" dirty="0">
                <a:solidFill>
                  <a:prstClr val="black"/>
                </a:solidFill>
                <a:latin typeface="Times New Roman" panose="02020603050405020304" pitchFamily="18" charset="0"/>
                <a:cs typeface="Times New Roman" panose="02020603050405020304" pitchFamily="18" charset="0"/>
              </a:rPr>
              <a:t>готовы к повторным толчкам, так как наиболее опасны первые 2-3 часа после землетрясения. Не входите в здания без крайней нужды</a:t>
            </a:r>
            <a:r>
              <a:rPr lang="ru-RU" dirty="0" smtClean="0">
                <a:solidFill>
                  <a:prstClr val="black"/>
                </a:solidFill>
                <a:latin typeface="Times New Roman" panose="02020603050405020304" pitchFamily="18" charset="0"/>
                <a:cs typeface="Times New Roman" panose="02020603050405020304" pitchFamily="18" charset="0"/>
              </a:rPr>
              <a:t>.</a:t>
            </a:r>
          </a:p>
          <a:p>
            <a:pPr lvl="0" algn="just"/>
            <a:endParaRPr lang="ru-RU" dirty="0">
              <a:solidFill>
                <a:prstClr val="black"/>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4"/>
          <a:stretch>
            <a:fillRect/>
          </a:stretch>
        </p:blipFill>
        <p:spPr>
          <a:xfrm>
            <a:off x="8395068" y="1975104"/>
            <a:ext cx="2980067" cy="1962964"/>
          </a:xfrm>
          <a:prstGeom prst="rect">
            <a:avLst/>
          </a:prstGeom>
        </p:spPr>
      </p:pic>
    </p:spTree>
    <p:extLst>
      <p:ext uri="{BB962C8B-B14F-4D97-AF65-F5344CB8AC3E}">
        <p14:creationId xmlns:p14="http://schemas.microsoft.com/office/powerpoint/2010/main" val="36312245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44"/>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38</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216568" y="158496"/>
            <a:ext cx="11718758" cy="7017306"/>
          </a:xfrm>
          <a:prstGeom prst="rect">
            <a:avLst/>
          </a:prstGeom>
        </p:spPr>
        <p:txBody>
          <a:bodyPr wrap="square">
            <a:spAutoFit/>
          </a:bodyPr>
          <a:lstStyle/>
          <a:p>
            <a:pPr lvl="0" algn="just"/>
            <a:r>
              <a:rPr lang="ru-RU" dirty="0">
                <a:solidFill>
                  <a:prstClr val="black"/>
                </a:solidFill>
                <a:latin typeface="Times New Roman" panose="02020603050405020304" pitchFamily="18" charset="0"/>
                <a:cs typeface="Times New Roman" panose="02020603050405020304" pitchFamily="18" charset="0"/>
              </a:rPr>
              <a:t>- Не выдумывайте и не передавайте никаких слухов о возможных повторных толчках. Пользуйтесь официальными сведениями.</a:t>
            </a:r>
          </a:p>
          <a:p>
            <a:pPr lvl="0" algn="just"/>
            <a:r>
              <a:rPr lang="ru-RU" dirty="0">
                <a:solidFill>
                  <a:srgbClr val="FF0000"/>
                </a:solidFill>
                <a:latin typeface="Times New Roman" panose="02020603050405020304" pitchFamily="18" charset="0"/>
                <a:cs typeface="Times New Roman" panose="02020603050405020304" pitchFamily="18" charset="0"/>
              </a:rPr>
              <a:t>Если вы оказались в завале:</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dirty="0">
                <a:solidFill>
                  <a:prstClr val="black"/>
                </a:solidFill>
                <a:latin typeface="Times New Roman" panose="02020603050405020304" pitchFamily="18" charset="0"/>
                <a:cs typeface="Times New Roman" panose="02020603050405020304" pitchFamily="18" charset="0"/>
              </a:rPr>
              <a:t>- Спокойно оцените обстановку, по возможности окажите себе медицинскую помощь. Постарайтесь установить связь с людьми, находящимися вне завала (голосом, стуком).</a:t>
            </a:r>
          </a:p>
          <a:p>
            <a:pPr marL="285750" lvl="0" indent="-285750" algn="just">
              <a:buFontTx/>
              <a:buChar char="-"/>
            </a:pPr>
            <a:r>
              <a:rPr lang="ru-RU" dirty="0" smtClean="0">
                <a:solidFill>
                  <a:prstClr val="black"/>
                </a:solidFill>
                <a:latin typeface="Times New Roman" panose="02020603050405020304" pitchFamily="18" charset="0"/>
                <a:cs typeface="Times New Roman" panose="02020603050405020304" pitchFamily="18" charset="0"/>
              </a:rPr>
              <a:t>Помните</a:t>
            </a:r>
            <a:r>
              <a:rPr lang="ru-RU" dirty="0">
                <a:solidFill>
                  <a:prstClr val="black"/>
                </a:solidFill>
                <a:latin typeface="Times New Roman" panose="02020603050405020304" pitchFamily="18" charset="0"/>
                <a:cs typeface="Times New Roman" panose="02020603050405020304" pitchFamily="18" charset="0"/>
              </a:rPr>
              <a:t>, что зажигать огонь нельзя, а трубы и батареи можно использовать </a:t>
            </a:r>
            <a:endParaRPr lang="ru-RU" dirty="0" smtClean="0">
              <a:solidFill>
                <a:prstClr val="black"/>
              </a:solidFill>
              <a:latin typeface="Times New Roman" panose="02020603050405020304" pitchFamily="18" charset="0"/>
              <a:cs typeface="Times New Roman" panose="02020603050405020304" pitchFamily="18" charset="0"/>
            </a:endParaRPr>
          </a:p>
          <a:p>
            <a:pPr lvl="0" algn="just"/>
            <a:r>
              <a:rPr lang="ru-RU" dirty="0" smtClean="0">
                <a:solidFill>
                  <a:prstClr val="black"/>
                </a:solidFill>
                <a:latin typeface="Times New Roman" panose="02020603050405020304" pitchFamily="18" charset="0"/>
                <a:cs typeface="Times New Roman" panose="02020603050405020304" pitchFamily="18" charset="0"/>
              </a:rPr>
              <a:t>для </a:t>
            </a:r>
            <a:r>
              <a:rPr lang="ru-RU" dirty="0">
                <a:solidFill>
                  <a:prstClr val="black"/>
                </a:solidFill>
                <a:latin typeface="Times New Roman" panose="02020603050405020304" pitchFamily="18" charset="0"/>
                <a:cs typeface="Times New Roman" panose="02020603050405020304" pitchFamily="18" charset="0"/>
              </a:rPr>
              <a:t>подачи сигнала.</a:t>
            </a:r>
          </a:p>
          <a:p>
            <a:pPr marL="285750" lvl="0" indent="-285750" algn="just">
              <a:buFontTx/>
              <a:buChar char="-"/>
            </a:pPr>
            <a:r>
              <a:rPr lang="ru-RU" dirty="0" smtClean="0">
                <a:solidFill>
                  <a:prstClr val="black"/>
                </a:solidFill>
                <a:latin typeface="Times New Roman" panose="02020603050405020304" pitchFamily="18" charset="0"/>
                <a:cs typeface="Times New Roman" panose="02020603050405020304" pitchFamily="18" charset="0"/>
              </a:rPr>
              <a:t>Экономьте </a:t>
            </a:r>
            <a:r>
              <a:rPr lang="ru-RU" dirty="0">
                <a:solidFill>
                  <a:prstClr val="black"/>
                </a:solidFill>
                <a:latin typeface="Times New Roman" panose="02020603050405020304" pitchFamily="18" charset="0"/>
                <a:cs typeface="Times New Roman" panose="02020603050405020304" pitchFamily="18" charset="0"/>
              </a:rPr>
              <a:t>силы. Человек может обходиться без пищи долгое время</a:t>
            </a:r>
            <a:r>
              <a:rPr lang="ru-RU" dirty="0" smtClean="0">
                <a:solidFill>
                  <a:prstClr val="black"/>
                </a:solidFill>
                <a:latin typeface="Times New Roman" panose="02020603050405020304" pitchFamily="18" charset="0"/>
                <a:cs typeface="Times New Roman" panose="02020603050405020304" pitchFamily="18" charset="0"/>
              </a:rPr>
              <a:t>.</a:t>
            </a:r>
          </a:p>
          <a:p>
            <a:pPr lvl="0" algn="just"/>
            <a:endParaRPr lang="ru-RU" dirty="0" smtClean="0">
              <a:solidFill>
                <a:prstClr val="black"/>
              </a:solidFill>
              <a:latin typeface="Times New Roman" panose="02020603050405020304" pitchFamily="18" charset="0"/>
              <a:cs typeface="Times New Roman" panose="02020603050405020304" pitchFamily="18" charset="0"/>
            </a:endParaRPr>
          </a:p>
          <a:p>
            <a:pPr lvl="0" algn="just"/>
            <a:r>
              <a:rPr lang="ru-RU" dirty="0" smtClean="0">
                <a:solidFill>
                  <a:prstClr val="black"/>
                </a:solidFill>
                <a:latin typeface="Times New Roman" panose="02020603050405020304" pitchFamily="18" charset="0"/>
                <a:cs typeface="Times New Roman" panose="02020603050405020304" pitchFamily="18" charset="0"/>
              </a:rPr>
              <a:t>8.7. </a:t>
            </a:r>
            <a:r>
              <a:rPr lang="ru-RU" b="1" dirty="0" smtClean="0">
                <a:solidFill>
                  <a:srgbClr val="7030A0"/>
                </a:solidFill>
                <a:latin typeface="Times New Roman" panose="02020603050405020304" pitchFamily="18" charset="0"/>
                <a:cs typeface="Times New Roman" panose="02020603050405020304" pitchFamily="18" charset="0"/>
              </a:rPr>
              <a:t>Действия </a:t>
            </a:r>
            <a:r>
              <a:rPr lang="ru-RU" b="1" dirty="0">
                <a:solidFill>
                  <a:srgbClr val="7030A0"/>
                </a:solidFill>
                <a:latin typeface="Times New Roman" panose="02020603050405020304" pitchFamily="18" charset="0"/>
                <a:cs typeface="Times New Roman" panose="02020603050405020304" pitchFamily="18" charset="0"/>
              </a:rPr>
              <a:t>населения в условиях </a:t>
            </a:r>
            <a:r>
              <a:rPr lang="ru-RU" b="1" dirty="0" smtClean="0">
                <a:solidFill>
                  <a:srgbClr val="7030A0"/>
                </a:solidFill>
                <a:latin typeface="Times New Roman" panose="02020603050405020304" pitchFamily="18" charset="0"/>
                <a:cs typeface="Times New Roman" panose="02020603050405020304" pitchFamily="18" charset="0"/>
              </a:rPr>
              <a:t>наводнений</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i="1" dirty="0" smtClean="0">
                <a:solidFill>
                  <a:srgbClr val="FF0000"/>
                </a:solidFill>
                <a:latin typeface="Times New Roman" panose="02020603050405020304" pitchFamily="18" charset="0"/>
                <a:cs typeface="Times New Roman" panose="02020603050405020304" pitchFamily="18" charset="0"/>
              </a:rPr>
              <a:t>   </a:t>
            </a:r>
            <a:r>
              <a:rPr lang="ru-RU" i="1" dirty="0">
                <a:solidFill>
                  <a:srgbClr val="FF0000"/>
                </a:solidFill>
                <a:latin typeface="Times New Roman" panose="02020603050405020304" pitchFamily="18" charset="0"/>
                <a:cs typeface="Times New Roman" panose="02020603050405020304" pitchFamily="18" charset="0"/>
              </a:rPr>
              <a:t>При получении оповещения об угрозе наводнения</a:t>
            </a:r>
            <a:r>
              <a:rPr lang="ru-RU" i="1" dirty="0" smtClean="0">
                <a:solidFill>
                  <a:srgbClr val="FF0000"/>
                </a:solidFill>
                <a:latin typeface="Times New Roman" panose="02020603050405020304" pitchFamily="18" charset="0"/>
                <a:cs typeface="Times New Roman" panose="02020603050405020304" pitchFamily="18" charset="0"/>
              </a:rPr>
              <a:t>:</a:t>
            </a:r>
            <a:endParaRPr lang="ru-RU" i="1" dirty="0">
              <a:solidFill>
                <a:srgbClr val="FF0000"/>
              </a:solidFill>
              <a:latin typeface="Times New Roman" panose="02020603050405020304" pitchFamily="18" charset="0"/>
              <a:cs typeface="Times New Roman" panose="02020603050405020304" pitchFamily="18" charset="0"/>
            </a:endParaRPr>
          </a:p>
          <a:p>
            <a:pPr lvl="0" algn="just"/>
            <a:r>
              <a:rPr lang="ru-RU" dirty="0">
                <a:solidFill>
                  <a:prstClr val="black"/>
                </a:solidFill>
                <a:latin typeface="Times New Roman" panose="02020603050405020304" pitchFamily="18" charset="0"/>
                <a:cs typeface="Times New Roman" panose="02020603050405020304" pitchFamily="18" charset="0"/>
              </a:rPr>
              <a:t>- Перенести на верхний этаж, чердак или в другое безопасное место ценные вещи и продукты питания</a:t>
            </a:r>
            <a:r>
              <a:rPr lang="ru-RU" dirty="0" smtClean="0">
                <a:solidFill>
                  <a:prstClr val="black"/>
                </a:solidFill>
                <a:latin typeface="Times New Roman" panose="02020603050405020304" pitchFamily="18" charset="0"/>
                <a:cs typeface="Times New Roman" panose="02020603050405020304" pitchFamily="18" charset="0"/>
              </a:rPr>
              <a:t>.</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dirty="0">
                <a:solidFill>
                  <a:prstClr val="black"/>
                </a:solidFill>
                <a:latin typeface="Times New Roman" panose="02020603050405020304" pitchFamily="18" charset="0"/>
                <a:cs typeface="Times New Roman" panose="02020603050405020304" pitchFamily="18" charset="0"/>
              </a:rPr>
              <a:t>- Подготовить и упаковать ценности, продукты питания на 2-3 дня и необходимые вещи, которые нужно взять с собой в эвакуацию (документы и деньги упаковать в водонепроницаемый пакет</a:t>
            </a:r>
            <a:r>
              <a:rPr lang="ru-RU" dirty="0" smtClean="0">
                <a:solidFill>
                  <a:prstClr val="black"/>
                </a:solidFill>
                <a:latin typeface="Times New Roman" panose="02020603050405020304" pitchFamily="18" charset="0"/>
                <a:cs typeface="Times New Roman" panose="02020603050405020304" pitchFamily="18" charset="0"/>
              </a:rPr>
              <a:t>).</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dirty="0">
                <a:solidFill>
                  <a:prstClr val="black"/>
                </a:solidFill>
                <a:latin typeface="Times New Roman" panose="02020603050405020304" pitchFamily="18" charset="0"/>
                <a:cs typeface="Times New Roman" panose="02020603050405020304" pitchFamily="18" charset="0"/>
              </a:rPr>
              <a:t>- На случай, если своевременно эвакуироваться не удастся, подготовить средства для </a:t>
            </a:r>
            <a:r>
              <a:rPr lang="ru-RU" dirty="0" err="1">
                <a:solidFill>
                  <a:prstClr val="black"/>
                </a:solidFill>
                <a:latin typeface="Times New Roman" panose="02020603050405020304" pitchFamily="18" charset="0"/>
                <a:cs typeface="Times New Roman" panose="02020603050405020304" pitchFamily="18" charset="0"/>
              </a:rPr>
              <a:t>самоспасения</a:t>
            </a:r>
            <a:r>
              <a:rPr lang="ru-RU" dirty="0">
                <a:solidFill>
                  <a:prstClr val="black"/>
                </a:solidFill>
                <a:latin typeface="Times New Roman" panose="02020603050405020304" pitchFamily="18" charset="0"/>
                <a:cs typeface="Times New Roman" panose="02020603050405020304" pitchFamily="18" charset="0"/>
              </a:rPr>
              <a:t> и самопомощи (надувные матрасы, камеры, пластмассовые канистры или бутылки, веревки, ножи), а также для </a:t>
            </a:r>
            <a:r>
              <a:rPr lang="ru-RU" dirty="0" err="1">
                <a:solidFill>
                  <a:prstClr val="black"/>
                </a:solidFill>
                <a:latin typeface="Times New Roman" panose="02020603050405020304" pitchFamily="18" charset="0"/>
                <a:cs typeface="Times New Roman" panose="02020603050405020304" pitchFamily="18" charset="0"/>
              </a:rPr>
              <a:t>самообозначения</a:t>
            </a:r>
            <a:r>
              <a:rPr lang="ru-RU" dirty="0">
                <a:solidFill>
                  <a:prstClr val="black"/>
                </a:solidFill>
                <a:latin typeface="Times New Roman" panose="02020603050405020304" pitchFamily="18" charset="0"/>
                <a:cs typeface="Times New Roman" panose="02020603050405020304" pitchFamily="18" charset="0"/>
              </a:rPr>
              <a:t> (днем – простыни или яркие ткани, ночью – фонарик</a:t>
            </a:r>
            <a:r>
              <a:rPr lang="ru-RU" dirty="0" smtClean="0">
                <a:solidFill>
                  <a:prstClr val="black"/>
                </a:solidFill>
                <a:latin typeface="Times New Roman" panose="02020603050405020304" pitchFamily="18" charset="0"/>
                <a:cs typeface="Times New Roman" panose="02020603050405020304" pitchFamily="18" charset="0"/>
              </a:rPr>
              <a:t>).</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dirty="0">
                <a:solidFill>
                  <a:prstClr val="black"/>
                </a:solidFill>
                <a:latin typeface="Times New Roman" panose="02020603050405020304" pitchFamily="18" charset="0"/>
                <a:cs typeface="Times New Roman" panose="02020603050405020304" pitchFamily="18" charset="0"/>
              </a:rPr>
              <a:t>- Разъяснить членам семьи порядок эвакуации, действий при внезапном подъеме воды и определить место сбора семьи после эвакуации. При получении команды на упреждающую эвакуацию – организованно или самостоятельно эвакуироваться в безопасный район</a:t>
            </a:r>
            <a:r>
              <a:rPr lang="ru-RU" dirty="0" smtClean="0">
                <a:solidFill>
                  <a:prstClr val="black"/>
                </a:solidFill>
                <a:latin typeface="Times New Roman" panose="02020603050405020304" pitchFamily="18" charset="0"/>
                <a:cs typeface="Times New Roman" panose="02020603050405020304" pitchFamily="18" charset="0"/>
              </a:rPr>
              <a:t>.</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i="1" dirty="0">
                <a:solidFill>
                  <a:srgbClr val="FF0000"/>
                </a:solidFill>
                <a:latin typeface="Times New Roman" panose="02020603050405020304" pitchFamily="18" charset="0"/>
                <a:cs typeface="Times New Roman" panose="02020603050405020304" pitchFamily="18" charset="0"/>
              </a:rPr>
              <a:t>При внезапном начале наводнения с быстрым подъемом уровня воды или при приближении волны прорыва</a:t>
            </a:r>
            <a:r>
              <a:rPr lang="ru-RU" i="1" dirty="0" smtClean="0">
                <a:solidFill>
                  <a:srgbClr val="FF0000"/>
                </a:solidFill>
                <a:latin typeface="Times New Roman" panose="02020603050405020304" pitchFamily="18" charset="0"/>
                <a:cs typeface="Times New Roman" panose="02020603050405020304" pitchFamily="18" charset="0"/>
              </a:rPr>
              <a:t>:</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dirty="0">
                <a:solidFill>
                  <a:prstClr val="black"/>
                </a:solidFill>
                <a:latin typeface="Times New Roman" panose="02020603050405020304" pitchFamily="18" charset="0"/>
                <a:cs typeface="Times New Roman" panose="02020603050405020304" pitchFamily="18" charset="0"/>
              </a:rPr>
              <a:t>- При наличии возможности – эвакуироваться в безопасный район</a:t>
            </a:r>
            <a:r>
              <a:rPr lang="ru-RU" dirty="0" smtClean="0">
                <a:solidFill>
                  <a:prstClr val="black"/>
                </a:solidFill>
                <a:latin typeface="Times New Roman" panose="02020603050405020304" pitchFamily="18" charset="0"/>
                <a:cs typeface="Times New Roman" panose="02020603050405020304" pitchFamily="18" charset="0"/>
              </a:rPr>
              <a:t>.</a:t>
            </a:r>
            <a:endParaRPr lang="ru-RU" dirty="0">
              <a:solidFill>
                <a:prstClr val="black"/>
              </a:solidFill>
              <a:latin typeface="Times New Roman" panose="02020603050405020304" pitchFamily="18" charset="0"/>
              <a:cs typeface="Times New Roman" panose="02020603050405020304" pitchFamily="18" charset="0"/>
            </a:endParaRPr>
          </a:p>
          <a:p>
            <a:pPr marL="285750" lvl="0" indent="-285750" algn="just">
              <a:buFontTx/>
              <a:buChar char="-"/>
            </a:pPr>
            <a:r>
              <a:rPr lang="ru-RU" dirty="0" smtClean="0">
                <a:solidFill>
                  <a:prstClr val="black"/>
                </a:solidFill>
                <a:latin typeface="Times New Roman" panose="02020603050405020304" pitchFamily="18" charset="0"/>
                <a:cs typeface="Times New Roman" panose="02020603050405020304" pitchFamily="18" charset="0"/>
              </a:rPr>
              <a:t>При </a:t>
            </a:r>
            <a:r>
              <a:rPr lang="ru-RU" dirty="0">
                <a:solidFill>
                  <a:prstClr val="black"/>
                </a:solidFill>
                <a:latin typeface="Times New Roman" panose="02020603050405020304" pitchFamily="18" charset="0"/>
                <a:cs typeface="Times New Roman" panose="02020603050405020304" pitchFamily="18" charset="0"/>
              </a:rPr>
              <a:t>невозможности эвакуации – подняться на верхний этаж здания, чердак или крышу, либо на возвышенный участок местности, запасшись средствами </a:t>
            </a:r>
            <a:r>
              <a:rPr lang="ru-RU" dirty="0" err="1">
                <a:solidFill>
                  <a:prstClr val="black"/>
                </a:solidFill>
                <a:latin typeface="Times New Roman" panose="02020603050405020304" pitchFamily="18" charset="0"/>
                <a:cs typeface="Times New Roman" panose="02020603050405020304" pitchFamily="18" charset="0"/>
              </a:rPr>
              <a:t>самоэвакуации</a:t>
            </a:r>
            <a:r>
              <a:rPr lang="ru-RU" dirty="0">
                <a:solidFill>
                  <a:prstClr val="black"/>
                </a:solidFill>
                <a:latin typeface="Times New Roman" panose="02020603050405020304" pitchFamily="18" charset="0"/>
                <a:cs typeface="Times New Roman" panose="02020603050405020304" pitchFamily="18" charset="0"/>
              </a:rPr>
              <a:t> и обозначения местонахождения</a:t>
            </a:r>
            <a:r>
              <a:rPr lang="ru-RU" dirty="0" smtClean="0">
                <a:solidFill>
                  <a:prstClr val="black"/>
                </a:solidFill>
                <a:latin typeface="Times New Roman" panose="02020603050405020304" pitchFamily="18" charset="0"/>
                <a:cs typeface="Times New Roman" panose="02020603050405020304" pitchFamily="18" charset="0"/>
              </a:rPr>
              <a:t>.</a:t>
            </a:r>
          </a:p>
          <a:p>
            <a:pPr lvl="0" algn="just"/>
            <a:endParaRPr lang="ru-RU" dirty="0">
              <a:solidFill>
                <a:prstClr val="black"/>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4"/>
          <a:stretch>
            <a:fillRect/>
          </a:stretch>
        </p:blipFill>
        <p:spPr>
          <a:xfrm>
            <a:off x="8851392" y="1312906"/>
            <a:ext cx="2575956" cy="1942358"/>
          </a:xfrm>
          <a:prstGeom prst="rect">
            <a:avLst/>
          </a:prstGeom>
        </p:spPr>
      </p:pic>
    </p:spTree>
    <p:extLst>
      <p:ext uri="{BB962C8B-B14F-4D97-AF65-F5344CB8AC3E}">
        <p14:creationId xmlns:p14="http://schemas.microsoft.com/office/powerpoint/2010/main" val="16014955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44"/>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39</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216568" y="109727"/>
            <a:ext cx="11718758" cy="6740307"/>
          </a:xfrm>
          <a:prstGeom prst="rect">
            <a:avLst/>
          </a:prstGeom>
        </p:spPr>
        <p:txBody>
          <a:bodyPr wrap="square">
            <a:spAutoFit/>
          </a:bodyPr>
          <a:lstStyle/>
          <a:p>
            <a:pPr lvl="0" algn="just"/>
            <a:r>
              <a:rPr lang="ru-RU" dirty="0">
                <a:solidFill>
                  <a:prstClr val="black"/>
                </a:solidFill>
                <a:latin typeface="Times New Roman" panose="02020603050405020304" pitchFamily="18" charset="0"/>
                <a:cs typeface="Times New Roman" panose="02020603050405020304" pitchFamily="18" charset="0"/>
              </a:rPr>
              <a:t>- С тем чтобы не быть смытым волной, целесообразно привязаться к прочным предметам, вместе с тем необходимо иметь при себе острый нож, чтобы быстро освободиться от пут при необходимости.</a:t>
            </a:r>
          </a:p>
          <a:p>
            <a:pPr lvl="0" algn="just"/>
            <a:r>
              <a:rPr lang="ru-RU" dirty="0">
                <a:solidFill>
                  <a:prstClr val="black"/>
                </a:solidFill>
                <a:latin typeface="Times New Roman" panose="02020603050405020304" pitchFamily="18" charset="0"/>
                <a:cs typeface="Times New Roman" panose="02020603050405020304" pitchFamily="18" charset="0"/>
              </a:rPr>
              <a:t>     </a:t>
            </a:r>
            <a:r>
              <a:rPr lang="ru-RU" b="1" dirty="0">
                <a:solidFill>
                  <a:prstClr val="black"/>
                </a:solidFill>
                <a:latin typeface="Times New Roman" panose="02020603050405020304" pitchFamily="18" charset="0"/>
                <a:cs typeface="Times New Roman" panose="02020603050405020304" pitchFamily="18" charset="0"/>
              </a:rPr>
              <a:t>Уходя из квартиры </a:t>
            </a:r>
            <a:r>
              <a:rPr lang="ru-RU" dirty="0">
                <a:solidFill>
                  <a:prstClr val="black"/>
                </a:solidFill>
                <a:latin typeface="Times New Roman" panose="02020603050405020304" pitchFamily="18" charset="0"/>
                <a:cs typeface="Times New Roman" panose="02020603050405020304" pitchFamily="18" charset="0"/>
              </a:rPr>
              <a:t>не забыть выключить свет, газ, воду, плотно закрыть окна и двери. С места укрытия подавать сигналы местонахождения людей:</a:t>
            </a:r>
          </a:p>
          <a:p>
            <a:pPr lvl="0" algn="just"/>
            <a:r>
              <a:rPr lang="ru-RU" dirty="0">
                <a:solidFill>
                  <a:prstClr val="black"/>
                </a:solidFill>
                <a:latin typeface="Times New Roman" panose="02020603050405020304" pitchFamily="18" charset="0"/>
                <a:cs typeface="Times New Roman" panose="02020603050405020304" pitchFamily="18" charset="0"/>
              </a:rPr>
              <a:t>- днем – путем вывешивания флага из яркой ткани;</a:t>
            </a:r>
          </a:p>
          <a:p>
            <a:pPr lvl="0" algn="just"/>
            <a:r>
              <a:rPr lang="ru-RU" dirty="0">
                <a:solidFill>
                  <a:prstClr val="black"/>
                </a:solidFill>
                <a:latin typeface="Times New Roman" panose="02020603050405020304" pitchFamily="18" charset="0"/>
                <a:cs typeface="Times New Roman" panose="02020603050405020304" pitchFamily="18" charset="0"/>
              </a:rPr>
              <a:t>- ночью – короткими вспышками фонарика.</a:t>
            </a:r>
          </a:p>
          <a:p>
            <a:pPr marL="285750" lvl="0" indent="-285750" algn="just">
              <a:buFontTx/>
              <a:buChar char="-"/>
            </a:pPr>
            <a:r>
              <a:rPr lang="ru-RU" dirty="0">
                <a:solidFill>
                  <a:prstClr val="black"/>
                </a:solidFill>
                <a:latin typeface="Times New Roman" panose="02020603050405020304" pitchFamily="18" charset="0"/>
                <a:cs typeface="Times New Roman" panose="02020603050405020304" pitchFamily="18" charset="0"/>
              </a:rPr>
              <a:t>До прибытия помощи оставаться на месте, экономно расходовать имеющиеся продукты питания и питьевую воду.         </a:t>
            </a:r>
          </a:p>
          <a:p>
            <a:pPr lvl="0" algn="just"/>
            <a:r>
              <a:rPr lang="ru-RU" dirty="0">
                <a:solidFill>
                  <a:prstClr val="black"/>
                </a:solidFill>
                <a:latin typeface="Times New Roman" panose="02020603050405020304" pitchFamily="18" charset="0"/>
                <a:cs typeface="Times New Roman" panose="02020603050405020304" pitchFamily="18" charset="0"/>
              </a:rPr>
              <a:t>    </a:t>
            </a:r>
            <a:r>
              <a:rPr lang="ru-RU" dirty="0" smtClean="0">
                <a:solidFill>
                  <a:prstClr val="black"/>
                </a:solidFill>
                <a:latin typeface="Times New Roman" panose="02020603050405020304" pitchFamily="18" charset="0"/>
                <a:cs typeface="Times New Roman" panose="02020603050405020304" pitchFamily="18" charset="0"/>
              </a:rPr>
              <a:t> </a:t>
            </a:r>
            <a:r>
              <a:rPr lang="ru-RU" b="1" dirty="0" err="1">
                <a:solidFill>
                  <a:prstClr val="black"/>
                </a:solidFill>
                <a:latin typeface="Times New Roman" panose="02020603050405020304" pitchFamily="18" charset="0"/>
                <a:cs typeface="Times New Roman" panose="02020603050405020304" pitchFamily="18" charset="0"/>
              </a:rPr>
              <a:t>Самоэвакуацию</a:t>
            </a:r>
            <a:r>
              <a:rPr lang="ru-RU" dirty="0">
                <a:solidFill>
                  <a:prstClr val="black"/>
                </a:solidFill>
                <a:latin typeface="Times New Roman" panose="02020603050405020304" pitchFamily="18" charset="0"/>
                <a:cs typeface="Times New Roman" panose="02020603050405020304" pitchFamily="18" charset="0"/>
              </a:rPr>
              <a:t> предпринимать только в случае необходимости в срочной медицинской помощи или опасности для жизни из-за дальнейшего подъема воды.</a:t>
            </a:r>
          </a:p>
          <a:p>
            <a:pPr lvl="0" algn="just"/>
            <a:r>
              <a:rPr lang="ru-RU" dirty="0">
                <a:solidFill>
                  <a:prstClr val="black"/>
                </a:solidFill>
                <a:latin typeface="Times New Roman" panose="02020603050405020304" pitchFamily="18" charset="0"/>
                <a:cs typeface="Times New Roman" panose="02020603050405020304" pitchFamily="18" charset="0"/>
              </a:rPr>
              <a:t>- При необходимости </a:t>
            </a:r>
            <a:r>
              <a:rPr lang="ru-RU" dirty="0" err="1">
                <a:solidFill>
                  <a:prstClr val="black"/>
                </a:solidFill>
                <a:latin typeface="Times New Roman" panose="02020603050405020304" pitchFamily="18" charset="0"/>
                <a:cs typeface="Times New Roman" panose="02020603050405020304" pitchFamily="18" charset="0"/>
              </a:rPr>
              <a:t>самоэвакуации</a:t>
            </a:r>
            <a:r>
              <a:rPr lang="ru-RU" dirty="0">
                <a:solidFill>
                  <a:prstClr val="black"/>
                </a:solidFill>
                <a:latin typeface="Times New Roman" panose="02020603050405020304" pitchFamily="18" charset="0"/>
                <a:cs typeface="Times New Roman" panose="02020603050405020304" pitchFamily="18" charset="0"/>
              </a:rPr>
              <a:t> прежде, чем плыть, проследить направление течения, наметить маршрут движения, плыть только по течению, прибиваясь к берегу или намеченному объекту.</a:t>
            </a:r>
          </a:p>
          <a:p>
            <a:pPr lvl="0" algn="just"/>
            <a:r>
              <a:rPr lang="ru-RU" dirty="0">
                <a:solidFill>
                  <a:prstClr val="black"/>
                </a:solidFill>
                <a:latin typeface="Times New Roman" panose="02020603050405020304" pitchFamily="18" charset="0"/>
                <a:cs typeface="Times New Roman" panose="02020603050405020304" pitchFamily="18" charset="0"/>
              </a:rPr>
              <a:t>- Внезапно оказавшись в воде, сбросить с себя тяжелую одежду и обувь, использовать любые плавающие поблизости средства и, экономя силы, ожидать помощи;</a:t>
            </a:r>
          </a:p>
          <a:p>
            <a:pPr lvl="0" algn="just"/>
            <a:r>
              <a:rPr lang="ru-RU" dirty="0">
                <a:solidFill>
                  <a:prstClr val="black"/>
                </a:solidFill>
                <a:latin typeface="Times New Roman" panose="02020603050405020304" pitchFamily="18" charset="0"/>
                <a:cs typeface="Times New Roman" panose="02020603050405020304" pitchFamily="18" charset="0"/>
              </a:rPr>
              <a:t>- При внезапном приближении волны прорыва целесообразно набрать воздух в легкие и нырнуть в глубину ее основания, стараться вплавь или с помощью подручных средств выбраться на сухое место.</a:t>
            </a:r>
          </a:p>
          <a:p>
            <a:pPr lvl="0" algn="just"/>
            <a:endParaRPr lang="ru-RU" b="1" dirty="0" smtClean="0">
              <a:solidFill>
                <a:prstClr val="black"/>
              </a:solidFill>
              <a:latin typeface="Times New Roman" panose="02020603050405020304" pitchFamily="18" charset="0"/>
              <a:cs typeface="Times New Roman" panose="02020603050405020304" pitchFamily="18" charset="0"/>
            </a:endParaRPr>
          </a:p>
          <a:p>
            <a:pPr lvl="0" algn="just"/>
            <a:r>
              <a:rPr lang="ru-RU" dirty="0" smtClean="0">
                <a:solidFill>
                  <a:prstClr val="black"/>
                </a:solidFill>
                <a:latin typeface="Times New Roman" panose="02020603050405020304" pitchFamily="18" charset="0"/>
                <a:cs typeface="Times New Roman" panose="02020603050405020304" pitchFamily="18" charset="0"/>
              </a:rPr>
              <a:t>8.8. </a:t>
            </a:r>
            <a:r>
              <a:rPr lang="ru-RU" b="1" dirty="0" smtClean="0">
                <a:solidFill>
                  <a:srgbClr val="7030A0"/>
                </a:solidFill>
                <a:latin typeface="Times New Roman" panose="02020603050405020304" pitchFamily="18" charset="0"/>
                <a:cs typeface="Times New Roman" panose="02020603050405020304" pitchFamily="18" charset="0"/>
              </a:rPr>
              <a:t>Действия </a:t>
            </a:r>
            <a:r>
              <a:rPr lang="ru-RU" b="1" dirty="0">
                <a:solidFill>
                  <a:srgbClr val="7030A0"/>
                </a:solidFill>
                <a:latin typeface="Times New Roman" panose="02020603050405020304" pitchFamily="18" charset="0"/>
                <a:cs typeface="Times New Roman" panose="02020603050405020304" pitchFamily="18" charset="0"/>
              </a:rPr>
              <a:t>населения в условиях природных </a:t>
            </a:r>
            <a:r>
              <a:rPr lang="ru-RU" b="1" dirty="0" smtClean="0">
                <a:solidFill>
                  <a:srgbClr val="7030A0"/>
                </a:solidFill>
                <a:latin typeface="Times New Roman" panose="02020603050405020304" pitchFamily="18" charset="0"/>
                <a:cs typeface="Times New Roman" panose="02020603050405020304" pitchFamily="18" charset="0"/>
              </a:rPr>
              <a:t>пожаров</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dirty="0">
                <a:solidFill>
                  <a:prstClr val="black"/>
                </a:solidFill>
                <a:latin typeface="Times New Roman" panose="02020603050405020304" pitchFamily="18" charset="0"/>
                <a:cs typeface="Times New Roman" panose="02020603050405020304" pitchFamily="18" charset="0"/>
              </a:rPr>
              <a:t>- При обнаружении в лесу небольшого очага возгорания необходимо принять меры к немедленной его ликвидации. Одновременно послать кого-нибудь за помощью. Огонь можно сбивать веником из зеленых ветвей (1,5- 2 м длиной), брезентом или одеждой. Огонь надо захлестывать, сметая в сторону очага пожара, а также можно забрасывать землей, затаптывать ногами</a:t>
            </a:r>
            <a:r>
              <a:rPr lang="ru-RU" dirty="0" smtClean="0">
                <a:solidFill>
                  <a:prstClr val="black"/>
                </a:solidFill>
                <a:latin typeface="Times New Roman" panose="02020603050405020304" pitchFamily="18" charset="0"/>
                <a:cs typeface="Times New Roman" panose="02020603050405020304" pitchFamily="18" charset="0"/>
              </a:rPr>
              <a:t>.</a:t>
            </a:r>
            <a:endParaRPr lang="ru-RU" dirty="0">
              <a:solidFill>
                <a:prstClr val="black"/>
              </a:solidFill>
              <a:latin typeface="Times New Roman" panose="02020603050405020304" pitchFamily="18" charset="0"/>
              <a:cs typeface="Times New Roman" panose="02020603050405020304" pitchFamily="18" charset="0"/>
            </a:endParaRPr>
          </a:p>
          <a:p>
            <a:pPr marL="285750" lvl="0" indent="-285750" algn="just">
              <a:buFontTx/>
              <a:buChar char="-"/>
            </a:pPr>
            <a:r>
              <a:rPr lang="ru-RU" dirty="0" smtClean="0">
                <a:solidFill>
                  <a:prstClr val="black"/>
                </a:solidFill>
                <a:latin typeface="Times New Roman" panose="02020603050405020304" pitchFamily="18" charset="0"/>
                <a:cs typeface="Times New Roman" panose="02020603050405020304" pitchFamily="18" charset="0"/>
              </a:rPr>
              <a:t>Если </a:t>
            </a:r>
            <a:r>
              <a:rPr lang="ru-RU" dirty="0">
                <a:solidFill>
                  <a:prstClr val="black"/>
                </a:solidFill>
                <a:latin typeface="Times New Roman" panose="02020603050405020304" pitchFamily="18" charset="0"/>
                <a:cs typeface="Times New Roman" panose="02020603050405020304" pitchFamily="18" charset="0"/>
              </a:rPr>
              <a:t>бороться с огнем невозможно, в большинстве случаев от него можно уйти: скорость пешехода более 80 м/мин, а низового пожара - 1-3 м/мин. Выходить нужно в наветренную сторону, перпендикулярно кромке пожара, по дорогам, просекам, берегам ручьев и рек. </a:t>
            </a:r>
            <a:endParaRPr lang="ru-RU"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35355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3" y="0"/>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4</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Прямоугольник 6"/>
          <p:cNvSpPr/>
          <p:nvPr/>
        </p:nvSpPr>
        <p:spPr>
          <a:xfrm>
            <a:off x="196515" y="-6727626"/>
            <a:ext cx="11861373" cy="13942278"/>
          </a:xfrm>
          <a:prstGeom prst="rect">
            <a:avLst/>
          </a:prstGeom>
        </p:spPr>
        <p:txBody>
          <a:bodyPr wrap="square">
            <a:spAutoFit/>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pPr algn="just"/>
            <a:r>
              <a:rPr lang="ru-RU" dirty="0" smtClean="0">
                <a:latin typeface="Times New Roman" panose="02020603050405020304" pitchFamily="18" charset="0"/>
                <a:cs typeface="Times New Roman" panose="02020603050405020304" pitchFamily="18" charset="0"/>
              </a:rPr>
              <a:t>- </a:t>
            </a:r>
            <a:r>
              <a:rPr lang="ru-RU" dirty="0" smtClean="0">
                <a:solidFill>
                  <a:srgbClr val="C00000"/>
                </a:solidFill>
                <a:latin typeface="Times New Roman" panose="02020603050405020304" pitchFamily="18" charset="0"/>
                <a:cs typeface="Times New Roman" panose="02020603050405020304" pitchFamily="18" charset="0"/>
              </a:rPr>
              <a:t>организации</a:t>
            </a:r>
            <a:r>
              <a:rPr lang="ru-RU" dirty="0">
                <a:solidFill>
                  <a:srgbClr val="C00000"/>
                </a:solidFill>
                <a:latin typeface="Times New Roman" panose="02020603050405020304" pitchFamily="18" charset="0"/>
                <a:cs typeface="Times New Roman" panose="02020603050405020304" pitchFamily="18" charset="0"/>
              </a:rPr>
              <a:t>, отнесенные в установленном порядке к категориям по гражданской обороне</a:t>
            </a:r>
            <a:r>
              <a:rPr lang="ru-RU" dirty="0">
                <a:latin typeface="Times New Roman" panose="02020603050405020304" pitchFamily="18" charset="0"/>
                <a:cs typeface="Times New Roman" panose="02020603050405020304" pitchFamily="18" charset="0"/>
              </a:rPr>
              <a:t>, - организации в зависимости от оборонного и экономического значения, имеющие мобилизационные задания (заказы) и (или) представляющие высокую степень потенциальной опасности возникновения чрезвычайных ситуаций в военное и мирное время, а также уникальные в историко-культурном отношении объекты</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smtClean="0">
                <a:solidFill>
                  <a:srgbClr val="C00000"/>
                </a:solidFill>
                <a:latin typeface="Times New Roman" panose="02020603050405020304" pitchFamily="18" charset="0"/>
                <a:cs typeface="Times New Roman" panose="02020603050405020304" pitchFamily="18" charset="0"/>
              </a:rPr>
              <a:t>- подготовка </a:t>
            </a:r>
            <a:r>
              <a:rPr lang="ru-RU" dirty="0">
                <a:solidFill>
                  <a:srgbClr val="C00000"/>
                </a:solidFill>
                <a:latin typeface="Times New Roman" panose="02020603050405020304" pitchFamily="18" charset="0"/>
                <a:cs typeface="Times New Roman" panose="02020603050405020304" pitchFamily="18" charset="0"/>
              </a:rPr>
              <a:t>населения в области гражданской обороны </a:t>
            </a:r>
            <a:r>
              <a:rPr lang="ru-RU" dirty="0">
                <a:latin typeface="Times New Roman" panose="02020603050405020304" pitchFamily="18" charset="0"/>
                <a:cs typeface="Times New Roman" panose="02020603050405020304" pitchFamily="18" charset="0"/>
              </a:rPr>
              <a:t>- система мероприятий по обучению населения действиям в случае угрозы возникновения и возникновения опасностей при военных конфликтах или вследствие этих конфликтов, при чрезвычайных ситуациях природного и техногенного характера</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b="1" dirty="0" smtClean="0">
                <a:solidFill>
                  <a:srgbClr val="7030A0"/>
                </a:solidFill>
                <a:latin typeface="Times New Roman" panose="02020603050405020304" pitchFamily="18" charset="0"/>
                <a:cs typeface="Times New Roman" panose="02020603050405020304" pitchFamily="18" charset="0"/>
              </a:rPr>
              <a:t>1.3. Задачи </a:t>
            </a:r>
            <a:r>
              <a:rPr lang="ru-RU" b="1" dirty="0">
                <a:solidFill>
                  <a:srgbClr val="7030A0"/>
                </a:solidFill>
                <a:latin typeface="Times New Roman" panose="02020603050405020304" pitchFamily="18" charset="0"/>
                <a:cs typeface="Times New Roman" panose="02020603050405020304" pitchFamily="18" charset="0"/>
              </a:rPr>
              <a:t>гражданской </a:t>
            </a:r>
            <a:r>
              <a:rPr lang="ru-RU" b="1" dirty="0" smtClean="0">
                <a:solidFill>
                  <a:srgbClr val="7030A0"/>
                </a:solidFill>
                <a:latin typeface="Times New Roman" panose="02020603050405020304" pitchFamily="18" charset="0"/>
                <a:cs typeface="Times New Roman" panose="02020603050405020304" pitchFamily="18" charset="0"/>
              </a:rPr>
              <a:t>обороны.</a:t>
            </a:r>
            <a:endParaRPr lang="ru-RU" b="1" dirty="0">
              <a:solidFill>
                <a:srgbClr val="7030A0"/>
              </a:solidFill>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подготовка </a:t>
            </a:r>
            <a:r>
              <a:rPr lang="ru-RU" dirty="0">
                <a:latin typeface="Times New Roman" panose="02020603050405020304" pitchFamily="18" charset="0"/>
                <a:cs typeface="Times New Roman" panose="02020603050405020304" pitchFamily="18" charset="0"/>
              </a:rPr>
              <a:t>населения в области гражданской обороны</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оповещение </a:t>
            </a:r>
            <a:r>
              <a:rPr lang="ru-RU" dirty="0">
                <a:latin typeface="Times New Roman" panose="02020603050405020304" pitchFamily="18" charset="0"/>
                <a:cs typeface="Times New Roman" panose="02020603050405020304" pitchFamily="18" charset="0"/>
              </a:rPr>
              <a:t>населения об опасностях, возникающих при военных конфликтах или вследствие этих конфликтов, а также при чрезвычайных ситуациях природного и техногенного характера</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эвакуация </a:t>
            </a:r>
            <a:r>
              <a:rPr lang="ru-RU" dirty="0">
                <a:latin typeface="Times New Roman" panose="02020603050405020304" pitchFamily="18" charset="0"/>
                <a:cs typeface="Times New Roman" panose="02020603050405020304" pitchFamily="18" charset="0"/>
              </a:rPr>
              <a:t>населения, материальных и культурных ценностей в безопасные районы;</a:t>
            </a:r>
          </a:p>
          <a:p>
            <a:pPr algn="just"/>
            <a:r>
              <a:rPr lang="ru-RU" dirty="0" smtClean="0">
                <a:latin typeface="Times New Roman" panose="02020603050405020304" pitchFamily="18" charset="0"/>
                <a:cs typeface="Times New Roman" panose="02020603050405020304" pitchFamily="18" charset="0"/>
              </a:rPr>
              <a:t>- предоставление </a:t>
            </a:r>
            <a:r>
              <a:rPr lang="ru-RU" dirty="0">
                <a:latin typeface="Times New Roman" panose="02020603050405020304" pitchFamily="18" charset="0"/>
                <a:cs typeface="Times New Roman" panose="02020603050405020304" pitchFamily="18" charset="0"/>
              </a:rPr>
              <a:t>населению средств индивидуальной и коллективной защиты;</a:t>
            </a:r>
          </a:p>
          <a:p>
            <a:pPr algn="just"/>
            <a:r>
              <a:rPr lang="ru-RU" dirty="0" smtClean="0">
                <a:latin typeface="Times New Roman" panose="02020603050405020304" pitchFamily="18" charset="0"/>
                <a:cs typeface="Times New Roman" panose="02020603050405020304" pitchFamily="18" charset="0"/>
              </a:rPr>
              <a:t>- проведение </a:t>
            </a:r>
            <a:r>
              <a:rPr lang="ru-RU" dirty="0">
                <a:latin typeface="Times New Roman" panose="02020603050405020304" pitchFamily="18" charset="0"/>
                <a:cs typeface="Times New Roman" panose="02020603050405020304" pitchFamily="18" charset="0"/>
              </a:rPr>
              <a:t>мероприятий по световой маскировке и другим видам маскировки;</a:t>
            </a:r>
          </a:p>
          <a:p>
            <a:pPr algn="just"/>
            <a:r>
              <a:rPr lang="ru-RU" dirty="0" smtClean="0">
                <a:latin typeface="Times New Roman" panose="02020603050405020304" pitchFamily="18" charset="0"/>
                <a:cs typeface="Times New Roman" panose="02020603050405020304" pitchFamily="18" charset="0"/>
              </a:rPr>
              <a:t>- проведение </a:t>
            </a:r>
            <a:r>
              <a:rPr lang="ru-RU" dirty="0">
                <a:latin typeface="Times New Roman" panose="02020603050405020304" pitchFamily="18" charset="0"/>
                <a:cs typeface="Times New Roman" panose="02020603050405020304" pitchFamily="18" charset="0"/>
              </a:rPr>
              <a:t>аварийно-спасательных и других неотложных работ в случае возникновения опасностей для населения при военных конфликтах или вследствие этих конфликтов, а также при чрезвычайных ситуациях природного и техногенного характера;</a:t>
            </a:r>
          </a:p>
          <a:p>
            <a:pPr algn="just"/>
            <a:r>
              <a:rPr lang="ru-RU" dirty="0" smtClean="0">
                <a:latin typeface="Times New Roman" panose="02020603050405020304" pitchFamily="18" charset="0"/>
                <a:cs typeface="Times New Roman" panose="02020603050405020304" pitchFamily="18" charset="0"/>
              </a:rPr>
              <a:t>- первоочередное </a:t>
            </a:r>
            <a:r>
              <a:rPr lang="ru-RU" dirty="0">
                <a:latin typeface="Times New Roman" panose="02020603050405020304" pitchFamily="18" charset="0"/>
                <a:cs typeface="Times New Roman" panose="02020603050405020304" pitchFamily="18" charset="0"/>
              </a:rPr>
              <a:t>жизнеобеспечение населения, пострадавшего при военных конфликтах или вследствие этих конфликтов, а также при чрезвычайных ситуациях природного и техногенного характера;</a:t>
            </a:r>
          </a:p>
          <a:p>
            <a:pPr algn="just"/>
            <a:r>
              <a:rPr lang="ru-RU" dirty="0" smtClean="0">
                <a:latin typeface="Times New Roman" panose="02020603050405020304" pitchFamily="18" charset="0"/>
                <a:cs typeface="Times New Roman" panose="02020603050405020304" pitchFamily="18" charset="0"/>
              </a:rPr>
              <a:t>- борьба </a:t>
            </a:r>
            <a:r>
              <a:rPr lang="ru-RU" dirty="0">
                <a:latin typeface="Times New Roman" panose="02020603050405020304" pitchFamily="18" charset="0"/>
                <a:cs typeface="Times New Roman" panose="02020603050405020304" pitchFamily="18" charset="0"/>
              </a:rPr>
              <a:t>с пожарами, возникшими при военных конфликтах или вследствие этих конфликтов;</a:t>
            </a:r>
          </a:p>
          <a:p>
            <a:pPr algn="just"/>
            <a:r>
              <a:rPr lang="ru-RU" dirty="0" smtClean="0">
                <a:latin typeface="Times New Roman" panose="02020603050405020304" pitchFamily="18" charset="0"/>
                <a:cs typeface="Times New Roman" panose="02020603050405020304" pitchFamily="18" charset="0"/>
              </a:rPr>
              <a:t>- обнаружение </a:t>
            </a:r>
            <a:r>
              <a:rPr lang="ru-RU" dirty="0">
                <a:latin typeface="Times New Roman" panose="02020603050405020304" pitchFamily="18" charset="0"/>
                <a:cs typeface="Times New Roman" panose="02020603050405020304" pitchFamily="18" charset="0"/>
              </a:rPr>
              <a:t>и обозначение районов, подвергшихся радиоактивному, химическому, биологическому или иному заражению;</a:t>
            </a:r>
          </a:p>
          <a:p>
            <a:pPr algn="just"/>
            <a:r>
              <a:rPr lang="ru-RU" dirty="0" smtClean="0">
                <a:latin typeface="Times New Roman" panose="02020603050405020304" pitchFamily="18" charset="0"/>
                <a:cs typeface="Times New Roman" panose="02020603050405020304" pitchFamily="18" charset="0"/>
              </a:rPr>
              <a:t>- санитарная </a:t>
            </a:r>
            <a:r>
              <a:rPr lang="ru-RU" dirty="0">
                <a:latin typeface="Times New Roman" panose="02020603050405020304" pitchFamily="18" charset="0"/>
                <a:cs typeface="Times New Roman" panose="02020603050405020304" pitchFamily="18" charset="0"/>
              </a:rPr>
              <a:t>обработка населения, обеззараживание зданий и сооружений, специальная обработка техники и территорий;</a:t>
            </a:r>
          </a:p>
          <a:p>
            <a:endParaRPr lang="ru-RU" dirty="0"/>
          </a:p>
        </p:txBody>
      </p:sp>
    </p:spTree>
    <p:extLst>
      <p:ext uri="{BB962C8B-B14F-4D97-AF65-F5344CB8AC3E}">
        <p14:creationId xmlns:p14="http://schemas.microsoft.com/office/powerpoint/2010/main" val="41039924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496"/>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40</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216568" y="158496"/>
            <a:ext cx="11718758" cy="6894195"/>
          </a:xfrm>
          <a:prstGeom prst="rect">
            <a:avLst/>
          </a:prstGeom>
        </p:spPr>
        <p:txBody>
          <a:bodyPr wrap="square">
            <a:spAutoFit/>
          </a:bodyPr>
          <a:lstStyle/>
          <a:p>
            <a:pPr lvl="0" algn="just"/>
            <a:r>
              <a:rPr lang="ru-RU" dirty="0" smtClean="0">
                <a:solidFill>
                  <a:prstClr val="black"/>
                </a:solidFill>
                <a:latin typeface="Times New Roman" panose="02020603050405020304" pitchFamily="18" charset="0"/>
                <a:cs typeface="Times New Roman" panose="02020603050405020304" pitchFamily="18" charset="0"/>
              </a:rPr>
              <a:t>    При </a:t>
            </a:r>
            <a:r>
              <a:rPr lang="ru-RU" dirty="0">
                <a:solidFill>
                  <a:prstClr val="black"/>
                </a:solidFill>
                <a:latin typeface="Times New Roman" panose="02020603050405020304" pitchFamily="18" charset="0"/>
                <a:cs typeface="Times New Roman" panose="02020603050405020304" pitchFamily="18" charset="0"/>
              </a:rPr>
              <a:t>сильном задымлении рот и нос нужно прикрыть мокрой ватно-марлевой повязкой, полотенцем, платком. Иногда удастся перебежать и фронт верхового пожара - главное успеть пересечь его не дыша, чтобы не обжечь легкие.</a:t>
            </a:r>
          </a:p>
          <a:p>
            <a:pPr lvl="0" algn="just"/>
            <a:r>
              <a:rPr lang="ru-RU" dirty="0">
                <a:solidFill>
                  <a:prstClr val="black"/>
                </a:solidFill>
                <a:latin typeface="Times New Roman" panose="02020603050405020304" pitchFamily="18" charset="0"/>
                <a:cs typeface="Times New Roman" panose="02020603050405020304" pitchFamily="18" charset="0"/>
              </a:rPr>
              <a:t>- Особенно опасны при пожаре в лесу торфяные поля, так как под ними может быть подземный пожар. Кроме того, не всегда заметна опасность и можно провалиться в прогоревший торф. Признаками подземного пожара является горячая земля и струйки дыма из почвы. По торфяному полю можно двигаться только группой, причем первый в группе должен проверять землю шестом.</a:t>
            </a:r>
          </a:p>
          <a:p>
            <a:pPr marL="285750" lvl="0" indent="-285750" algn="just">
              <a:buFontTx/>
              <a:buChar char="-"/>
            </a:pPr>
            <a:r>
              <a:rPr lang="ru-RU" dirty="0" smtClean="0">
                <a:solidFill>
                  <a:prstClr val="black"/>
                </a:solidFill>
                <a:latin typeface="Times New Roman" panose="02020603050405020304" pitchFamily="18" charset="0"/>
                <a:cs typeface="Times New Roman" panose="02020603050405020304" pitchFamily="18" charset="0"/>
              </a:rPr>
              <a:t>При </a:t>
            </a:r>
            <a:r>
              <a:rPr lang="ru-RU" dirty="0">
                <a:solidFill>
                  <a:prstClr val="black"/>
                </a:solidFill>
                <a:latin typeface="Times New Roman" panose="02020603050405020304" pitchFamily="18" charset="0"/>
                <a:cs typeface="Times New Roman" panose="02020603050405020304" pitchFamily="18" charset="0"/>
              </a:rPr>
              <a:t>эвакуации населения из населенного пункта, к которому приближается фронт пожара, личные вещи можно спасти в каменных строениях без горючих конструкций, подвалах, погребах или просто в яме, засыпанной землей. </a:t>
            </a:r>
            <a:r>
              <a:rPr lang="ru-RU" dirty="0" smtClean="0">
                <a:solidFill>
                  <a:prstClr val="black"/>
                </a:solidFill>
                <a:latin typeface="Times New Roman" panose="02020603050405020304" pitchFamily="18" charset="0"/>
                <a:cs typeface="Times New Roman" panose="02020603050405020304" pitchFamily="18" charset="0"/>
              </a:rPr>
              <a:t>    </a:t>
            </a:r>
          </a:p>
          <a:p>
            <a:pPr lvl="0" algn="just"/>
            <a:r>
              <a:rPr lang="ru-RU" dirty="0">
                <a:solidFill>
                  <a:prstClr val="black"/>
                </a:solidFill>
                <a:latin typeface="Times New Roman" panose="02020603050405020304" pitchFamily="18" charset="0"/>
                <a:cs typeface="Times New Roman" panose="02020603050405020304" pitchFamily="18" charset="0"/>
              </a:rPr>
              <a:t> </a:t>
            </a:r>
            <a:r>
              <a:rPr lang="ru-RU" dirty="0" smtClean="0">
                <a:solidFill>
                  <a:prstClr val="black"/>
                </a:solidFill>
                <a:latin typeface="Times New Roman" panose="02020603050405020304" pitchFamily="18" charset="0"/>
                <a:cs typeface="Times New Roman" panose="02020603050405020304" pitchFamily="18" charset="0"/>
              </a:rPr>
              <a:t>     При </a:t>
            </a:r>
            <a:r>
              <a:rPr lang="ru-RU" dirty="0">
                <a:solidFill>
                  <a:prstClr val="black"/>
                </a:solidFill>
                <a:latin typeface="Times New Roman" panose="02020603050405020304" pitchFamily="18" charset="0"/>
                <a:cs typeface="Times New Roman" panose="02020603050405020304" pitchFamily="18" charset="0"/>
              </a:rPr>
              <a:t>невозможности эвакуации из населенного пункта лесной пожар остается только переждать, укрывшись в убежищах, </a:t>
            </a:r>
            <a:r>
              <a:rPr lang="ru-RU" dirty="0" err="1">
                <a:solidFill>
                  <a:prstClr val="black"/>
                </a:solidFill>
                <a:latin typeface="Times New Roman" panose="02020603050405020304" pitchFamily="18" charset="0"/>
                <a:cs typeface="Times New Roman" panose="02020603050405020304" pitchFamily="18" charset="0"/>
              </a:rPr>
              <a:t>загерметизированных</a:t>
            </a:r>
            <a:r>
              <a:rPr lang="ru-RU" dirty="0">
                <a:solidFill>
                  <a:prstClr val="black"/>
                </a:solidFill>
                <a:latin typeface="Times New Roman" panose="02020603050405020304" pitchFamily="18" charset="0"/>
                <a:cs typeface="Times New Roman" panose="02020603050405020304" pitchFamily="18" charset="0"/>
              </a:rPr>
              <a:t> подвалах (погребах) или на больших открытых площадях</a:t>
            </a:r>
            <a:r>
              <a:rPr lang="ru-RU" dirty="0" smtClean="0">
                <a:solidFill>
                  <a:prstClr val="black"/>
                </a:solidFill>
                <a:latin typeface="Times New Roman" panose="02020603050405020304" pitchFamily="18" charset="0"/>
                <a:cs typeface="Times New Roman" panose="02020603050405020304" pitchFamily="18" charset="0"/>
              </a:rPr>
              <a:t>.</a:t>
            </a:r>
          </a:p>
          <a:p>
            <a:pPr lvl="0" algn="just"/>
            <a:endParaRPr lang="ru-RU" dirty="0" smtClean="0">
              <a:solidFill>
                <a:prstClr val="black"/>
              </a:solidFill>
              <a:latin typeface="Times New Roman" panose="02020603050405020304" pitchFamily="18" charset="0"/>
              <a:cs typeface="Times New Roman" panose="02020603050405020304" pitchFamily="18" charset="0"/>
            </a:endParaRPr>
          </a:p>
          <a:p>
            <a:pPr lvl="0" algn="just"/>
            <a:r>
              <a:rPr lang="ru-RU" dirty="0" smtClean="0">
                <a:solidFill>
                  <a:prstClr val="black"/>
                </a:solidFill>
                <a:latin typeface="Times New Roman" panose="02020603050405020304" pitchFamily="18" charset="0"/>
                <a:cs typeface="Times New Roman" panose="02020603050405020304" pitchFamily="18" charset="0"/>
              </a:rPr>
              <a:t>8.9. </a:t>
            </a:r>
            <a:r>
              <a:rPr lang="ru-RU" b="1" dirty="0" smtClean="0">
                <a:solidFill>
                  <a:srgbClr val="7030A0"/>
                </a:solidFill>
                <a:latin typeface="Times New Roman" panose="02020603050405020304" pitchFamily="18" charset="0"/>
                <a:cs typeface="Times New Roman" panose="02020603050405020304" pitchFamily="18" charset="0"/>
              </a:rPr>
              <a:t>Действия </a:t>
            </a:r>
            <a:r>
              <a:rPr lang="ru-RU" b="1" dirty="0">
                <a:solidFill>
                  <a:srgbClr val="7030A0"/>
                </a:solidFill>
                <a:latin typeface="Times New Roman" panose="02020603050405020304" pitchFamily="18" charset="0"/>
                <a:cs typeface="Times New Roman" panose="02020603050405020304" pitchFamily="18" charset="0"/>
              </a:rPr>
              <a:t>населения при </a:t>
            </a:r>
            <a:r>
              <a:rPr lang="ru-RU" b="1" dirty="0" smtClean="0">
                <a:solidFill>
                  <a:srgbClr val="7030A0"/>
                </a:solidFill>
                <a:latin typeface="Times New Roman" panose="02020603050405020304" pitchFamily="18" charset="0"/>
                <a:cs typeface="Times New Roman" panose="02020603050405020304" pitchFamily="18" charset="0"/>
              </a:rPr>
              <a:t>урагане</a:t>
            </a:r>
            <a:endParaRPr lang="ru-RU" dirty="0">
              <a:solidFill>
                <a:prstClr val="black"/>
              </a:solidFill>
              <a:latin typeface="Times New Roman" panose="02020603050405020304" pitchFamily="18" charset="0"/>
              <a:cs typeface="Times New Roman" panose="02020603050405020304" pitchFamily="18" charset="0"/>
            </a:endParaRPr>
          </a:p>
          <a:p>
            <a:pPr lvl="0" algn="just"/>
            <a:r>
              <a:rPr lang="ru-RU" sz="1600" dirty="0">
                <a:solidFill>
                  <a:prstClr val="black"/>
                </a:solidFill>
                <a:latin typeface="Times New Roman" panose="02020603050405020304" pitchFamily="18" charset="0"/>
                <a:cs typeface="Times New Roman" panose="02020603050405020304" pitchFamily="18" charset="0"/>
              </a:rPr>
              <a:t>- Закройте  плотно окна,  ставни, двери,  чердачные (вентиляционные) люки. С лоджий, балконов (если они не остеклены) уберите предметы, которые порывами ветра могут быть сброшены. Предметы,  находящиеся  во  дворах  частных  домов,  закрепите  или занесите в помещение, потушите огонь в печах</a:t>
            </a:r>
            <a:r>
              <a:rPr lang="ru-RU" sz="1600" dirty="0" smtClean="0">
                <a:solidFill>
                  <a:prstClr val="black"/>
                </a:solidFill>
                <a:latin typeface="Times New Roman" panose="02020603050405020304" pitchFamily="18" charset="0"/>
                <a:cs typeface="Times New Roman" panose="02020603050405020304" pitchFamily="18" charset="0"/>
              </a:rPr>
              <a:t>.</a:t>
            </a:r>
            <a:endParaRPr lang="ru-RU" sz="1600" dirty="0">
              <a:solidFill>
                <a:prstClr val="black"/>
              </a:solidFill>
              <a:latin typeface="Times New Roman" panose="02020603050405020304" pitchFamily="18" charset="0"/>
              <a:cs typeface="Times New Roman" panose="02020603050405020304" pitchFamily="18" charset="0"/>
            </a:endParaRPr>
          </a:p>
          <a:p>
            <a:pPr lvl="0" algn="just"/>
            <a:r>
              <a:rPr lang="ru-RU" sz="1600" dirty="0">
                <a:solidFill>
                  <a:prstClr val="black"/>
                </a:solidFill>
                <a:latin typeface="Times New Roman" panose="02020603050405020304" pitchFamily="18" charset="0"/>
                <a:cs typeface="Times New Roman" panose="02020603050405020304" pitchFamily="18" charset="0"/>
              </a:rPr>
              <a:t>- Если ураган застал вас на улице, укройтесь в прочном ближайшем здании (магазинах, библиотеках, торговых центрах, поликлиниках и др.), в подземных переходах, оврагах, балках и других естественных укрытиях</a:t>
            </a:r>
            <a:r>
              <a:rPr lang="ru-RU" sz="1600" dirty="0" smtClean="0">
                <a:solidFill>
                  <a:prstClr val="black"/>
                </a:solidFill>
                <a:latin typeface="Times New Roman" panose="02020603050405020304" pitchFamily="18" charset="0"/>
                <a:cs typeface="Times New Roman" panose="02020603050405020304" pitchFamily="18" charset="0"/>
              </a:rPr>
              <a:t>.</a:t>
            </a:r>
            <a:endParaRPr lang="ru-RU" sz="1600" dirty="0">
              <a:solidFill>
                <a:prstClr val="black"/>
              </a:solidFill>
              <a:latin typeface="Times New Roman" panose="02020603050405020304" pitchFamily="18" charset="0"/>
              <a:cs typeface="Times New Roman" panose="02020603050405020304" pitchFamily="18" charset="0"/>
            </a:endParaRPr>
          </a:p>
          <a:p>
            <a:pPr lvl="0" algn="just"/>
            <a:r>
              <a:rPr lang="ru-RU" sz="1600" dirty="0">
                <a:solidFill>
                  <a:prstClr val="black"/>
                </a:solidFill>
                <a:latin typeface="Times New Roman" panose="02020603050405020304" pitchFamily="18" charset="0"/>
                <a:cs typeface="Times New Roman" panose="02020603050405020304" pitchFamily="18" charset="0"/>
              </a:rPr>
              <a:t>- Ураган может сопровождаться грозой, поэтому избегайте ситуаций, при которых возрастает вероятность поражения молнией: не укрывайтесь под отдельно стоящими деревьями, не подходите к опорам линий электропередач</a:t>
            </a:r>
            <a:r>
              <a:rPr lang="ru-RU" sz="1600" dirty="0" smtClean="0">
                <a:solidFill>
                  <a:prstClr val="black"/>
                </a:solidFill>
                <a:latin typeface="Times New Roman" panose="02020603050405020304" pitchFamily="18" charset="0"/>
                <a:cs typeface="Times New Roman" panose="02020603050405020304" pitchFamily="18" charset="0"/>
              </a:rPr>
              <a:t>.</a:t>
            </a:r>
            <a:endParaRPr lang="ru-RU" sz="1600" dirty="0">
              <a:solidFill>
                <a:prstClr val="black"/>
              </a:solidFill>
              <a:latin typeface="Times New Roman" panose="02020603050405020304" pitchFamily="18" charset="0"/>
              <a:cs typeface="Times New Roman" panose="02020603050405020304" pitchFamily="18" charset="0"/>
            </a:endParaRPr>
          </a:p>
          <a:p>
            <a:pPr lvl="0" algn="just"/>
            <a:r>
              <a:rPr lang="ru-RU" sz="1600" dirty="0">
                <a:solidFill>
                  <a:prstClr val="black"/>
                </a:solidFill>
                <a:latin typeface="Times New Roman" panose="02020603050405020304" pitchFamily="18" charset="0"/>
                <a:cs typeface="Times New Roman" panose="02020603050405020304" pitchFamily="18" charset="0"/>
              </a:rPr>
              <a:t>- В городе держитесь подальше от металлических заборов и всего металлического. Не ищите убежища в углублениях среди нагромождения камней</a:t>
            </a:r>
            <a:r>
              <a:rPr lang="ru-RU" sz="1600" dirty="0" smtClean="0">
                <a:solidFill>
                  <a:prstClr val="black"/>
                </a:solidFill>
                <a:latin typeface="Times New Roman" panose="02020603050405020304" pitchFamily="18" charset="0"/>
                <a:cs typeface="Times New Roman" panose="02020603050405020304" pitchFamily="18" charset="0"/>
              </a:rPr>
              <a:t>.</a:t>
            </a:r>
            <a:endParaRPr lang="ru-RU" sz="1600" dirty="0">
              <a:solidFill>
                <a:prstClr val="black"/>
              </a:solidFill>
              <a:latin typeface="Times New Roman" panose="02020603050405020304" pitchFamily="18" charset="0"/>
              <a:cs typeface="Times New Roman" panose="02020603050405020304" pitchFamily="18" charset="0"/>
            </a:endParaRPr>
          </a:p>
          <a:p>
            <a:pPr lvl="0" algn="just"/>
            <a:r>
              <a:rPr lang="ru-RU" sz="1600" dirty="0">
                <a:solidFill>
                  <a:prstClr val="black"/>
                </a:solidFill>
                <a:latin typeface="Times New Roman" panose="02020603050405020304" pitchFamily="18" charset="0"/>
                <a:cs typeface="Times New Roman" panose="02020603050405020304" pitchFamily="18" charset="0"/>
              </a:rPr>
              <a:t>- Почувствовав характерное щекотание кожи, а также то, что у Вас волосы поднимаются дыбом, знайте, что молния ударит поблизости от Вас. Не раздумывая, бросайтесь ничком на землю - это уменьшит риск Вашего поражения</a:t>
            </a:r>
            <a:r>
              <a:rPr lang="ru-RU" sz="1600" dirty="0" smtClean="0">
                <a:solidFill>
                  <a:prstClr val="black"/>
                </a:solidFill>
                <a:latin typeface="Times New Roman" panose="02020603050405020304" pitchFamily="18" charset="0"/>
                <a:cs typeface="Times New Roman" panose="02020603050405020304" pitchFamily="18" charset="0"/>
              </a:rPr>
              <a:t>.</a:t>
            </a:r>
            <a:endParaRPr lang="ru-RU" sz="1600" dirty="0">
              <a:solidFill>
                <a:prstClr val="black"/>
              </a:solidFill>
              <a:latin typeface="Times New Roman" panose="02020603050405020304" pitchFamily="18" charset="0"/>
              <a:cs typeface="Times New Roman" panose="02020603050405020304" pitchFamily="18" charset="0"/>
            </a:endParaRPr>
          </a:p>
          <a:p>
            <a:pPr lvl="0" algn="just"/>
            <a:r>
              <a:rPr lang="ru-RU" sz="1600" dirty="0">
                <a:solidFill>
                  <a:prstClr val="black"/>
                </a:solidFill>
                <a:latin typeface="Times New Roman" panose="02020603050405020304" pitchFamily="18" charset="0"/>
                <a:cs typeface="Times New Roman" panose="02020603050405020304" pitchFamily="18" charset="0"/>
              </a:rPr>
              <a:t>- Если   Вы   в   машине,   оставайтесь   в   ней. Металлический  корпус автомобиля защитит Вас, даже если молния ударит прямо в него</a:t>
            </a:r>
            <a:r>
              <a:rPr lang="ru-RU" sz="1600" dirty="0" smtClean="0">
                <a:solidFill>
                  <a:prstClr val="black"/>
                </a:solidFill>
                <a:latin typeface="Times New Roman" panose="02020603050405020304" pitchFamily="18" charset="0"/>
                <a:cs typeface="Times New Roman" panose="02020603050405020304" pitchFamily="18" charset="0"/>
              </a:rPr>
              <a:t>.</a:t>
            </a:r>
            <a:endParaRPr lang="ru-RU" sz="1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3410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31"/>
            <a:ext cx="12330282" cy="6935784"/>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41</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Прямоугольник 6"/>
          <p:cNvSpPr/>
          <p:nvPr/>
        </p:nvSpPr>
        <p:spPr>
          <a:xfrm>
            <a:off x="80210" y="-1"/>
            <a:ext cx="11855116" cy="7602081"/>
          </a:xfrm>
          <a:prstGeom prst="rect">
            <a:avLst/>
          </a:prstGeom>
        </p:spPr>
        <p:txBody>
          <a:bodyPr wrap="square">
            <a:spAutoFit/>
          </a:bodyPr>
          <a:lstStyle/>
          <a:p>
            <a:r>
              <a:rPr lang="ru-RU" dirty="0" smtClean="0">
                <a:latin typeface="Times New Roman" panose="02020603050405020304" pitchFamily="18" charset="0"/>
                <a:cs typeface="Times New Roman" panose="02020603050405020304" pitchFamily="18" charset="0"/>
              </a:rPr>
              <a:t>8.10. </a:t>
            </a:r>
            <a:r>
              <a:rPr lang="ru-RU" b="1" dirty="0" smtClean="0">
                <a:solidFill>
                  <a:srgbClr val="7030A0"/>
                </a:solidFill>
                <a:latin typeface="Times New Roman" panose="02020603050405020304" pitchFamily="18" charset="0"/>
                <a:cs typeface="Times New Roman" panose="02020603050405020304" pitchFamily="18" charset="0"/>
              </a:rPr>
              <a:t>Действия </a:t>
            </a:r>
            <a:r>
              <a:rPr lang="ru-RU" b="1" dirty="0">
                <a:solidFill>
                  <a:srgbClr val="7030A0"/>
                </a:solidFill>
                <a:latin typeface="Times New Roman" panose="02020603050405020304" pitchFamily="18" charset="0"/>
                <a:cs typeface="Times New Roman" panose="02020603050405020304" pitchFamily="18" charset="0"/>
              </a:rPr>
              <a:t>населения при снежных </a:t>
            </a:r>
            <a:r>
              <a:rPr lang="ru-RU" b="1" dirty="0" smtClean="0">
                <a:solidFill>
                  <a:srgbClr val="7030A0"/>
                </a:solidFill>
                <a:latin typeface="Times New Roman" panose="02020603050405020304" pitchFamily="18" charset="0"/>
                <a:cs typeface="Times New Roman" panose="02020603050405020304" pitchFamily="18" charset="0"/>
              </a:rPr>
              <a:t>заносах</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С объявлением штормового предупреждения (предупреждения о возможных снежных заносах) необходимо ограничить передвижение, особенно в сельской местности, создать доме необходимый запас продуктов, воды и топлива. В отдельных районах с наступлением зимнего периода по улицам, между домами необходимо натянуть канаты, помогающие в сильную пургу ориентироваться пешеходам и преодолевать сильный ветер</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Особую опасность снежные заносы представляют для людей, застигнутых в пути далеко от человеческого жилья. Занесенные снегом дороги, потеря видимости, вызывают полное </a:t>
            </a:r>
            <a:r>
              <a:rPr lang="ru-RU" sz="1600" dirty="0" err="1">
                <a:latin typeface="Times New Roman" panose="02020603050405020304" pitchFamily="18" charset="0"/>
                <a:cs typeface="Times New Roman" panose="02020603050405020304" pitchFamily="18" charset="0"/>
              </a:rPr>
              <a:t>дезориентирование</a:t>
            </a:r>
            <a:r>
              <a:rPr lang="ru-RU" sz="1600" dirty="0">
                <a:latin typeface="Times New Roman" panose="02020603050405020304" pitchFamily="18" charset="0"/>
                <a:cs typeface="Times New Roman" panose="02020603050405020304" pitchFamily="18" charset="0"/>
              </a:rPr>
              <a:t> на местности</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При следовании на автомобиле не следует пытаться преодолеть снежные заносы, необходимо остановиться, полностью закрыть жалюзи машины, укрыть двигатель со стороны радиатора</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Периодически надо выходить из автомобиля, разгребать снег, чтобы не оказаться погребенным под ним. Кроме того, не занесенный снегом автомобиль – хороший ориентир для поисковой группы</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Двигатель автомобиля необходимо периодически прогревать во избежание его «размораживания». При прогревании автомобиля важно не допустить затекания в кабину (кузов, салон) выхлопных газов</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Если в пути вместе окажется несколько человек (на нескольких автомобилях), целесообразно собраться всем вместе и использовать один автомобиль в качестве укрытия; из двигателей остальных автомобилей необходимо слить воду</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Ни в коем случае нельзя покидать укрытие – автомобиль: в сильный снегопад (пургу) ориентиры, казалось бы, надежные с первого взгляда, через несколько десятков метров могут быть потеряны</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В сельской местности с получением штормового предупреждения нужно в срочном порядке заготовить в необходимом количестве корм и воду для животных.</a:t>
            </a:r>
          </a:p>
          <a:p>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8.11. </a:t>
            </a:r>
            <a:r>
              <a:rPr lang="ru-RU" b="1" dirty="0" smtClean="0">
                <a:solidFill>
                  <a:srgbClr val="7030A0"/>
                </a:solidFill>
                <a:latin typeface="Times New Roman" panose="02020603050405020304" pitchFamily="18" charset="0"/>
                <a:cs typeface="Times New Roman" panose="02020603050405020304" pitchFamily="18" charset="0"/>
              </a:rPr>
              <a:t>Действия </a:t>
            </a:r>
            <a:r>
              <a:rPr lang="ru-RU" b="1" dirty="0">
                <a:solidFill>
                  <a:srgbClr val="7030A0"/>
                </a:solidFill>
                <a:latin typeface="Times New Roman" panose="02020603050405020304" pitchFamily="18" charset="0"/>
                <a:cs typeface="Times New Roman" panose="02020603050405020304" pitchFamily="18" charset="0"/>
              </a:rPr>
              <a:t>населения при гололедных </a:t>
            </a:r>
            <a:r>
              <a:rPr lang="ru-RU" b="1" dirty="0" smtClean="0">
                <a:solidFill>
                  <a:srgbClr val="7030A0"/>
                </a:solidFill>
                <a:latin typeface="Times New Roman" panose="02020603050405020304" pitchFamily="18" charset="0"/>
                <a:cs typeface="Times New Roman" panose="02020603050405020304" pitchFamily="18" charset="0"/>
              </a:rPr>
              <a:t>явлениях</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Перед выходом на улицу воздержитесь от обуви на каблуках. Используйте обувь с плоской подошвой, подготовьте ее к гололеду. Для этого необходимо использовать специальные набойки или наклеить на сухую подошву лейкопластырь</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Передвигайтесь осторожно, наступая на всю подошву, ноги при этом должны быть слегка расслаблены</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Пожилым людям рекомендуется использовать трость с резиновым наконечником</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a:t>
            </a:r>
          </a:p>
          <a:p>
            <a:r>
              <a:rPr lang="ru-RU"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829055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712"/>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42</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216568" y="121920"/>
            <a:ext cx="11718758" cy="6740307"/>
          </a:xfrm>
          <a:prstGeom prst="rect">
            <a:avLst/>
          </a:prstGeom>
        </p:spPr>
        <p:txBody>
          <a:bodyPr wrap="square">
            <a:spAutoFit/>
          </a:bodyPr>
          <a:lstStyle/>
          <a:p>
            <a:r>
              <a:rPr lang="ru-RU" dirty="0" smtClean="0">
                <a:latin typeface="Times New Roman" panose="02020603050405020304" pitchFamily="18" charset="0"/>
                <a:cs typeface="Times New Roman" panose="02020603050405020304" pitchFamily="18" charset="0"/>
              </a:rPr>
              <a:t>8.12</a:t>
            </a:r>
            <a:r>
              <a:rPr lang="ru-RU" b="1" dirty="0" smtClean="0">
                <a:latin typeface="Times New Roman" panose="02020603050405020304" pitchFamily="18" charset="0"/>
                <a:cs typeface="Times New Roman" panose="02020603050405020304" pitchFamily="18" charset="0"/>
              </a:rPr>
              <a:t>. </a:t>
            </a:r>
            <a:r>
              <a:rPr lang="ru-RU" b="1" dirty="0" smtClean="0">
                <a:solidFill>
                  <a:srgbClr val="7030A0"/>
                </a:solidFill>
                <a:latin typeface="Times New Roman" panose="02020603050405020304" pitchFamily="18" charset="0"/>
                <a:cs typeface="Times New Roman" panose="02020603050405020304" pitchFamily="18" charset="0"/>
              </a:rPr>
              <a:t>Действия </a:t>
            </a:r>
            <a:r>
              <a:rPr lang="ru-RU" b="1" dirty="0">
                <a:solidFill>
                  <a:srgbClr val="7030A0"/>
                </a:solidFill>
                <a:latin typeface="Times New Roman" panose="02020603050405020304" pitchFamily="18" charset="0"/>
                <a:cs typeface="Times New Roman" panose="02020603050405020304" pitchFamily="18" charset="0"/>
              </a:rPr>
              <a:t>населения при подаче сигналов  гражданской </a:t>
            </a:r>
            <a:r>
              <a:rPr lang="ru-RU" b="1" dirty="0" smtClean="0">
                <a:solidFill>
                  <a:srgbClr val="7030A0"/>
                </a:solidFill>
                <a:latin typeface="Times New Roman" panose="02020603050405020304" pitchFamily="18" charset="0"/>
                <a:cs typeface="Times New Roman" panose="02020603050405020304" pitchFamily="18" charset="0"/>
              </a:rPr>
              <a:t>обороны:</a:t>
            </a:r>
            <a:endParaRPr lang="ru-RU" b="1" dirty="0">
              <a:solidFill>
                <a:srgbClr val="7030A0"/>
              </a:solidFill>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обеспечить герметизацию производственных и жилых помещений;</a:t>
            </a:r>
          </a:p>
          <a:p>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загерметизировать</a:t>
            </a:r>
            <a:r>
              <a:rPr lang="ru-RU" dirty="0">
                <a:latin typeface="Times New Roman" panose="02020603050405020304" pitchFamily="18" charset="0"/>
                <a:cs typeface="Times New Roman" panose="02020603050405020304" pitchFamily="18" charset="0"/>
              </a:rPr>
              <a:t> продукты и емкости с запасом воды;</a:t>
            </a:r>
          </a:p>
          <a:p>
            <a:r>
              <a:rPr lang="ru-RU" dirty="0">
                <a:latin typeface="Times New Roman" panose="02020603050405020304" pitchFamily="18" charset="0"/>
                <a:cs typeface="Times New Roman" panose="02020603050405020304" pitchFamily="18" charset="0"/>
              </a:rPr>
              <a:t>- принять йодистый препарат;</a:t>
            </a:r>
          </a:p>
          <a:p>
            <a:r>
              <a:rPr lang="ru-RU" dirty="0">
                <a:latin typeface="Times New Roman" panose="02020603050405020304" pitchFamily="18" charset="0"/>
                <a:cs typeface="Times New Roman" panose="02020603050405020304" pitchFamily="18" charset="0"/>
              </a:rPr>
              <a:t>- укрыться в защитном сооружении</a:t>
            </a:r>
            <a:r>
              <a:rPr lang="ru-RU" dirty="0" smtClean="0">
                <a:latin typeface="Times New Roman" panose="02020603050405020304" pitchFamily="18" charset="0"/>
                <a:cs typeface="Times New Roman" panose="02020603050405020304" pitchFamily="18" charset="0"/>
              </a:rPr>
              <a:t>.</a:t>
            </a:r>
          </a:p>
          <a:p>
            <a:r>
              <a:rPr lang="ru-RU" dirty="0" smtClean="0">
                <a:solidFill>
                  <a:srgbClr val="7030A0"/>
                </a:solidFill>
                <a:latin typeface="Times New Roman" panose="02020603050405020304" pitchFamily="18" charset="0"/>
                <a:cs typeface="Times New Roman" panose="02020603050405020304" pitchFamily="18" charset="0"/>
              </a:rPr>
              <a:t>При </a:t>
            </a:r>
            <a:r>
              <a:rPr lang="ru-RU" dirty="0">
                <a:solidFill>
                  <a:srgbClr val="7030A0"/>
                </a:solidFill>
                <a:latin typeface="Times New Roman" panose="02020603050405020304" pitchFamily="18" charset="0"/>
                <a:cs typeface="Times New Roman" panose="02020603050405020304" pitchFamily="18" charset="0"/>
              </a:rPr>
              <a:t>подаче сигнала </a:t>
            </a:r>
            <a:r>
              <a:rPr lang="ru-RU" dirty="0">
                <a:solidFill>
                  <a:srgbClr val="C00000"/>
                </a:solidFill>
                <a:latin typeface="Times New Roman" panose="02020603050405020304" pitchFamily="18" charset="0"/>
                <a:cs typeface="Times New Roman" panose="02020603050405020304" pitchFamily="18" charset="0"/>
              </a:rPr>
              <a:t>«Воздушная тревога» </a:t>
            </a:r>
            <a:r>
              <a:rPr lang="ru-RU" dirty="0">
                <a:solidFill>
                  <a:srgbClr val="7030A0"/>
                </a:solidFill>
                <a:latin typeface="Times New Roman" panose="02020603050405020304" pitchFamily="18" charset="0"/>
                <a:cs typeface="Times New Roman" panose="02020603050405020304" pitchFamily="18" charset="0"/>
              </a:rPr>
              <a:t>необходимо:</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отключить электроэнергию, газ, пар, воду, оборудование, закрыть окна;</a:t>
            </a:r>
          </a:p>
          <a:p>
            <a:r>
              <a:rPr lang="ru-RU" dirty="0">
                <a:latin typeface="Times New Roman" panose="02020603050405020304" pitchFamily="18" charset="0"/>
                <a:cs typeface="Times New Roman" panose="02020603050405020304" pitchFamily="18" charset="0"/>
              </a:rPr>
              <a:t>- взять средства индивидуальной защиты, документы, одежду, запас продуктов, воды;</a:t>
            </a:r>
          </a:p>
          <a:p>
            <a:r>
              <a:rPr lang="ru-RU" dirty="0" smtClean="0">
                <a:latin typeface="Times New Roman" panose="02020603050405020304" pitchFamily="18" charset="0"/>
                <a:cs typeface="Times New Roman" panose="02020603050405020304" pitchFamily="18" charset="0"/>
              </a:rPr>
              <a:t>-перейти </a:t>
            </a:r>
            <a:r>
              <a:rPr lang="ru-RU" dirty="0">
                <a:latin typeface="Times New Roman" panose="02020603050405020304" pitchFamily="18" charset="0"/>
                <a:cs typeface="Times New Roman" panose="02020603050405020304" pitchFamily="18" charset="0"/>
              </a:rPr>
              <a:t>в закрепленное защитное сооружение.</a:t>
            </a:r>
          </a:p>
          <a:p>
            <a:pPr marL="285750" indent="-285750">
              <a:buFontTx/>
              <a:buChar char="-"/>
            </a:pPr>
            <a:endParaRPr lang="ru-RU" dirty="0">
              <a:latin typeface="Times New Roman" panose="02020603050405020304" pitchFamily="18" charset="0"/>
              <a:cs typeface="Times New Roman" panose="02020603050405020304" pitchFamily="18" charset="0"/>
            </a:endParaRPr>
          </a:p>
          <a:p>
            <a:r>
              <a:rPr lang="ru-RU" dirty="0">
                <a:solidFill>
                  <a:srgbClr val="7030A0"/>
                </a:solidFill>
                <a:latin typeface="Times New Roman" panose="02020603050405020304" pitchFamily="18" charset="0"/>
                <a:cs typeface="Times New Roman" panose="02020603050405020304" pitchFamily="18" charset="0"/>
              </a:rPr>
              <a:t>При подаче сигнала </a:t>
            </a:r>
            <a:r>
              <a:rPr lang="ru-RU" dirty="0">
                <a:solidFill>
                  <a:srgbClr val="C00000"/>
                </a:solidFill>
                <a:latin typeface="Times New Roman" panose="02020603050405020304" pitchFamily="18" charset="0"/>
                <a:cs typeface="Times New Roman" panose="02020603050405020304" pitchFamily="18" charset="0"/>
              </a:rPr>
              <a:t>«Отбой воздушной тревоги</a:t>
            </a:r>
            <a:r>
              <a:rPr lang="ru-RU" dirty="0">
                <a:solidFill>
                  <a:srgbClr val="7030A0"/>
                </a:solidFill>
                <a:latin typeface="Times New Roman" panose="02020603050405020304" pitchFamily="18" charset="0"/>
                <a:cs typeface="Times New Roman" panose="02020603050405020304" pitchFamily="18" charset="0"/>
              </a:rPr>
              <a:t>» необходимо</a:t>
            </a:r>
            <a:r>
              <a:rPr lang="ru-RU" dirty="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 возвратиться к местам работы и проживания;</a:t>
            </a:r>
          </a:p>
          <a:p>
            <a:r>
              <a:rPr lang="ru-RU" dirty="0">
                <a:latin typeface="Times New Roman" panose="02020603050405020304" pitchFamily="18" charset="0"/>
                <a:cs typeface="Times New Roman" panose="02020603050405020304" pitchFamily="18" charset="0"/>
              </a:rPr>
              <a:t>- быть готовым к повторному нападению противника;</a:t>
            </a:r>
          </a:p>
          <a:p>
            <a:r>
              <a:rPr lang="ru-RU" dirty="0">
                <a:latin typeface="Times New Roman" panose="02020603050405020304" pitchFamily="18" charset="0"/>
                <a:cs typeface="Times New Roman" panose="02020603050405020304" pitchFamily="18" charset="0"/>
              </a:rPr>
              <a:t>- иметь при себе средства индивидуальной защиты.</a:t>
            </a:r>
          </a:p>
          <a:p>
            <a:endParaRPr lang="ru-RU" dirty="0">
              <a:latin typeface="Times New Roman" panose="02020603050405020304" pitchFamily="18" charset="0"/>
              <a:cs typeface="Times New Roman" panose="02020603050405020304" pitchFamily="18" charset="0"/>
            </a:endParaRPr>
          </a:p>
          <a:p>
            <a:r>
              <a:rPr lang="ru-RU" dirty="0">
                <a:solidFill>
                  <a:srgbClr val="7030A0"/>
                </a:solidFill>
                <a:latin typeface="Times New Roman" panose="02020603050405020304" pitchFamily="18" charset="0"/>
                <a:cs typeface="Times New Roman" panose="02020603050405020304" pitchFamily="18" charset="0"/>
              </a:rPr>
              <a:t>При подаче сигнала </a:t>
            </a:r>
            <a:r>
              <a:rPr lang="ru-RU" dirty="0">
                <a:solidFill>
                  <a:srgbClr val="C00000"/>
                </a:solidFill>
                <a:latin typeface="Times New Roman" panose="02020603050405020304" pitchFamily="18" charset="0"/>
                <a:cs typeface="Times New Roman" panose="02020603050405020304" pitchFamily="18" charset="0"/>
              </a:rPr>
              <a:t>«Радиационная опасность» </a:t>
            </a:r>
            <a:r>
              <a:rPr lang="ru-RU" dirty="0">
                <a:solidFill>
                  <a:srgbClr val="7030A0"/>
                </a:solidFill>
                <a:latin typeface="Times New Roman" panose="02020603050405020304" pitchFamily="18" charset="0"/>
                <a:cs typeface="Times New Roman" panose="02020603050405020304" pitchFamily="18" charset="0"/>
              </a:rPr>
              <a:t>необходимо:</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отключить вентиляцию и оборудование;</a:t>
            </a:r>
          </a:p>
          <a:p>
            <a:pPr>
              <a:buFontTx/>
              <a:buChar char="-"/>
            </a:pPr>
            <a:r>
              <a:rPr lang="ru-RU" dirty="0" smtClean="0">
                <a:latin typeface="Times New Roman" panose="02020603050405020304" pitchFamily="18" charset="0"/>
                <a:cs typeface="Times New Roman" panose="02020603050405020304" pitchFamily="18" charset="0"/>
              </a:rPr>
              <a:t>привести </a:t>
            </a:r>
            <a:r>
              <a:rPr lang="ru-RU" dirty="0">
                <a:latin typeface="Times New Roman" panose="02020603050405020304" pitchFamily="18" charset="0"/>
                <a:cs typeface="Times New Roman" panose="02020603050405020304" pitchFamily="18" charset="0"/>
              </a:rPr>
              <a:t>в готовность СИЗ</a:t>
            </a:r>
            <a:r>
              <a:rPr lang="ru-RU" dirty="0" smtClean="0">
                <a:latin typeface="Times New Roman" panose="02020603050405020304" pitchFamily="18" charset="0"/>
                <a:cs typeface="Times New Roman" panose="02020603050405020304" pitchFamily="18" charset="0"/>
              </a:rPr>
              <a:t>;</a:t>
            </a:r>
          </a:p>
          <a:p>
            <a:r>
              <a:rPr lang="ru-RU" dirty="0" smtClean="0">
                <a:solidFill>
                  <a:srgbClr val="7030A0"/>
                </a:solidFill>
                <a:latin typeface="Times New Roman" panose="02020603050405020304" pitchFamily="18" charset="0"/>
                <a:cs typeface="Times New Roman" panose="02020603050405020304" pitchFamily="18" charset="0"/>
              </a:rPr>
              <a:t>При </a:t>
            </a:r>
            <a:r>
              <a:rPr lang="ru-RU" dirty="0">
                <a:solidFill>
                  <a:srgbClr val="7030A0"/>
                </a:solidFill>
                <a:latin typeface="Times New Roman" panose="02020603050405020304" pitchFamily="18" charset="0"/>
                <a:cs typeface="Times New Roman" panose="02020603050405020304" pitchFamily="18" charset="0"/>
              </a:rPr>
              <a:t>подаче сигнала </a:t>
            </a:r>
            <a:r>
              <a:rPr lang="ru-RU" dirty="0">
                <a:solidFill>
                  <a:srgbClr val="C00000"/>
                </a:solidFill>
                <a:latin typeface="Times New Roman" panose="02020603050405020304" pitchFamily="18" charset="0"/>
                <a:cs typeface="Times New Roman" panose="02020603050405020304" pitchFamily="18" charset="0"/>
              </a:rPr>
              <a:t>«Химическая тревога» </a:t>
            </a:r>
            <a:r>
              <a:rPr lang="ru-RU" dirty="0">
                <a:solidFill>
                  <a:srgbClr val="7030A0"/>
                </a:solidFill>
                <a:latin typeface="Times New Roman" panose="02020603050405020304" pitchFamily="18" charset="0"/>
                <a:cs typeface="Times New Roman" panose="02020603050405020304" pitchFamily="18" charset="0"/>
              </a:rPr>
              <a:t>необходимо:</a:t>
            </a:r>
          </a:p>
          <a:p>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надеть противогазы, подготовить непромокаемые пленки, накидки, плащи, сапоги;</a:t>
            </a:r>
          </a:p>
          <a:p>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загерметизировать</a:t>
            </a:r>
            <a:r>
              <a:rPr lang="ru-RU" dirty="0">
                <a:latin typeface="Times New Roman" panose="02020603050405020304" pitchFamily="18" charset="0"/>
                <a:cs typeface="Times New Roman" panose="02020603050405020304" pitchFamily="18" charset="0"/>
              </a:rPr>
              <a:t> помещения и не покидать их без разрешения;</a:t>
            </a:r>
          </a:p>
          <a:p>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отключить вентиляцию, нагревательные приборы;</a:t>
            </a:r>
          </a:p>
          <a:p>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загерметизировать</a:t>
            </a:r>
            <a:r>
              <a:rPr lang="ru-RU" dirty="0">
                <a:latin typeface="Times New Roman" panose="02020603050405020304" pitchFamily="18" charset="0"/>
                <a:cs typeface="Times New Roman" panose="02020603050405020304" pitchFamily="18" charset="0"/>
              </a:rPr>
              <a:t> продукты и запасы воды в закрытых емкостях;</a:t>
            </a:r>
          </a:p>
          <a:p>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укрыться в защитном сооружении.</a:t>
            </a:r>
          </a:p>
        </p:txBody>
      </p:sp>
      <p:pic>
        <p:nvPicPr>
          <p:cNvPr id="3" name="Рисунок 2"/>
          <p:cNvPicPr>
            <a:picLocks noChangeAspect="1"/>
          </p:cNvPicPr>
          <p:nvPr/>
        </p:nvPicPr>
        <p:blipFill>
          <a:blip r:embed="rId4"/>
          <a:stretch>
            <a:fillRect/>
          </a:stretch>
        </p:blipFill>
        <p:spPr>
          <a:xfrm>
            <a:off x="8485632" y="2635608"/>
            <a:ext cx="3230880" cy="2753255"/>
          </a:xfrm>
          <a:prstGeom prst="rect">
            <a:avLst/>
          </a:prstGeom>
        </p:spPr>
      </p:pic>
      <p:pic>
        <p:nvPicPr>
          <p:cNvPr id="7" name="Рисунок 6"/>
          <p:cNvPicPr>
            <a:picLocks noChangeAspect="1"/>
          </p:cNvPicPr>
          <p:nvPr/>
        </p:nvPicPr>
        <p:blipFill>
          <a:blip r:embed="rId5"/>
          <a:stretch>
            <a:fillRect/>
          </a:stretch>
        </p:blipFill>
        <p:spPr>
          <a:xfrm>
            <a:off x="8485632" y="63005"/>
            <a:ext cx="3230880" cy="2080773"/>
          </a:xfrm>
          <a:prstGeom prst="rect">
            <a:avLst/>
          </a:prstGeom>
        </p:spPr>
      </p:pic>
    </p:spTree>
    <p:extLst>
      <p:ext uri="{BB962C8B-B14F-4D97-AF65-F5344CB8AC3E}">
        <p14:creationId xmlns:p14="http://schemas.microsoft.com/office/powerpoint/2010/main" val="2272142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44"/>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43</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Рисунок 1"/>
          <p:cNvPicPr>
            <a:picLocks noChangeAspect="1"/>
          </p:cNvPicPr>
          <p:nvPr/>
        </p:nvPicPr>
        <p:blipFill>
          <a:blip r:embed="rId4"/>
          <a:stretch>
            <a:fillRect/>
          </a:stretch>
        </p:blipFill>
        <p:spPr>
          <a:xfrm>
            <a:off x="80209" y="48578"/>
            <a:ext cx="12111789" cy="6751777"/>
          </a:xfrm>
          <a:prstGeom prst="rect">
            <a:avLst/>
          </a:prstGeom>
        </p:spPr>
      </p:pic>
    </p:spTree>
    <p:extLst>
      <p:ext uri="{BB962C8B-B14F-4D97-AF65-F5344CB8AC3E}">
        <p14:creationId xmlns:p14="http://schemas.microsoft.com/office/powerpoint/2010/main" val="2061786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44"/>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5</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216568" y="85344"/>
            <a:ext cx="11829128" cy="6878806"/>
          </a:xfrm>
          <a:prstGeom prst="rect">
            <a:avLst/>
          </a:prstGeom>
        </p:spPr>
        <p:txBody>
          <a:bodyPr wrap="square">
            <a:spAutoFit/>
          </a:bodyPr>
          <a:lstStyle/>
          <a:p>
            <a:pPr algn="just"/>
            <a:r>
              <a:rPr lang="ru-RU" dirty="0" smtClean="0">
                <a:latin typeface="Times New Roman" panose="02020603050405020304" pitchFamily="18" charset="0"/>
                <a:cs typeface="Times New Roman" panose="02020603050405020304" pitchFamily="18" charset="0"/>
              </a:rPr>
              <a:t>- восстановление </a:t>
            </a:r>
            <a:r>
              <a:rPr lang="ru-RU" dirty="0">
                <a:latin typeface="Times New Roman" panose="02020603050405020304" pitchFamily="18" charset="0"/>
                <a:cs typeface="Times New Roman" panose="02020603050405020304" pitchFamily="18" charset="0"/>
              </a:rPr>
              <a:t>и поддержание порядка в районах, пострадавших при военных конфликтах или вследствие этих конфликтов, а также при чрезвычайных ситуациях природного и техногенного характера</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срочное </a:t>
            </a:r>
            <a:r>
              <a:rPr lang="ru-RU" dirty="0">
                <a:latin typeface="Times New Roman" panose="02020603050405020304" pitchFamily="18" charset="0"/>
                <a:cs typeface="Times New Roman" panose="02020603050405020304" pitchFamily="18" charset="0"/>
              </a:rPr>
              <a:t>восстановление функционирования необходимых коммунальных служб в военное время;</a:t>
            </a:r>
          </a:p>
          <a:p>
            <a:pPr algn="just"/>
            <a:r>
              <a:rPr lang="ru-RU" dirty="0" smtClean="0">
                <a:latin typeface="Times New Roman" panose="02020603050405020304" pitchFamily="18" charset="0"/>
                <a:cs typeface="Times New Roman" panose="02020603050405020304" pitchFamily="18" charset="0"/>
              </a:rPr>
              <a:t>- срочное </a:t>
            </a:r>
            <a:r>
              <a:rPr lang="ru-RU" dirty="0">
                <a:latin typeface="Times New Roman" panose="02020603050405020304" pitchFamily="18" charset="0"/>
                <a:cs typeface="Times New Roman" panose="02020603050405020304" pitchFamily="18" charset="0"/>
              </a:rPr>
              <a:t>захоронение трупов в военное время;</a:t>
            </a:r>
          </a:p>
          <a:p>
            <a:pPr algn="just"/>
            <a:r>
              <a:rPr lang="ru-RU" dirty="0" smtClean="0">
                <a:latin typeface="Times New Roman" panose="02020603050405020304" pitchFamily="18" charset="0"/>
                <a:cs typeface="Times New Roman" panose="02020603050405020304" pitchFamily="18" charset="0"/>
              </a:rPr>
              <a:t>- обеспечение </a:t>
            </a:r>
            <a:r>
              <a:rPr lang="ru-RU" dirty="0">
                <a:latin typeface="Times New Roman" panose="02020603050405020304" pitchFamily="18" charset="0"/>
                <a:cs typeface="Times New Roman" panose="02020603050405020304" pitchFamily="18" charset="0"/>
              </a:rPr>
              <a:t>устойчивости функционирования организаций, необходимых для выживания населения при военных конфликтах или вследствие этих конфликтов, а также при чрезвычайных ситуациях природного и техногенного характера;</a:t>
            </a:r>
          </a:p>
          <a:p>
            <a:pPr marL="285750" indent="-285750" algn="just">
              <a:buFontTx/>
              <a:buChar char="-"/>
            </a:pPr>
            <a:r>
              <a:rPr lang="ru-RU" dirty="0" smtClean="0">
                <a:latin typeface="Times New Roman" panose="02020603050405020304" pitchFamily="18" charset="0"/>
                <a:cs typeface="Times New Roman" panose="02020603050405020304" pitchFamily="18" charset="0"/>
              </a:rPr>
              <a:t>обеспечение </a:t>
            </a:r>
            <a:r>
              <a:rPr lang="ru-RU" dirty="0">
                <a:latin typeface="Times New Roman" panose="02020603050405020304" pitchFamily="18" charset="0"/>
                <a:cs typeface="Times New Roman" panose="02020603050405020304" pitchFamily="18" charset="0"/>
              </a:rPr>
              <a:t>постоянной готовности сил и средств гражданской обороны</a:t>
            </a:r>
            <a:r>
              <a:rPr lang="ru-RU" dirty="0" smtClean="0">
                <a:latin typeface="Times New Roman" panose="02020603050405020304" pitchFamily="18" charset="0"/>
                <a:cs typeface="Times New Roman" panose="02020603050405020304" pitchFamily="18" charset="0"/>
              </a:rPr>
              <a:t>.</a:t>
            </a:r>
            <a:endParaRPr lang="ru-RU" b="1" dirty="0">
              <a:solidFill>
                <a:srgbClr val="7030A0"/>
              </a:solidFill>
              <a:latin typeface="Times New Roman" panose="02020603050405020304" pitchFamily="18" charset="0"/>
              <a:cs typeface="Times New Roman" panose="02020603050405020304" pitchFamily="18" charset="0"/>
            </a:endParaRPr>
          </a:p>
          <a:p>
            <a:pPr algn="just">
              <a:lnSpc>
                <a:spcPct val="150000"/>
              </a:lnSpc>
            </a:pPr>
            <a:r>
              <a:rPr lang="ru-RU" b="1" dirty="0" smtClean="0">
                <a:solidFill>
                  <a:srgbClr val="7030A0"/>
                </a:solidFill>
                <a:latin typeface="Times New Roman" panose="02020603050405020304" pitchFamily="18" charset="0"/>
                <a:cs typeface="Times New Roman" panose="02020603050405020304" pitchFamily="18" charset="0"/>
              </a:rPr>
              <a:t>1.4</a:t>
            </a:r>
            <a:r>
              <a:rPr lang="ru-RU" b="1" dirty="0">
                <a:solidFill>
                  <a:srgbClr val="7030A0"/>
                </a:solidFill>
                <a:latin typeface="Times New Roman" panose="02020603050405020304" pitchFamily="18" charset="0"/>
                <a:cs typeface="Times New Roman" panose="02020603050405020304" pitchFamily="18" charset="0"/>
              </a:rPr>
              <a:t>. Основные задачи в области гражданской </a:t>
            </a:r>
            <a:r>
              <a:rPr lang="ru-RU" b="1" dirty="0" smtClean="0">
                <a:solidFill>
                  <a:srgbClr val="7030A0"/>
                </a:solidFill>
                <a:latin typeface="Times New Roman" panose="02020603050405020304" pitchFamily="18" charset="0"/>
                <a:cs typeface="Times New Roman" panose="02020603050405020304" pitchFamily="18" charset="0"/>
              </a:rPr>
              <a:t>обороны.</a:t>
            </a:r>
          </a:p>
          <a:p>
            <a:pPr algn="just" fontAlgn="base"/>
            <a:r>
              <a:rPr lang="ru-RU" b="1" dirty="0">
                <a:latin typeface="Times New Roman" panose="02020603050405020304" pitchFamily="18" charset="0"/>
                <a:cs typeface="Times New Roman" panose="02020603050405020304" pitchFamily="18" charset="0"/>
              </a:rPr>
              <a:t>Основными </a:t>
            </a:r>
            <a:r>
              <a:rPr lang="ru-RU" b="1" dirty="0" smtClean="0">
                <a:latin typeface="Times New Roman" panose="02020603050405020304" pitchFamily="18" charset="0"/>
                <a:cs typeface="Times New Roman" panose="02020603050405020304" pitchFamily="18" charset="0"/>
              </a:rPr>
              <a:t>задачами (15) </a:t>
            </a:r>
            <a:r>
              <a:rPr lang="ru-RU" b="1" dirty="0">
                <a:latin typeface="Times New Roman" panose="02020603050405020304" pitchFamily="18" charset="0"/>
                <a:cs typeface="Times New Roman" panose="02020603050405020304" pitchFamily="18" charset="0"/>
              </a:rPr>
              <a:t>в области гражданской обороны, согласно Федерального закона РФ № 28-ФЗ от 12.02.1998 г. являются:</a:t>
            </a:r>
            <a:endParaRPr lang="ru-RU" dirty="0">
              <a:latin typeface="Times New Roman" panose="02020603050405020304" pitchFamily="18" charset="0"/>
              <a:cs typeface="Times New Roman" panose="02020603050405020304" pitchFamily="18" charset="0"/>
            </a:endParaRPr>
          </a:p>
          <a:p>
            <a:pPr algn="just" fontAlgn="base"/>
            <a:r>
              <a:rPr lang="ru-RU" dirty="0" smtClean="0">
                <a:latin typeface="Times New Roman" panose="02020603050405020304" pitchFamily="18" charset="0"/>
                <a:cs typeface="Times New Roman" panose="02020603050405020304" pitchFamily="18" charset="0"/>
              </a:rPr>
              <a:t>1. </a:t>
            </a:r>
            <a:r>
              <a:rPr lang="ru-RU" dirty="0">
                <a:latin typeface="Times New Roman" panose="02020603050405020304" pitchFamily="18" charset="0"/>
                <a:cs typeface="Times New Roman" panose="02020603050405020304" pitchFamily="18" charset="0"/>
              </a:rPr>
              <a:t>П</a:t>
            </a:r>
            <a:r>
              <a:rPr lang="ru-RU" dirty="0" smtClean="0">
                <a:latin typeface="Times New Roman" panose="02020603050405020304" pitchFamily="18" charset="0"/>
                <a:cs typeface="Times New Roman" panose="02020603050405020304" pitchFamily="18" charset="0"/>
              </a:rPr>
              <a:t>одготовка </a:t>
            </a:r>
            <a:r>
              <a:rPr lang="ru-RU" dirty="0">
                <a:latin typeface="Times New Roman" panose="02020603050405020304" pitchFamily="18" charset="0"/>
                <a:cs typeface="Times New Roman" panose="02020603050405020304" pitchFamily="18" charset="0"/>
              </a:rPr>
              <a:t>населения в области гражданской обороны;</a:t>
            </a:r>
          </a:p>
          <a:p>
            <a:pPr algn="just" fontAlgn="base"/>
            <a:r>
              <a:rPr lang="ru-RU" dirty="0" smtClean="0">
                <a:latin typeface="Times New Roman" panose="02020603050405020304" pitchFamily="18" charset="0"/>
                <a:cs typeface="Times New Roman" panose="02020603050405020304" pitchFamily="18" charset="0"/>
              </a:rPr>
              <a:t>2.Оповещение </a:t>
            </a:r>
            <a:r>
              <a:rPr lang="ru-RU" dirty="0">
                <a:latin typeface="Times New Roman" panose="02020603050405020304" pitchFamily="18" charset="0"/>
                <a:cs typeface="Times New Roman" panose="02020603050405020304" pitchFamily="18" charset="0"/>
              </a:rPr>
              <a:t>населения об опасностях, возникающих при ведении военных конфликтах или вследствие этих конфликтов, а также при возникновении чрезвычайных ситуаций природного и техногенного характера;</a:t>
            </a:r>
          </a:p>
          <a:p>
            <a:pPr algn="just" fontAlgn="base"/>
            <a:r>
              <a:rPr lang="ru-RU" dirty="0" smtClean="0">
                <a:latin typeface="Times New Roman" panose="02020603050405020304" pitchFamily="18" charset="0"/>
                <a:cs typeface="Times New Roman" panose="02020603050405020304" pitchFamily="18" charset="0"/>
              </a:rPr>
              <a:t>3. </a:t>
            </a:r>
            <a:r>
              <a:rPr lang="ru-RU" dirty="0">
                <a:latin typeface="Times New Roman" panose="02020603050405020304" pitchFamily="18" charset="0"/>
                <a:cs typeface="Times New Roman" panose="02020603050405020304" pitchFamily="18" charset="0"/>
              </a:rPr>
              <a:t>Э</a:t>
            </a:r>
            <a:r>
              <a:rPr lang="ru-RU" dirty="0" smtClean="0">
                <a:latin typeface="Times New Roman" panose="02020603050405020304" pitchFamily="18" charset="0"/>
                <a:cs typeface="Times New Roman" panose="02020603050405020304" pitchFamily="18" charset="0"/>
              </a:rPr>
              <a:t>вакуация </a:t>
            </a:r>
            <a:r>
              <a:rPr lang="ru-RU" dirty="0">
                <a:latin typeface="Times New Roman" panose="02020603050405020304" pitchFamily="18" charset="0"/>
                <a:cs typeface="Times New Roman" panose="02020603050405020304" pitchFamily="18" charset="0"/>
              </a:rPr>
              <a:t>населения, материальных и культурных ценностей в безопасные районы;</a:t>
            </a:r>
          </a:p>
          <a:p>
            <a:pPr algn="just" fontAlgn="base"/>
            <a:r>
              <a:rPr lang="ru-RU" dirty="0" smtClean="0">
                <a:latin typeface="Times New Roman" panose="02020603050405020304" pitchFamily="18" charset="0"/>
                <a:cs typeface="Times New Roman" panose="02020603050405020304" pitchFamily="18" charset="0"/>
              </a:rPr>
              <a:t>4. Предоставление </a:t>
            </a:r>
            <a:r>
              <a:rPr lang="ru-RU" dirty="0">
                <a:latin typeface="Times New Roman" panose="02020603050405020304" pitchFamily="18" charset="0"/>
                <a:cs typeface="Times New Roman" panose="02020603050405020304" pitchFamily="18" charset="0"/>
              </a:rPr>
              <a:t>населению убежищ и средств индивидуальной защиты;</a:t>
            </a:r>
          </a:p>
          <a:p>
            <a:pPr algn="just" fontAlgn="base"/>
            <a:r>
              <a:rPr lang="ru-RU" dirty="0" smtClean="0">
                <a:latin typeface="Times New Roman" panose="02020603050405020304" pitchFamily="18" charset="0"/>
                <a:cs typeface="Times New Roman" panose="02020603050405020304" pitchFamily="18" charset="0"/>
              </a:rPr>
              <a:t>5. </a:t>
            </a:r>
            <a:r>
              <a:rPr lang="ru-RU" dirty="0">
                <a:latin typeface="Times New Roman" panose="02020603050405020304" pitchFamily="18" charset="0"/>
                <a:cs typeface="Times New Roman" panose="02020603050405020304" pitchFamily="18" charset="0"/>
              </a:rPr>
              <a:t>П</a:t>
            </a:r>
            <a:r>
              <a:rPr lang="ru-RU" dirty="0" smtClean="0">
                <a:latin typeface="Times New Roman" panose="02020603050405020304" pitchFamily="18" charset="0"/>
                <a:cs typeface="Times New Roman" panose="02020603050405020304" pitchFamily="18" charset="0"/>
              </a:rPr>
              <a:t>роведение </a:t>
            </a:r>
            <a:r>
              <a:rPr lang="ru-RU" dirty="0">
                <a:latin typeface="Times New Roman" panose="02020603050405020304" pitchFamily="18" charset="0"/>
                <a:cs typeface="Times New Roman" panose="02020603050405020304" pitchFamily="18" charset="0"/>
              </a:rPr>
              <a:t>мероприятий по световой маскировке и другим видам маскировки;</a:t>
            </a:r>
          </a:p>
          <a:p>
            <a:pPr algn="just" fontAlgn="base"/>
            <a:r>
              <a:rPr lang="ru-RU" dirty="0" smtClean="0">
                <a:latin typeface="Times New Roman" panose="02020603050405020304" pitchFamily="18" charset="0"/>
                <a:cs typeface="Times New Roman" panose="02020603050405020304" pitchFamily="18" charset="0"/>
              </a:rPr>
              <a:t>6. </a:t>
            </a:r>
            <a:r>
              <a:rPr lang="ru-RU" dirty="0">
                <a:latin typeface="Times New Roman" panose="02020603050405020304" pitchFamily="18" charset="0"/>
                <a:cs typeface="Times New Roman" panose="02020603050405020304" pitchFamily="18" charset="0"/>
              </a:rPr>
              <a:t>П</a:t>
            </a:r>
            <a:r>
              <a:rPr lang="ru-RU" dirty="0" smtClean="0">
                <a:latin typeface="Times New Roman" panose="02020603050405020304" pitchFamily="18" charset="0"/>
                <a:cs typeface="Times New Roman" panose="02020603050405020304" pitchFamily="18" charset="0"/>
              </a:rPr>
              <a:t>роведение </a:t>
            </a:r>
            <a:r>
              <a:rPr lang="ru-RU" dirty="0">
                <a:latin typeface="Times New Roman" panose="02020603050405020304" pitchFamily="18" charset="0"/>
                <a:cs typeface="Times New Roman" panose="02020603050405020304" pitchFamily="18" charset="0"/>
              </a:rPr>
              <a:t>аварийно-спасательных работ в случае возникновения опасностей для населения при ведении военных конфликтов или вследствие этих конфликтов, а также вследствие чрезвычайных ситуаций природного и техногенного характера;</a:t>
            </a:r>
          </a:p>
          <a:p>
            <a:pPr algn="just" fontAlgn="base"/>
            <a:r>
              <a:rPr lang="ru-RU" dirty="0" smtClean="0">
                <a:latin typeface="Times New Roman" panose="02020603050405020304" pitchFamily="18" charset="0"/>
                <a:cs typeface="Times New Roman" panose="02020603050405020304" pitchFamily="18" charset="0"/>
              </a:rPr>
              <a:t>7. Первоочередное </a:t>
            </a:r>
            <a:r>
              <a:rPr lang="ru-RU" dirty="0">
                <a:latin typeface="Times New Roman" panose="02020603050405020304" pitchFamily="18" charset="0"/>
                <a:cs typeface="Times New Roman" panose="02020603050405020304" pitchFamily="18" charset="0"/>
              </a:rPr>
              <a:t>обеспечение населения, пострадавшего при ведении военных действий или вследствие этих действий, в том числе медицинское обслуживание, оказание первой помощи, срочное предоставление жилья и принятие других необходимых мер;</a:t>
            </a:r>
          </a:p>
          <a:p>
            <a:pPr algn="just" fontAlgn="base"/>
            <a:r>
              <a:rPr lang="ru-RU" dirty="0" smtClean="0">
                <a:latin typeface="Times New Roman" panose="02020603050405020304" pitchFamily="18" charset="0"/>
                <a:cs typeface="Times New Roman" panose="02020603050405020304" pitchFamily="18" charset="0"/>
              </a:rPr>
              <a:t>8. </a:t>
            </a:r>
            <a:r>
              <a:rPr lang="ru-RU" dirty="0">
                <a:latin typeface="Times New Roman" panose="02020603050405020304" pitchFamily="18" charset="0"/>
                <a:cs typeface="Times New Roman" panose="02020603050405020304" pitchFamily="18" charset="0"/>
              </a:rPr>
              <a:t>Б</a:t>
            </a:r>
            <a:r>
              <a:rPr lang="ru-RU" dirty="0" smtClean="0">
                <a:latin typeface="Times New Roman" panose="02020603050405020304" pitchFamily="18" charset="0"/>
                <a:cs typeface="Times New Roman" panose="02020603050405020304" pitchFamily="18" charset="0"/>
              </a:rPr>
              <a:t>орьба </a:t>
            </a:r>
            <a:r>
              <a:rPr lang="ru-RU" dirty="0">
                <a:latin typeface="Times New Roman" panose="02020603050405020304" pitchFamily="18" charset="0"/>
                <a:cs typeface="Times New Roman" panose="02020603050405020304" pitchFamily="18" charset="0"/>
              </a:rPr>
              <a:t>с пожарами, возникшими при ведении военных конфликтов или вследствие этих конфликтов</a:t>
            </a:r>
            <a:r>
              <a:rPr lang="ru-RU"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519366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06" y="158496"/>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6</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3558140" y="294552"/>
            <a:ext cx="8377186" cy="369332"/>
          </a:xfrm>
          <a:prstGeom prst="rect">
            <a:avLst/>
          </a:prstGeom>
        </p:spPr>
        <p:txBody>
          <a:bodyPr wrap="square">
            <a:spAutoFit/>
          </a:bodyPr>
          <a:lstStyle/>
          <a:p>
            <a:r>
              <a:rPr lang="ru-RU" dirty="0"/>
              <a:t> </a:t>
            </a:r>
            <a:endParaRPr lang="ru-RU" sz="1600" b="1" dirty="0">
              <a:solidFill>
                <a:srgbClr val="C00000"/>
              </a:solidFill>
              <a:latin typeface="Times New Roman" pitchFamily="18" charset="0"/>
              <a:cs typeface="Times New Roman" pitchFamily="18" charset="0"/>
            </a:endParaRPr>
          </a:p>
        </p:txBody>
      </p:sp>
      <p:sp>
        <p:nvSpPr>
          <p:cNvPr id="9" name="Прямоугольник 8"/>
          <p:cNvSpPr/>
          <p:nvPr/>
        </p:nvSpPr>
        <p:spPr>
          <a:xfrm>
            <a:off x="120316" y="-3957637"/>
            <a:ext cx="11913188" cy="11326178"/>
          </a:xfrm>
          <a:prstGeom prst="rect">
            <a:avLst/>
          </a:prstGeom>
        </p:spPr>
        <p:txBody>
          <a:bodyPr wrap="square">
            <a:spAutoFit/>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pPr algn="just"/>
            <a:r>
              <a:rPr lang="ru-RU" dirty="0" smtClean="0">
                <a:latin typeface="Times New Roman" panose="02020603050405020304" pitchFamily="18" charset="0"/>
                <a:cs typeface="Times New Roman" panose="02020603050405020304" pitchFamily="18" charset="0"/>
              </a:rPr>
              <a:t>9. Обнаружение </a:t>
            </a:r>
            <a:r>
              <a:rPr lang="ru-RU" dirty="0">
                <a:latin typeface="Times New Roman" panose="02020603050405020304" pitchFamily="18" charset="0"/>
                <a:cs typeface="Times New Roman" panose="02020603050405020304" pitchFamily="18" charset="0"/>
              </a:rPr>
              <a:t>и обозначение районов, подвергшихся радиоактивному, химическому, биологическому и иному заражению;</a:t>
            </a:r>
          </a:p>
          <a:p>
            <a:pPr algn="just"/>
            <a:r>
              <a:rPr lang="ru-RU" dirty="0" smtClean="0">
                <a:latin typeface="Times New Roman" panose="02020603050405020304" pitchFamily="18" charset="0"/>
                <a:cs typeface="Times New Roman" panose="02020603050405020304" pitchFamily="18" charset="0"/>
              </a:rPr>
              <a:t>10. </a:t>
            </a:r>
            <a:r>
              <a:rPr lang="ru-RU" dirty="0">
                <a:latin typeface="Times New Roman" panose="02020603050405020304" pitchFamily="18" charset="0"/>
                <a:cs typeface="Times New Roman" panose="02020603050405020304" pitchFamily="18" charset="0"/>
              </a:rPr>
              <a:t>С</a:t>
            </a:r>
            <a:r>
              <a:rPr lang="ru-RU" dirty="0" smtClean="0">
                <a:latin typeface="Times New Roman" panose="02020603050405020304" pitchFamily="18" charset="0"/>
                <a:cs typeface="Times New Roman" panose="02020603050405020304" pitchFamily="18" charset="0"/>
              </a:rPr>
              <a:t>анитарная </a:t>
            </a:r>
            <a:r>
              <a:rPr lang="ru-RU" dirty="0">
                <a:latin typeface="Times New Roman" panose="02020603050405020304" pitchFamily="18" charset="0"/>
                <a:cs typeface="Times New Roman" panose="02020603050405020304" pitchFamily="18" charset="0"/>
              </a:rPr>
              <a:t>обработка населения, обеззараживание зданий и сооружений, специальная обработка техники и территорий;</a:t>
            </a:r>
          </a:p>
          <a:p>
            <a:pPr algn="just"/>
            <a:r>
              <a:rPr lang="ru-RU" dirty="0" smtClean="0">
                <a:latin typeface="Times New Roman" panose="02020603050405020304" pitchFamily="18" charset="0"/>
                <a:cs typeface="Times New Roman" panose="02020603050405020304" pitchFamily="18" charset="0"/>
              </a:rPr>
              <a:t>11. </a:t>
            </a:r>
            <a:r>
              <a:rPr lang="ru-RU" dirty="0">
                <a:latin typeface="Times New Roman" panose="02020603050405020304" pitchFamily="18" charset="0"/>
                <a:cs typeface="Times New Roman" panose="02020603050405020304" pitchFamily="18" charset="0"/>
              </a:rPr>
              <a:t>В</a:t>
            </a:r>
            <a:r>
              <a:rPr lang="ru-RU" dirty="0" smtClean="0">
                <a:latin typeface="Times New Roman" panose="02020603050405020304" pitchFamily="18" charset="0"/>
                <a:cs typeface="Times New Roman" panose="02020603050405020304" pitchFamily="18" charset="0"/>
              </a:rPr>
              <a:t>осстановление </a:t>
            </a:r>
            <a:r>
              <a:rPr lang="ru-RU" dirty="0">
                <a:latin typeface="Times New Roman" panose="02020603050405020304" pitchFamily="18" charset="0"/>
                <a:cs typeface="Times New Roman" panose="02020603050405020304" pitchFamily="18" charset="0"/>
              </a:rPr>
              <a:t>и поддержание порядка в районах, пострадавших при ведении военных конфликтов или вследствие этих конфликтов, а также вследствие чрезвычайных ситуаций природного и техногенного характера;</a:t>
            </a:r>
          </a:p>
          <a:p>
            <a:pPr algn="just"/>
            <a:r>
              <a:rPr lang="ru-RU" dirty="0" smtClean="0">
                <a:latin typeface="Times New Roman" panose="02020603050405020304" pitchFamily="18" charset="0"/>
                <a:cs typeface="Times New Roman" panose="02020603050405020304" pitchFamily="18" charset="0"/>
              </a:rPr>
              <a:t>12. </a:t>
            </a:r>
            <a:r>
              <a:rPr lang="ru-RU" dirty="0">
                <a:latin typeface="Times New Roman" panose="02020603050405020304" pitchFamily="18" charset="0"/>
                <a:cs typeface="Times New Roman" panose="02020603050405020304" pitchFamily="18" charset="0"/>
              </a:rPr>
              <a:t>С</a:t>
            </a:r>
            <a:r>
              <a:rPr lang="ru-RU" dirty="0" smtClean="0">
                <a:latin typeface="Times New Roman" panose="02020603050405020304" pitchFamily="18" charset="0"/>
                <a:cs typeface="Times New Roman" panose="02020603050405020304" pitchFamily="18" charset="0"/>
              </a:rPr>
              <a:t>рочное </a:t>
            </a:r>
            <a:r>
              <a:rPr lang="ru-RU" dirty="0">
                <a:latin typeface="Times New Roman" panose="02020603050405020304" pitchFamily="18" charset="0"/>
                <a:cs typeface="Times New Roman" panose="02020603050405020304" pitchFamily="18" charset="0"/>
              </a:rPr>
              <a:t>восстановление функционирования необходимых коммунальных служб в военное время;</a:t>
            </a:r>
          </a:p>
          <a:p>
            <a:pPr algn="just"/>
            <a:r>
              <a:rPr lang="ru-RU" dirty="0" smtClean="0">
                <a:latin typeface="Times New Roman" panose="02020603050405020304" pitchFamily="18" charset="0"/>
                <a:cs typeface="Times New Roman" panose="02020603050405020304" pitchFamily="18" charset="0"/>
              </a:rPr>
              <a:t>13. </a:t>
            </a:r>
            <a:r>
              <a:rPr lang="ru-RU" dirty="0">
                <a:latin typeface="Times New Roman" panose="02020603050405020304" pitchFamily="18" charset="0"/>
                <a:cs typeface="Times New Roman" panose="02020603050405020304" pitchFamily="18" charset="0"/>
              </a:rPr>
              <a:t>С</a:t>
            </a:r>
            <a:r>
              <a:rPr lang="ru-RU" dirty="0" smtClean="0">
                <a:latin typeface="Times New Roman" panose="02020603050405020304" pitchFamily="18" charset="0"/>
                <a:cs typeface="Times New Roman" panose="02020603050405020304" pitchFamily="18" charset="0"/>
              </a:rPr>
              <a:t>рочное </a:t>
            </a:r>
            <a:r>
              <a:rPr lang="ru-RU" dirty="0">
                <a:latin typeface="Times New Roman" panose="02020603050405020304" pitchFamily="18" charset="0"/>
                <a:cs typeface="Times New Roman" panose="02020603050405020304" pitchFamily="18" charset="0"/>
              </a:rPr>
              <a:t>захоронение трупов в военное время;</a:t>
            </a:r>
          </a:p>
          <a:p>
            <a:pPr algn="just"/>
            <a:r>
              <a:rPr lang="ru-RU" dirty="0" smtClean="0">
                <a:latin typeface="Times New Roman" panose="02020603050405020304" pitchFamily="18" charset="0"/>
                <a:cs typeface="Times New Roman" panose="02020603050405020304" pitchFamily="18" charset="0"/>
              </a:rPr>
              <a:t>14. </a:t>
            </a:r>
            <a:r>
              <a:rPr lang="ru-RU" dirty="0">
                <a:latin typeface="Times New Roman" panose="02020603050405020304" pitchFamily="18" charset="0"/>
                <a:cs typeface="Times New Roman" panose="02020603050405020304" pitchFamily="18" charset="0"/>
              </a:rPr>
              <a:t>Р</a:t>
            </a:r>
            <a:r>
              <a:rPr lang="ru-RU" dirty="0" smtClean="0">
                <a:latin typeface="Times New Roman" panose="02020603050405020304" pitchFamily="18" charset="0"/>
                <a:cs typeface="Times New Roman" panose="02020603050405020304" pitchFamily="18" charset="0"/>
              </a:rPr>
              <a:t>азработка </a:t>
            </a:r>
            <a:r>
              <a:rPr lang="ru-RU" dirty="0">
                <a:latin typeface="Times New Roman" panose="02020603050405020304" pitchFamily="18" charset="0"/>
                <a:cs typeface="Times New Roman" panose="02020603050405020304" pitchFamily="18" charset="0"/>
              </a:rPr>
              <a:t>и осуществление мер, направленных на сохранение объектов, необходимых для устойчивого функционирования экономики и выживания населения в военное время;</a:t>
            </a:r>
          </a:p>
          <a:p>
            <a:pPr algn="just"/>
            <a:r>
              <a:rPr lang="ru-RU" dirty="0" smtClean="0">
                <a:latin typeface="Times New Roman" panose="02020603050405020304" pitchFamily="18" charset="0"/>
                <a:cs typeface="Times New Roman" panose="02020603050405020304" pitchFamily="18" charset="0"/>
              </a:rPr>
              <a:t>15. Обеспечение </a:t>
            </a:r>
            <a:r>
              <a:rPr lang="ru-RU" dirty="0">
                <a:latin typeface="Times New Roman" panose="02020603050405020304" pitchFamily="18" charset="0"/>
                <a:cs typeface="Times New Roman" panose="02020603050405020304" pitchFamily="18" charset="0"/>
              </a:rPr>
              <a:t>постоянной готовности сил и средств гражданской </a:t>
            </a:r>
            <a:r>
              <a:rPr lang="ru-RU" dirty="0" smtClean="0">
                <a:latin typeface="Times New Roman" panose="02020603050405020304" pitchFamily="18" charset="0"/>
                <a:cs typeface="Times New Roman" panose="02020603050405020304" pitchFamily="18" charset="0"/>
              </a:rPr>
              <a:t>обороны</a:t>
            </a:r>
            <a:r>
              <a:rPr lang="ru-RU" dirty="0">
                <a:latin typeface="Times New Roman" panose="02020603050405020304" pitchFamily="18" charset="0"/>
                <a:cs typeface="Times New Roman" panose="02020603050405020304" pitchFamily="18" charset="0"/>
              </a:rPr>
              <a:t>.</a:t>
            </a:r>
          </a:p>
          <a:p>
            <a:pPr algn="just"/>
            <a:r>
              <a:rPr lang="ru-RU" b="1" dirty="0" smtClean="0">
                <a:solidFill>
                  <a:srgbClr val="7030A0"/>
                </a:solidFill>
                <a:latin typeface="Times New Roman" panose="02020603050405020304" pitchFamily="18" charset="0"/>
                <a:cs typeface="Times New Roman" panose="02020603050405020304" pitchFamily="18" charset="0"/>
              </a:rPr>
              <a:t>1.5. </a:t>
            </a:r>
            <a:r>
              <a:rPr lang="ru-RU" b="1" dirty="0">
                <a:solidFill>
                  <a:srgbClr val="7030A0"/>
                </a:solidFill>
                <a:latin typeface="Times New Roman" panose="02020603050405020304" pitchFamily="18" charset="0"/>
                <a:cs typeface="Times New Roman" panose="02020603050405020304" pitchFamily="18" charset="0"/>
              </a:rPr>
              <a:t>Основы государственной политики Российской Федерации  в области гражданской обороны на период до 2030 года».</a:t>
            </a:r>
          </a:p>
          <a:p>
            <a:pPr algn="just"/>
            <a:r>
              <a:rPr lang="ru-RU" sz="1600" dirty="0">
                <a:latin typeface="Times New Roman" panose="02020603050405020304" pitchFamily="18" charset="0"/>
                <a:cs typeface="Times New Roman" panose="02020603050405020304" pitchFamily="18" charset="0"/>
              </a:rPr>
              <a:t>    В конце 2016 года Президент Российской Федерации  Владимир Путин подписал Указ «Об утверждении Основ государственной политики Российской Федерации  в области гражданской обороны на период до 2030 года» (далее – Основ </a:t>
            </a:r>
            <a:r>
              <a:rPr lang="ru-RU" sz="1600" dirty="0" err="1">
                <a:latin typeface="Times New Roman" panose="02020603050405020304" pitchFamily="18" charset="0"/>
                <a:cs typeface="Times New Roman" panose="02020603050405020304" pitchFamily="18" charset="0"/>
              </a:rPr>
              <a:t>госполитики</a:t>
            </a:r>
            <a:r>
              <a:rPr lang="ru-RU" sz="1600" dirty="0">
                <a:latin typeface="Times New Roman" panose="02020603050405020304" pitchFamily="18" charset="0"/>
                <a:cs typeface="Times New Roman" panose="02020603050405020304" pitchFamily="18" charset="0"/>
              </a:rPr>
              <a:t>).</a:t>
            </a:r>
          </a:p>
          <a:p>
            <a:pPr algn="just"/>
            <a:r>
              <a:rPr lang="ru-RU" sz="1600" dirty="0">
                <a:latin typeface="Times New Roman" panose="02020603050405020304" pitchFamily="18" charset="0"/>
                <a:cs typeface="Times New Roman" panose="02020603050405020304" pitchFamily="18" charset="0"/>
              </a:rPr>
              <a:t>      МЧС России, совместно с заинтересованными структурами, проведена большая РАБОТА по внедрению современных подходов к организации и ведению гражданской обороны, наращиванию ее потенциала. Органы управления и силы гражданской обороны показывают свои возрастающие возможности при ликвидации последствий крупномасштабных чрезвычайных ситуаций и пожаров. Пожарно-спасательные подразделения ежедневно выполняют боевые задачи по тушению крупных пожаров, проведению сложных спасательных работ, разминированию и практической помощи людям в беде, повышают свое профессиональное мастерство и технические возможности.</a:t>
            </a:r>
          </a:p>
          <a:p>
            <a:pPr algn="just"/>
            <a:r>
              <a:rPr lang="ru-RU" sz="1600" dirty="0">
                <a:latin typeface="Times New Roman" panose="02020603050405020304" pitchFamily="18" charset="0"/>
                <a:cs typeface="Times New Roman" panose="02020603050405020304" pitchFamily="18" charset="0"/>
              </a:rPr>
              <a:t>      В Основе </a:t>
            </a:r>
            <a:r>
              <a:rPr lang="ru-RU" sz="1600" dirty="0" err="1">
                <a:latin typeface="Times New Roman" panose="02020603050405020304" pitchFamily="18" charset="0"/>
                <a:cs typeface="Times New Roman" panose="02020603050405020304" pitchFamily="18" charset="0"/>
              </a:rPr>
              <a:t>госполитики</a:t>
            </a:r>
            <a:r>
              <a:rPr lang="ru-RU" sz="1600" dirty="0">
                <a:latin typeface="Times New Roman" panose="02020603050405020304" pitchFamily="18" charset="0"/>
                <a:cs typeface="Times New Roman" panose="02020603050405020304" pitchFamily="18" charset="0"/>
              </a:rPr>
              <a:t> учтены положения Конституции Российской Федерации, федеральных законов, Стратегии национальной безопасности Российской Федерации, документов, определяющих стратегическое планирование в сфере национальной безопасности, а также действующих нормативных правовых актов.</a:t>
            </a:r>
          </a:p>
          <a:p>
            <a:pPr algn="just"/>
            <a:r>
              <a:rPr lang="ru-RU" sz="1600" dirty="0">
                <a:latin typeface="Times New Roman" panose="02020603050405020304" pitchFamily="18" charset="0"/>
                <a:cs typeface="Times New Roman" panose="02020603050405020304" pitchFamily="18" charset="0"/>
              </a:rPr>
              <a:t>      Данный документ определяет цели, задачи, основные направления и мероприятия реализации государственной политики в области гражданской обороны до 2030 года.</a:t>
            </a:r>
          </a:p>
          <a:p>
            <a:pPr algn="just"/>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36823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44"/>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7</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216568" y="121920"/>
            <a:ext cx="11816936" cy="7017306"/>
          </a:xfrm>
          <a:prstGeom prst="rect">
            <a:avLst/>
          </a:prstGeom>
        </p:spPr>
        <p:txBody>
          <a:bodyPr wrap="square">
            <a:spAutoFit/>
          </a:bodyPr>
          <a:lstStyle/>
          <a:p>
            <a:pPr algn="ctr"/>
            <a:r>
              <a:rPr lang="ru-RU" b="1" dirty="0" smtClean="0">
                <a:solidFill>
                  <a:schemeClr val="accent4"/>
                </a:solidFill>
                <a:latin typeface="Times New Roman" panose="02020603050405020304" pitchFamily="18" charset="0"/>
                <a:cs typeface="Times New Roman" panose="02020603050405020304" pitchFamily="18" charset="0"/>
              </a:rPr>
              <a:t>2.Организация </a:t>
            </a:r>
            <a:r>
              <a:rPr lang="ru-RU" b="1" dirty="0">
                <a:solidFill>
                  <a:schemeClr val="accent4"/>
                </a:solidFill>
                <a:latin typeface="Times New Roman" panose="02020603050405020304" pitchFamily="18" charset="0"/>
                <a:cs typeface="Times New Roman" panose="02020603050405020304" pitchFamily="18" charset="0"/>
              </a:rPr>
              <a:t>и </a:t>
            </a:r>
            <a:r>
              <a:rPr lang="ru-RU" b="1" dirty="0" smtClean="0">
                <a:solidFill>
                  <a:schemeClr val="accent4"/>
                </a:solidFill>
                <a:latin typeface="Times New Roman" panose="02020603050405020304" pitchFamily="18" charset="0"/>
                <a:cs typeface="Times New Roman" panose="02020603050405020304" pitchFamily="18" charset="0"/>
              </a:rPr>
              <a:t>ведение ГО </a:t>
            </a:r>
          </a:p>
          <a:p>
            <a:pPr algn="just"/>
            <a:r>
              <a:rPr lang="ru-RU" dirty="0" smtClean="0">
                <a:latin typeface="Times New Roman" panose="02020603050405020304" pitchFamily="18" charset="0"/>
                <a:cs typeface="Times New Roman" panose="02020603050405020304" pitchFamily="18" charset="0"/>
              </a:rPr>
              <a:t>        Организация </a:t>
            </a:r>
            <a:r>
              <a:rPr lang="ru-RU" dirty="0">
                <a:latin typeface="Times New Roman" panose="02020603050405020304" pitchFamily="18" charset="0"/>
                <a:cs typeface="Times New Roman" panose="02020603050405020304" pitchFamily="18" charset="0"/>
              </a:rPr>
              <a:t>и ведение гражданской обороны являются одними из важнейших функций государства, составными частями оборонного строительства. Это положение исходит из конституционных прав и обязанностей личности, общества и государства по защите от внешних и внутренних угроз. </a:t>
            </a:r>
            <a:endParaRPr lang="ru-RU" dirty="0" smtClean="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Организацией </a:t>
            </a:r>
            <a:r>
              <a:rPr lang="ru-RU" dirty="0">
                <a:latin typeface="Times New Roman" panose="02020603050405020304" pitchFamily="18" charset="0"/>
                <a:cs typeface="Times New Roman" panose="02020603050405020304" pitchFamily="18" charset="0"/>
              </a:rPr>
              <a:t>и ведением гражданской обороны, как составными частями оборонного строительства, обеспечения безопасности государство выполняет </a:t>
            </a:r>
            <a:r>
              <a:rPr lang="ru-RU" dirty="0">
                <a:solidFill>
                  <a:srgbClr val="C00000"/>
                </a:solidFill>
                <a:latin typeface="Times New Roman" panose="02020603050405020304" pitchFamily="18" charset="0"/>
                <a:cs typeface="Times New Roman" panose="02020603050405020304" pitchFamily="18" charset="0"/>
              </a:rPr>
              <a:t>три важнейшие функции: </a:t>
            </a:r>
            <a:r>
              <a:rPr lang="ru-RU" dirty="0">
                <a:latin typeface="Times New Roman" panose="02020603050405020304" pitchFamily="18" charset="0"/>
                <a:cs typeface="Times New Roman" panose="02020603050405020304" pitchFamily="18" charset="0"/>
              </a:rPr>
              <a:t>обеспечение защиты и жизнедеятельности населения, спасения и оказания помощи пострадавшим (социальная); сохранение мобилизационных людских ресурсов и военно-экономического потенциала страны (оборонная); сохранение объектов, существенно необходимых для устойчивого функционирования экономики выживания населения в военное время, защита материальных и культурных ценностей (экономическая). </a:t>
            </a:r>
            <a:endParaRPr lang="ru-RU" dirty="0" smtClean="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Гражданская </a:t>
            </a:r>
            <a:r>
              <a:rPr lang="ru-RU" dirty="0">
                <a:latin typeface="Times New Roman" panose="02020603050405020304" pitchFamily="18" charset="0"/>
                <a:cs typeface="Times New Roman" panose="02020603050405020304" pitchFamily="18" charset="0"/>
              </a:rPr>
              <a:t>оборона предусматривает заблаговременную в мирное время подготовку государства к ведению гражданской обороны с учетом развития вооружения, военной техники и средств защиты населения от опасностей, возникающих при ведении военных действий или вследствие этих действий. Это продиктовано необходимостью принятия упредительных мер по защите населения, материальных и культурных ценностей в условиях ведения войн с применением современных средств поражения, способных нанести значительный ущерб экономике страны и вызвать неоправданный рост потерь населения. </a:t>
            </a:r>
            <a:r>
              <a:rPr lang="ru-RU" dirty="0" smtClean="0">
                <a:latin typeface="Times New Roman" panose="02020603050405020304" pitchFamily="18" charset="0"/>
                <a:cs typeface="Times New Roman" panose="02020603050405020304" pitchFamily="18" charset="0"/>
              </a:rPr>
              <a:t>   </a:t>
            </a:r>
          </a:p>
          <a:p>
            <a:pPr algn="just"/>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Заблаговременная </a:t>
            </a:r>
            <a:r>
              <a:rPr lang="ru-RU" dirty="0">
                <a:latin typeface="Times New Roman" panose="02020603050405020304" pitchFamily="18" charset="0"/>
                <a:cs typeface="Times New Roman" panose="02020603050405020304" pitchFamily="18" charset="0"/>
              </a:rPr>
              <a:t>подготовка государства к ведению гражданской обороны включает целый комплекс мероприятий, проводимых в мирное время и обеспечивающих успешную реализацию каждой из основных задач в области гражданской </a:t>
            </a:r>
            <a:r>
              <a:rPr lang="ru-RU" dirty="0" smtClean="0">
                <a:latin typeface="Times New Roman" panose="02020603050405020304" pitchFamily="18" charset="0"/>
                <a:cs typeface="Times New Roman" panose="02020603050405020304" pitchFamily="18" charset="0"/>
              </a:rPr>
              <a:t>обороны. </a:t>
            </a:r>
          </a:p>
          <a:p>
            <a:pPr algn="just"/>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Ведение </a:t>
            </a:r>
            <a:r>
              <a:rPr lang="ru-RU" dirty="0">
                <a:latin typeface="Times New Roman" panose="02020603050405020304" pitchFamily="18" charset="0"/>
                <a:cs typeface="Times New Roman" panose="02020603050405020304" pitchFamily="18" charset="0"/>
              </a:rPr>
              <a:t>гражданской обороны, т.е. практическое осуществление мероприятий по непосредственной защите населения, материальных и культурных ценностей от опасностей, возникающих при ведении военных действий или вследствие этих действий, начинается с момента объявления состояния войны, фактического начала военных действий или введения Президентом Российской Федерации военного положения на территории РФ или отдельных ее местностях. Организационное построение гражданской обороны позволяет обеспечивать: соответствие ее структуры </a:t>
            </a:r>
            <a:endParaRPr lang="ru-RU" dirty="0" smtClean="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22737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944"/>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8</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216567" y="-6312128"/>
            <a:ext cx="11718759" cy="13388280"/>
          </a:xfrm>
          <a:prstGeom prst="rect">
            <a:avLst/>
          </a:prstGeom>
        </p:spPr>
        <p:txBody>
          <a:bodyPr wrap="square">
            <a:spAutoFit/>
          </a:bodyPr>
          <a:lstStyle/>
          <a:p>
            <a:pPr algn="just"/>
            <a:endParaRPr lang="ru-RU" dirty="0" smtClean="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smtClean="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smtClean="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smtClean="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smtClean="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smtClean="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smtClean="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smtClean="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smtClean="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smtClean="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smtClean="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федеральному </a:t>
            </a:r>
            <a:r>
              <a:rPr lang="ru-RU" dirty="0">
                <a:latin typeface="Times New Roman" panose="02020603050405020304" pitchFamily="18" charset="0"/>
                <a:cs typeface="Times New Roman" panose="02020603050405020304" pitchFamily="18" charset="0"/>
              </a:rPr>
              <a:t>устройству страны; преемственность методов управления, требующих относительной перестройки их в военное время; необходимую централизацию и децентрализацию руководства. </a:t>
            </a:r>
            <a:endParaRPr lang="ru-RU" dirty="0" smtClean="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a:t>
            </a:r>
            <a:r>
              <a:rPr lang="ru-RU" dirty="0" smtClean="0">
                <a:solidFill>
                  <a:srgbClr val="C00000"/>
                </a:solidFill>
                <a:latin typeface="Times New Roman" panose="02020603050405020304" pitchFamily="18" charset="0"/>
                <a:cs typeface="Times New Roman" panose="02020603050405020304" pitchFamily="18" charset="0"/>
              </a:rPr>
              <a:t>Организационную </a:t>
            </a:r>
            <a:r>
              <a:rPr lang="ru-RU" dirty="0">
                <a:solidFill>
                  <a:srgbClr val="C00000"/>
                </a:solidFill>
                <a:latin typeface="Times New Roman" panose="02020603050405020304" pitchFamily="18" charset="0"/>
                <a:cs typeface="Times New Roman" panose="02020603050405020304" pitchFamily="18" charset="0"/>
              </a:rPr>
              <a:t>основу гражданской обороны составляет</a:t>
            </a:r>
            <a:r>
              <a:rPr lang="ru-RU" dirty="0">
                <a:latin typeface="Times New Roman" panose="02020603050405020304" pitchFamily="18" charset="0"/>
                <a:cs typeface="Times New Roman" panose="02020603050405020304" pitchFamily="18" charset="0"/>
              </a:rPr>
              <a:t>: руководство гражданской обороной, органы, осуществляющие управление гражданской обороной, эвакуационные органы; комиссии по повышению устойчивости функционирования экономики и организаций в военное время; силы гражданской обороны федеральных органов исполнительной власти, органов исполнительной власти субъектов Российской Федерации, органов местного самоуправления и организаций, в компетенцию которых входят вопросы защиты населения, материальных и культурных ценностей от опасностей, возникающих при ведении военных действий или вследствие этих действий, а также вследствие чрезвычайных ситуаций природного и техногенного характера</a:t>
            </a:r>
            <a:r>
              <a:rPr lang="ru-RU" dirty="0" smtClean="0">
                <a:latin typeface="Times New Roman" panose="02020603050405020304" pitchFamily="18" charset="0"/>
                <a:cs typeface="Times New Roman" panose="02020603050405020304" pitchFamily="18" charset="0"/>
              </a:rPr>
              <a:t>.</a:t>
            </a:r>
          </a:p>
          <a:p>
            <a:pPr algn="just"/>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a:t>
            </a:r>
            <a:r>
              <a:rPr lang="ru-RU" dirty="0">
                <a:solidFill>
                  <a:srgbClr val="C00000"/>
                </a:solidFill>
                <a:latin typeface="Times New Roman" panose="02020603050405020304" pitchFamily="18" charset="0"/>
                <a:cs typeface="Times New Roman" panose="02020603050405020304" pitchFamily="18" charset="0"/>
              </a:rPr>
              <a:t>Руководство гражданской обороной </a:t>
            </a:r>
            <a:r>
              <a:rPr lang="ru-RU" dirty="0">
                <a:latin typeface="Times New Roman" panose="02020603050405020304" pitchFamily="18" charset="0"/>
                <a:cs typeface="Times New Roman" panose="02020603050405020304" pitchFamily="18" charset="0"/>
              </a:rPr>
              <a:t>в Российской Федерации осуществляет Правительство Российской Федерации. </a:t>
            </a:r>
            <a:endParaRPr lang="ru-RU" dirty="0" smtClean="0">
              <a:latin typeface="Times New Roman" panose="02020603050405020304" pitchFamily="18" charset="0"/>
              <a:cs typeface="Times New Roman" panose="02020603050405020304" pitchFamily="18" charset="0"/>
            </a:endParaRPr>
          </a:p>
          <a:p>
            <a:pPr algn="just"/>
            <a:r>
              <a:rPr lang="ru-RU" dirty="0">
                <a:solidFill>
                  <a:srgbClr val="C00000"/>
                </a:solidFill>
                <a:latin typeface="Times New Roman" panose="02020603050405020304" pitchFamily="18" charset="0"/>
                <a:cs typeface="Times New Roman" panose="02020603050405020304" pitchFamily="18" charset="0"/>
              </a:rPr>
              <a:t> </a:t>
            </a:r>
            <a:r>
              <a:rPr lang="ru-RU" dirty="0" smtClean="0">
                <a:solidFill>
                  <a:srgbClr val="C00000"/>
                </a:solidFill>
                <a:latin typeface="Times New Roman" panose="02020603050405020304" pitchFamily="18" charset="0"/>
                <a:cs typeface="Times New Roman" panose="02020603050405020304" pitchFamily="18" charset="0"/>
              </a:rPr>
              <a:t>   Руководство </a:t>
            </a:r>
            <a:r>
              <a:rPr lang="ru-RU" dirty="0">
                <a:solidFill>
                  <a:srgbClr val="C00000"/>
                </a:solidFill>
                <a:latin typeface="Times New Roman" panose="02020603050405020304" pitchFamily="18" charset="0"/>
                <a:cs typeface="Times New Roman" panose="02020603050405020304" pitchFamily="18" charset="0"/>
              </a:rPr>
              <a:t>гражданской обороной в федеральных органах исполнительной власти </a:t>
            </a:r>
            <a:r>
              <a:rPr lang="ru-RU" dirty="0">
                <a:latin typeface="Times New Roman" panose="02020603050405020304" pitchFamily="18" charset="0"/>
                <a:cs typeface="Times New Roman" panose="02020603050405020304" pitchFamily="18" charset="0"/>
              </a:rPr>
              <a:t>и организациях осуществляют их руководители, на территориях субъектов РФ и муниципальных образований – соответственно главы органов исполнительной власти субъектов Российской Федерации и руководители органов местного самоуправления. Они несут персональную ответственность за организацию и проведение мероприятий гражданской обороны в федеральных органах исполнительной власти на соответствующих территориях и в организациях</a:t>
            </a:r>
            <a:r>
              <a:rPr lang="ru-RU" dirty="0" smtClean="0">
                <a:latin typeface="Times New Roman" panose="02020603050405020304" pitchFamily="18" charset="0"/>
                <a:cs typeface="Times New Roman" panose="02020603050405020304" pitchFamily="18" charset="0"/>
              </a:rPr>
              <a:t>.</a:t>
            </a:r>
          </a:p>
          <a:p>
            <a:pPr algn="just"/>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a:t>
            </a:r>
            <a:r>
              <a:rPr lang="ru-RU" dirty="0">
                <a:solidFill>
                  <a:srgbClr val="C00000"/>
                </a:solidFill>
                <a:latin typeface="Times New Roman" panose="02020603050405020304" pitchFamily="18" charset="0"/>
                <a:cs typeface="Times New Roman" panose="02020603050405020304" pitchFamily="18" charset="0"/>
              </a:rPr>
              <a:t>Непосредственное повседневное руководство гражданской обороной </a:t>
            </a:r>
            <a:r>
              <a:rPr lang="ru-RU" dirty="0">
                <a:latin typeface="Times New Roman" panose="02020603050405020304" pitchFamily="18" charset="0"/>
                <a:cs typeface="Times New Roman" panose="02020603050405020304" pitchFamily="18" charset="0"/>
              </a:rPr>
              <a:t>осуществляют органы управления: федеральный орган исполнительной власти, уполномоченный на решение задач в области гражданской обороной (в настоящее время – МЧС России), и его территориальные органы – региональные центры по делам ГО, чрезвычайным ситуациям и ликвидации последствий стихийных бедствий и органы, уполномоченные решать задачи по предупреждению и ликвидации чрезвычайных ситуаций по субъектам Российской Федерации – главные управления МЧС России по субъектам Российской Федерации; структурные подразделения федеральных органов исполнительной власти, уполномоченные на решение задач в области гражданской обороной; структурные подразделения (работники), уполномоченные на решение задач в области гражданской обороной. </a:t>
            </a:r>
            <a:endParaRPr lang="ru-RU" dirty="0" smtClean="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77503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0449"/>
            <a:ext cx="12192000" cy="6858000"/>
          </a:xfrm>
          <a:prstGeom prst="rect">
            <a:avLst/>
          </a:prstGeom>
        </p:spPr>
      </p:pic>
      <p:sp>
        <p:nvSpPr>
          <p:cNvPr id="12" name="Прямоугольник: Усеченный угол 11" descr="Фон поля нижнего колонтитула">
            <a:extLst>
              <a:ext uri="{FF2B5EF4-FFF2-40B4-BE49-F238E27FC236}">
                <a16:creationId xmlns:a16="http://schemas.microsoft.com/office/drawing/2014/main" id="{2DFF522F-AF68-4632-B55E-C71590EC9516}"/>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solidFill>
                <a:schemeClr val="bg1"/>
              </a:solidFill>
            </a:endParaRPr>
          </a:p>
        </p:txBody>
      </p:sp>
      <p:sp>
        <p:nvSpPr>
          <p:cNvPr id="22" name="Номер слайда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rtlCol="0"/>
          <a:lstStyle/>
          <a:p>
            <a:pPr rtl="0"/>
            <a:fld id="{8C2E478F-E849-4A8C-AF1F-CBCC78A7CBFA}" type="slidenum">
              <a:rPr lang="ru-RU" smtClean="0"/>
              <a:pPr rtl="0"/>
              <a:t>9</a:t>
            </a:fld>
            <a:endParaRPr lang="ru-RU" dirty="0"/>
          </a:p>
        </p:txBody>
      </p:sp>
      <p:sp>
        <p:nvSpPr>
          <p:cNvPr id="4" name="Прямоугольник 3"/>
          <p:cNvSpPr/>
          <p:nvPr/>
        </p:nvSpPr>
        <p:spPr>
          <a:xfrm>
            <a:off x="336884" y="1034717"/>
            <a:ext cx="11598442" cy="553357"/>
          </a:xfrm>
          <a:prstGeom prst="rect">
            <a:avLst/>
          </a:prstGeom>
        </p:spPr>
        <p:txBody>
          <a:bodyPr wrap="square">
            <a:spAutoFit/>
          </a:bodyPr>
          <a:lstStyle/>
          <a:p>
            <a:pPr algn="ctr">
              <a:lnSpc>
                <a:spcPct val="107000"/>
              </a:lnSpc>
              <a:spcAft>
                <a:spcPts val="0"/>
              </a:spcAft>
            </a:pPr>
            <a:endParaRPr lang="ru-RU" kern="18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ru-RU" sz="10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16568" y="3874168"/>
            <a:ext cx="11718758" cy="368434"/>
          </a:xfrm>
          <a:prstGeom prst="rect">
            <a:avLst/>
          </a:prstGeom>
        </p:spPr>
        <p:txBody>
          <a:bodyPr wrap="square">
            <a:spAutoFit/>
          </a:bodyPr>
          <a:lstStyle/>
          <a:p>
            <a:pPr algn="just">
              <a:lnSpc>
                <a:spcPct val="107000"/>
              </a:lnSpc>
            </a:pPr>
            <a:r>
              <a:rPr lang="ru-RU" dirty="0" smtClean="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216567" y="121920"/>
            <a:ext cx="11718759" cy="6740307"/>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В свою очередь они: планируют и организуют выполнение мероприятий гражданской обороной, подготовку руководства состава гражданской обороной и всеобщее обязательное обучение населения способам защиты от опасностей, возникающих при ведении военных действий или вследствие этих действий, а также при возникновении чрезвычайных ситуаций природного и техногенного характера; осуществляют контроль за планированием эвакуационных мероприятий, накоплением фонда защитных сооружений, средств индивидуальной защиты и другого имущества гражданской обороны, организацией их хранения и содержания, соблюдением требований норм инженерно-технических </a:t>
            </a:r>
            <a:r>
              <a:rPr lang="ru-RU" dirty="0" err="1">
                <a:latin typeface="Times New Roman" panose="02020603050405020304" pitchFamily="18" charset="0"/>
                <a:cs typeface="Times New Roman" panose="02020603050405020304" pitchFamily="18" charset="0"/>
              </a:rPr>
              <a:t>меропиятий</a:t>
            </a:r>
            <a:r>
              <a:rPr lang="ru-RU" dirty="0">
                <a:latin typeface="Times New Roman" panose="02020603050405020304" pitchFamily="18" charset="0"/>
                <a:cs typeface="Times New Roman" panose="02020603050405020304" pitchFamily="18" charset="0"/>
              </a:rPr>
              <a:t> гражданской обороны; организуют оповещение населения по сигналам гражданской обороны и обеспечивают готовность систем управления, связи и оповещения; организуют и контролируют создание, подготовку и поддержание в состоянии постоянной готовности сил гражданской обороны; обеспечивают управление силами гражданской обороны в ходе проведения аварийно-спасательных и других неотложных работ; организуют взаимодействие органов управления и сил, участвующих в совместном выполнении задач, в том числе и органах военного командования и др</a:t>
            </a:r>
            <a:r>
              <a:rPr lang="ru-RU" dirty="0" smtClean="0">
                <a:latin typeface="Times New Roman" panose="02020603050405020304" pitchFamily="18" charset="0"/>
                <a:cs typeface="Times New Roman" panose="02020603050405020304" pitchFamily="18" charset="0"/>
              </a:rPr>
              <a:t>.</a:t>
            </a:r>
          </a:p>
          <a:p>
            <a:pPr algn="just"/>
            <a:r>
              <a:rPr lang="ru-RU" b="1" dirty="0">
                <a:solidFill>
                  <a:srgbClr val="C00000"/>
                </a:solidFill>
              </a:rPr>
              <a:t>Важно!!! </a:t>
            </a:r>
            <a:r>
              <a:rPr lang="ru-RU" b="1" dirty="0">
                <a:solidFill>
                  <a:srgbClr val="663300"/>
                </a:solidFill>
              </a:rPr>
              <a:t>Организация и ведение гражданской обороны в МЧС России регламентировано приказом МЧС России № 783 от </a:t>
            </a:r>
            <a:r>
              <a:rPr lang="ru-RU" b="1" dirty="0" smtClean="0">
                <a:solidFill>
                  <a:srgbClr val="663300"/>
                </a:solidFill>
              </a:rPr>
              <a:t>17.12.2008</a:t>
            </a:r>
          </a:p>
          <a:p>
            <a:pPr algn="ctr"/>
            <a:r>
              <a:rPr lang="ru-RU" b="1" dirty="0" smtClean="0">
                <a:solidFill>
                  <a:schemeClr val="accent4"/>
                </a:solidFill>
                <a:latin typeface="Times New Roman" panose="02020603050405020304" pitchFamily="18" charset="0"/>
                <a:cs typeface="Times New Roman" panose="02020603050405020304" pitchFamily="18" charset="0"/>
              </a:rPr>
              <a:t>3. Силы </a:t>
            </a:r>
            <a:r>
              <a:rPr lang="ru-RU" b="1" dirty="0" smtClean="0">
                <a:solidFill>
                  <a:schemeClr val="accent4"/>
                </a:solidFill>
                <a:latin typeface="Times New Roman" panose="02020603050405020304" pitchFamily="18" charset="0"/>
                <a:cs typeface="Times New Roman" panose="02020603050405020304" pitchFamily="18" charset="0"/>
              </a:rPr>
              <a:t>ГО.</a:t>
            </a:r>
            <a:endParaRPr lang="ru-RU" b="1" dirty="0" smtClean="0">
              <a:solidFill>
                <a:schemeClr val="accent4"/>
              </a:solidFill>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Силы </a:t>
            </a:r>
            <a:r>
              <a:rPr lang="ru-RU" dirty="0">
                <a:latin typeface="Times New Roman" panose="02020603050405020304" pitchFamily="18" charset="0"/>
                <a:cs typeface="Times New Roman" panose="02020603050405020304" pitchFamily="18" charset="0"/>
              </a:rPr>
              <a:t>гражданской обороны состоят из воинских формирований, специально предназначенных для решения задач в области гражданской обороны, организационно объединенных в войска гражданской обороны, спасательных служб и нештатных аварийно-спасательных формирований. Последние создаются в организациях, имеющих потенциально опасные производственные объекты и эксплуатирующие их, а также имеющих важное оборонное и экономическое значение или представляющих высокую степень опасности возникновения чрезвычайных ситуаций в военное и мирное время. Для решения задач в области гражданской обороны могут привлекаться в установленном порядке Вооруженные Силы Российской Федерации, другие войска и воинские формирования</a:t>
            </a:r>
            <a:r>
              <a:rPr lang="ru-RU" dirty="0" smtClean="0">
                <a:latin typeface="Times New Roman" panose="02020603050405020304" pitchFamily="18" charset="0"/>
                <a:cs typeface="Times New Roman" panose="02020603050405020304" pitchFamily="18" charset="0"/>
              </a:rPr>
              <a:t>. </a:t>
            </a:r>
          </a:p>
          <a:p>
            <a:pPr algn="just"/>
            <a:r>
              <a:rPr lang="ru-RU" dirty="0" smtClean="0">
                <a:latin typeface="Times New Roman" panose="02020603050405020304" pitchFamily="18" charset="0"/>
                <a:cs typeface="Times New Roman" panose="02020603050405020304" pitchFamily="18" charset="0"/>
              </a:rPr>
              <a:t>   Целесообразно </a:t>
            </a:r>
            <a:r>
              <a:rPr lang="ru-RU" dirty="0">
                <a:latin typeface="Times New Roman" panose="02020603050405020304" pitchFamily="18" charset="0"/>
                <a:cs typeface="Times New Roman" panose="02020603050405020304" pitchFamily="18" charset="0"/>
              </a:rPr>
              <a:t>и необходимо использовать силы и средства гражданской обороны для оказания помощи населению в ликвидации последствий стихийных бедствий, аварий и катастроф. </a:t>
            </a:r>
            <a:endParaRPr lang="ru-RU"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004247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Custom 8">
      <a:dk1>
        <a:sysClr val="windowText" lastClr="000000"/>
      </a:dk1>
      <a:lt1>
        <a:sysClr val="window" lastClr="FFFFFF"/>
      </a:lt1>
      <a:dk2>
        <a:srgbClr val="44546A"/>
      </a:dk2>
      <a:lt2>
        <a:srgbClr val="E7E6E6"/>
      </a:lt2>
      <a:accent1>
        <a:srgbClr val="C0F400"/>
      </a:accent1>
      <a:accent2>
        <a:srgbClr val="05D74D"/>
      </a:accent2>
      <a:accent3>
        <a:srgbClr val="2F3342"/>
      </a:accent3>
      <a:accent4>
        <a:srgbClr val="038B30"/>
      </a:accent4>
      <a:accent5>
        <a:srgbClr val="05EE55"/>
      </a:accent5>
      <a:accent6>
        <a:srgbClr val="70AD47"/>
      </a:accent6>
      <a:hlink>
        <a:srgbClr val="05D74D"/>
      </a:hlink>
      <a:folHlink>
        <a:srgbClr val="C0F400"/>
      </a:folHlink>
    </a:clrScheme>
    <a:fontScheme name="Custom 4">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0740499_TF56051434" id="{21BECF92-6A04-4BF5-8791-912450F88446}" vid="{3427C6E6-6A64-4705-9E21-B30A65BF9C54}"/>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Светлая модернистская презентация</Template>
  <TotalTime>0</TotalTime>
  <Words>11074</Words>
  <Application>Microsoft Office PowerPoint</Application>
  <PresentationFormat>Широкоэкранный</PresentationFormat>
  <Paragraphs>808</Paragraphs>
  <Slides>43</Slides>
  <Notes>43</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43</vt:i4>
      </vt:variant>
    </vt:vector>
  </HeadingPairs>
  <TitlesOfParts>
    <vt:vector size="49" baseType="lpstr">
      <vt:lpstr>Arial</vt:lpstr>
      <vt:lpstr>Calibri</vt:lpstr>
      <vt:lpstr>Helios</vt:lpstr>
      <vt:lpstr>Roboto</vt:lpstr>
      <vt:lpstr>Times New Roman</vt:lpstr>
      <vt:lpstr>Тема Office</vt:lpstr>
      <vt:lpstr>Курс по гражданской обороне и защите от ЧС</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2020-04-08T04:36:35Z</dcterms:created>
  <dcterms:modified xsi:type="dcterms:W3CDTF">2021-03-22T07:47:28Z</dcterms:modified>
</cp:coreProperties>
</file>