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5"/>
  </p:notesMasterIdLst>
  <p:handoutMasterIdLst>
    <p:handoutMasterId r:id="rId46"/>
  </p:handoutMasterIdLst>
  <p:sldIdLst>
    <p:sldId id="256" r:id="rId2"/>
    <p:sldId id="2480" r:id="rId3"/>
    <p:sldId id="2663" r:id="rId4"/>
    <p:sldId id="2664" r:id="rId5"/>
    <p:sldId id="2665" r:id="rId6"/>
    <p:sldId id="2666" r:id="rId7"/>
    <p:sldId id="2667" r:id="rId8"/>
    <p:sldId id="2668" r:id="rId9"/>
    <p:sldId id="2669" r:id="rId10"/>
    <p:sldId id="2670" r:id="rId11"/>
    <p:sldId id="2671" r:id="rId12"/>
    <p:sldId id="2672" r:id="rId13"/>
    <p:sldId id="2673" r:id="rId14"/>
    <p:sldId id="2674" r:id="rId15"/>
    <p:sldId id="2675" r:id="rId16"/>
    <p:sldId id="2676" r:id="rId17"/>
    <p:sldId id="2677" r:id="rId18"/>
    <p:sldId id="2678" r:id="rId19"/>
    <p:sldId id="2679" r:id="rId20"/>
    <p:sldId id="2682" r:id="rId21"/>
    <p:sldId id="2683" r:id="rId22"/>
    <p:sldId id="2684" r:id="rId23"/>
    <p:sldId id="2685" r:id="rId24"/>
    <p:sldId id="2686" r:id="rId25"/>
    <p:sldId id="2687" r:id="rId26"/>
    <p:sldId id="2688" r:id="rId27"/>
    <p:sldId id="2680" r:id="rId28"/>
    <p:sldId id="2694" r:id="rId29"/>
    <p:sldId id="2695" r:id="rId30"/>
    <p:sldId id="2681" r:id="rId31"/>
    <p:sldId id="2689" r:id="rId32"/>
    <p:sldId id="2690" r:id="rId33"/>
    <p:sldId id="2691" r:id="rId34"/>
    <p:sldId id="2692" r:id="rId35"/>
    <p:sldId id="2693" r:id="rId36"/>
    <p:sldId id="2700" r:id="rId37"/>
    <p:sldId id="2699" r:id="rId38"/>
    <p:sldId id="2696" r:id="rId39"/>
    <p:sldId id="2697" r:id="rId40"/>
    <p:sldId id="2698" r:id="rId41"/>
    <p:sldId id="2704" r:id="rId42"/>
    <p:sldId id="2703" r:id="rId43"/>
    <p:sldId id="2702" r:id="rId44"/>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FEFC7195-7B5E-4F57-8CB3-C13AC6830322}">
          <p14:sldIdLst>
            <p14:sldId id="256"/>
            <p14:sldId id="2480"/>
          </p14:sldIdLst>
        </p14:section>
        <p14:section name="Раздел без заголовка" id="{BE88D881-328F-4A45-B65A-56E3D970F1DE}">
          <p14:sldIdLst>
            <p14:sldId id="2663"/>
            <p14:sldId id="2664"/>
            <p14:sldId id="2665"/>
            <p14:sldId id="2666"/>
            <p14:sldId id="2667"/>
            <p14:sldId id="2668"/>
            <p14:sldId id="2669"/>
            <p14:sldId id="2670"/>
            <p14:sldId id="2671"/>
            <p14:sldId id="2672"/>
            <p14:sldId id="2673"/>
            <p14:sldId id="2674"/>
            <p14:sldId id="2675"/>
            <p14:sldId id="2676"/>
            <p14:sldId id="2677"/>
            <p14:sldId id="2678"/>
            <p14:sldId id="2679"/>
            <p14:sldId id="2682"/>
            <p14:sldId id="2683"/>
            <p14:sldId id="2684"/>
            <p14:sldId id="2685"/>
            <p14:sldId id="2686"/>
            <p14:sldId id="2687"/>
            <p14:sldId id="2688"/>
            <p14:sldId id="2680"/>
            <p14:sldId id="2694"/>
            <p14:sldId id="2695"/>
            <p14:sldId id="2681"/>
            <p14:sldId id="2689"/>
            <p14:sldId id="2690"/>
            <p14:sldId id="2691"/>
            <p14:sldId id="2692"/>
            <p14:sldId id="2693"/>
            <p14:sldId id="2700"/>
            <p14:sldId id="2699"/>
            <p14:sldId id="2696"/>
            <p14:sldId id="2697"/>
            <p14:sldId id="2698"/>
            <p14:sldId id="2704"/>
            <p14:sldId id="2703"/>
            <p14:sldId id="270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C043"/>
    <a:srgbClr val="663300"/>
    <a:srgbClr val="FFCC00"/>
    <a:srgbClr val="038B30"/>
    <a:srgbClr val="FF33CC"/>
    <a:srgbClr val="05EE55"/>
    <a:srgbClr val="05D74D"/>
    <a:srgbClr val="2F3342"/>
    <a:srgbClr val="CFCF7E"/>
    <a:srgbClr val="C0F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8" autoAdjust="0"/>
    <p:restoredTop sz="79441" autoAdjust="0"/>
  </p:normalViewPr>
  <p:slideViewPr>
    <p:cSldViewPr snapToGrid="0">
      <p:cViewPr varScale="1">
        <p:scale>
          <a:sx n="115" d="100"/>
          <a:sy n="115" d="100"/>
        </p:scale>
        <p:origin x="312" y="888"/>
      </p:cViewPr>
      <p:guideLst>
        <p:guide orient="horz" pos="2160"/>
        <p:guide pos="3840"/>
      </p:guideLst>
    </p:cSldViewPr>
  </p:slideViewPr>
  <p:notesTextViewPr>
    <p:cViewPr>
      <p:scale>
        <a:sx n="1" d="1"/>
        <a:sy n="1" d="1"/>
      </p:scale>
      <p:origin x="0" y="0"/>
    </p:cViewPr>
  </p:notesTextViewPr>
  <p:sorterViewPr>
    <p:cViewPr>
      <p:scale>
        <a:sx n="100" d="100"/>
        <a:sy n="100" d="100"/>
      </p:scale>
      <p:origin x="0" y="-557"/>
    </p:cViewPr>
  </p:sorter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254265FD-4E3F-4008-BF0D-92438DDF38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a:extLst>
              <a:ext uri="{FF2B5EF4-FFF2-40B4-BE49-F238E27FC236}">
                <a16:creationId xmlns:a16="http://schemas.microsoft.com/office/drawing/2014/main" id="{7411FABC-D2A4-4DDD-AE15-415703DDD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88C8EC1-9604-4C60-93E4-E02112EEC158}" type="datetime1">
              <a:rPr lang="ru-RU" smtClean="0"/>
              <a:pPr rtl="0"/>
              <a:t>11.08.2022</a:t>
            </a:fld>
            <a:endParaRPr lang="ru-RU" dirty="0"/>
          </a:p>
        </p:txBody>
      </p:sp>
      <p:sp>
        <p:nvSpPr>
          <p:cNvPr id="4" name="Нижний колонтитул 3">
            <a:extLst>
              <a:ext uri="{FF2B5EF4-FFF2-40B4-BE49-F238E27FC236}">
                <a16:creationId xmlns:a16="http://schemas.microsoft.com/office/drawing/2014/main" id="{27EBBAB0-AE2E-4EA6-BE3D-A8C4DA4007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a:extLst>
              <a:ext uri="{FF2B5EF4-FFF2-40B4-BE49-F238E27FC236}">
                <a16:creationId xmlns:a16="http://schemas.microsoft.com/office/drawing/2014/main" id="{A31D462F-4914-49FC-A851-7FFFE9D6E8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3422B72-BD1C-4F41-B10E-CA0BEB17901E}" type="slidenum">
              <a:rPr lang="ru-RU" smtClean="0"/>
              <a:pPr rtl="0"/>
              <a:t>‹#›</a:t>
            </a:fld>
            <a:endParaRPr lang="ru-RU" dirty="0"/>
          </a:p>
        </p:txBody>
      </p:sp>
    </p:spTree>
    <p:extLst>
      <p:ext uri="{BB962C8B-B14F-4D97-AF65-F5344CB8AC3E}">
        <p14:creationId xmlns:p14="http://schemas.microsoft.com/office/powerpoint/2010/main" val="3531907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899065-08D6-4B86-A69A-9A71D3CA8E1A}" type="datetime1">
              <a:rPr lang="ru-RU" smtClean="0"/>
              <a:pPr/>
              <a:t>11.08.2022</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A3BE989-76B8-4F13-9267-01FDA45C437A}" type="slidenum">
              <a:rPr lang="ru-RU" noProof="0" smtClean="0"/>
              <a:pPr rtl="0"/>
              <a:t>‹#›</a:t>
            </a:fld>
            <a:endParaRPr lang="ru-RU" noProof="0" dirty="0"/>
          </a:p>
        </p:txBody>
      </p:sp>
    </p:spTree>
    <p:extLst>
      <p:ext uri="{BB962C8B-B14F-4D97-AF65-F5344CB8AC3E}">
        <p14:creationId xmlns:p14="http://schemas.microsoft.com/office/powerpoint/2010/main" val="316973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1</a:t>
            </a:fld>
            <a:endParaRPr lang="ru-RU" dirty="0"/>
          </a:p>
        </p:txBody>
      </p:sp>
    </p:spTree>
    <p:extLst>
      <p:ext uri="{BB962C8B-B14F-4D97-AF65-F5344CB8AC3E}">
        <p14:creationId xmlns:p14="http://schemas.microsoft.com/office/powerpoint/2010/main" val="32282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10</a:t>
            </a:fld>
            <a:endParaRPr lang="ru-RU" dirty="0"/>
          </a:p>
        </p:txBody>
      </p:sp>
    </p:spTree>
    <p:extLst>
      <p:ext uri="{BB962C8B-B14F-4D97-AF65-F5344CB8AC3E}">
        <p14:creationId xmlns:p14="http://schemas.microsoft.com/office/powerpoint/2010/main" val="2191864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11</a:t>
            </a:fld>
            <a:endParaRPr lang="ru-RU" dirty="0"/>
          </a:p>
        </p:txBody>
      </p:sp>
    </p:spTree>
    <p:extLst>
      <p:ext uri="{BB962C8B-B14F-4D97-AF65-F5344CB8AC3E}">
        <p14:creationId xmlns:p14="http://schemas.microsoft.com/office/powerpoint/2010/main" val="2085129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12</a:t>
            </a:fld>
            <a:endParaRPr lang="ru-RU" dirty="0"/>
          </a:p>
        </p:txBody>
      </p:sp>
    </p:spTree>
    <p:extLst>
      <p:ext uri="{BB962C8B-B14F-4D97-AF65-F5344CB8AC3E}">
        <p14:creationId xmlns:p14="http://schemas.microsoft.com/office/powerpoint/2010/main" val="1413720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13</a:t>
            </a:fld>
            <a:endParaRPr lang="ru-RU" dirty="0"/>
          </a:p>
        </p:txBody>
      </p:sp>
    </p:spTree>
    <p:extLst>
      <p:ext uri="{BB962C8B-B14F-4D97-AF65-F5344CB8AC3E}">
        <p14:creationId xmlns:p14="http://schemas.microsoft.com/office/powerpoint/2010/main" val="653247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14</a:t>
            </a:fld>
            <a:endParaRPr lang="ru-RU" dirty="0"/>
          </a:p>
        </p:txBody>
      </p:sp>
    </p:spTree>
    <p:extLst>
      <p:ext uri="{BB962C8B-B14F-4D97-AF65-F5344CB8AC3E}">
        <p14:creationId xmlns:p14="http://schemas.microsoft.com/office/powerpoint/2010/main" val="1997008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15</a:t>
            </a:fld>
            <a:endParaRPr lang="ru-RU" dirty="0"/>
          </a:p>
        </p:txBody>
      </p:sp>
    </p:spTree>
    <p:extLst>
      <p:ext uri="{BB962C8B-B14F-4D97-AF65-F5344CB8AC3E}">
        <p14:creationId xmlns:p14="http://schemas.microsoft.com/office/powerpoint/2010/main" val="872066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16</a:t>
            </a:fld>
            <a:endParaRPr lang="ru-RU" dirty="0"/>
          </a:p>
        </p:txBody>
      </p:sp>
    </p:spTree>
    <p:extLst>
      <p:ext uri="{BB962C8B-B14F-4D97-AF65-F5344CB8AC3E}">
        <p14:creationId xmlns:p14="http://schemas.microsoft.com/office/powerpoint/2010/main" val="2769733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17</a:t>
            </a:fld>
            <a:endParaRPr lang="ru-RU" dirty="0"/>
          </a:p>
        </p:txBody>
      </p:sp>
    </p:spTree>
    <p:extLst>
      <p:ext uri="{BB962C8B-B14F-4D97-AF65-F5344CB8AC3E}">
        <p14:creationId xmlns:p14="http://schemas.microsoft.com/office/powerpoint/2010/main" val="2528971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18</a:t>
            </a:fld>
            <a:endParaRPr lang="ru-RU" dirty="0"/>
          </a:p>
        </p:txBody>
      </p:sp>
    </p:spTree>
    <p:extLst>
      <p:ext uri="{BB962C8B-B14F-4D97-AF65-F5344CB8AC3E}">
        <p14:creationId xmlns:p14="http://schemas.microsoft.com/office/powerpoint/2010/main" val="1671325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19</a:t>
            </a:fld>
            <a:endParaRPr lang="ru-RU" dirty="0"/>
          </a:p>
        </p:txBody>
      </p:sp>
    </p:spTree>
    <p:extLst>
      <p:ext uri="{BB962C8B-B14F-4D97-AF65-F5344CB8AC3E}">
        <p14:creationId xmlns:p14="http://schemas.microsoft.com/office/powerpoint/2010/main" val="2744480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2</a:t>
            </a:fld>
            <a:endParaRPr lang="ru-RU" dirty="0"/>
          </a:p>
        </p:txBody>
      </p:sp>
    </p:spTree>
    <p:extLst>
      <p:ext uri="{BB962C8B-B14F-4D97-AF65-F5344CB8AC3E}">
        <p14:creationId xmlns:p14="http://schemas.microsoft.com/office/powerpoint/2010/main" val="2225860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20</a:t>
            </a:fld>
            <a:endParaRPr lang="ru-RU" dirty="0"/>
          </a:p>
        </p:txBody>
      </p:sp>
    </p:spTree>
    <p:extLst>
      <p:ext uri="{BB962C8B-B14F-4D97-AF65-F5344CB8AC3E}">
        <p14:creationId xmlns:p14="http://schemas.microsoft.com/office/powerpoint/2010/main" val="3953176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21</a:t>
            </a:fld>
            <a:endParaRPr lang="ru-RU" dirty="0"/>
          </a:p>
        </p:txBody>
      </p:sp>
    </p:spTree>
    <p:extLst>
      <p:ext uri="{BB962C8B-B14F-4D97-AF65-F5344CB8AC3E}">
        <p14:creationId xmlns:p14="http://schemas.microsoft.com/office/powerpoint/2010/main" val="144681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22</a:t>
            </a:fld>
            <a:endParaRPr lang="ru-RU" dirty="0"/>
          </a:p>
        </p:txBody>
      </p:sp>
    </p:spTree>
    <p:extLst>
      <p:ext uri="{BB962C8B-B14F-4D97-AF65-F5344CB8AC3E}">
        <p14:creationId xmlns:p14="http://schemas.microsoft.com/office/powerpoint/2010/main" val="77246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23</a:t>
            </a:fld>
            <a:endParaRPr lang="ru-RU" dirty="0"/>
          </a:p>
        </p:txBody>
      </p:sp>
    </p:spTree>
    <p:extLst>
      <p:ext uri="{BB962C8B-B14F-4D97-AF65-F5344CB8AC3E}">
        <p14:creationId xmlns:p14="http://schemas.microsoft.com/office/powerpoint/2010/main" val="1767801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24</a:t>
            </a:fld>
            <a:endParaRPr lang="ru-RU" dirty="0"/>
          </a:p>
        </p:txBody>
      </p:sp>
    </p:spTree>
    <p:extLst>
      <p:ext uri="{BB962C8B-B14F-4D97-AF65-F5344CB8AC3E}">
        <p14:creationId xmlns:p14="http://schemas.microsoft.com/office/powerpoint/2010/main" val="1879814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25</a:t>
            </a:fld>
            <a:endParaRPr lang="ru-RU" dirty="0"/>
          </a:p>
        </p:txBody>
      </p:sp>
    </p:spTree>
    <p:extLst>
      <p:ext uri="{BB962C8B-B14F-4D97-AF65-F5344CB8AC3E}">
        <p14:creationId xmlns:p14="http://schemas.microsoft.com/office/powerpoint/2010/main" val="1034190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26</a:t>
            </a:fld>
            <a:endParaRPr lang="ru-RU" dirty="0"/>
          </a:p>
        </p:txBody>
      </p:sp>
    </p:spTree>
    <p:extLst>
      <p:ext uri="{BB962C8B-B14F-4D97-AF65-F5344CB8AC3E}">
        <p14:creationId xmlns:p14="http://schemas.microsoft.com/office/powerpoint/2010/main" val="1129058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27</a:t>
            </a:fld>
            <a:endParaRPr lang="ru-RU" dirty="0"/>
          </a:p>
        </p:txBody>
      </p:sp>
    </p:spTree>
    <p:extLst>
      <p:ext uri="{BB962C8B-B14F-4D97-AF65-F5344CB8AC3E}">
        <p14:creationId xmlns:p14="http://schemas.microsoft.com/office/powerpoint/2010/main" val="4156520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28</a:t>
            </a:fld>
            <a:endParaRPr lang="ru-RU" dirty="0"/>
          </a:p>
        </p:txBody>
      </p:sp>
    </p:spTree>
    <p:extLst>
      <p:ext uri="{BB962C8B-B14F-4D97-AF65-F5344CB8AC3E}">
        <p14:creationId xmlns:p14="http://schemas.microsoft.com/office/powerpoint/2010/main" val="3023096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29</a:t>
            </a:fld>
            <a:endParaRPr lang="ru-RU" dirty="0"/>
          </a:p>
        </p:txBody>
      </p:sp>
    </p:spTree>
    <p:extLst>
      <p:ext uri="{BB962C8B-B14F-4D97-AF65-F5344CB8AC3E}">
        <p14:creationId xmlns:p14="http://schemas.microsoft.com/office/powerpoint/2010/main" val="211368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3</a:t>
            </a:fld>
            <a:endParaRPr lang="ru-RU" dirty="0"/>
          </a:p>
        </p:txBody>
      </p:sp>
    </p:spTree>
    <p:extLst>
      <p:ext uri="{BB962C8B-B14F-4D97-AF65-F5344CB8AC3E}">
        <p14:creationId xmlns:p14="http://schemas.microsoft.com/office/powerpoint/2010/main" val="2611524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30</a:t>
            </a:fld>
            <a:endParaRPr lang="ru-RU" dirty="0"/>
          </a:p>
        </p:txBody>
      </p:sp>
    </p:spTree>
    <p:extLst>
      <p:ext uri="{BB962C8B-B14F-4D97-AF65-F5344CB8AC3E}">
        <p14:creationId xmlns:p14="http://schemas.microsoft.com/office/powerpoint/2010/main" val="2280246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31</a:t>
            </a:fld>
            <a:endParaRPr lang="ru-RU" dirty="0"/>
          </a:p>
        </p:txBody>
      </p:sp>
    </p:spTree>
    <p:extLst>
      <p:ext uri="{BB962C8B-B14F-4D97-AF65-F5344CB8AC3E}">
        <p14:creationId xmlns:p14="http://schemas.microsoft.com/office/powerpoint/2010/main" val="2039480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32</a:t>
            </a:fld>
            <a:endParaRPr lang="ru-RU" dirty="0"/>
          </a:p>
        </p:txBody>
      </p:sp>
    </p:spTree>
    <p:extLst>
      <p:ext uri="{BB962C8B-B14F-4D97-AF65-F5344CB8AC3E}">
        <p14:creationId xmlns:p14="http://schemas.microsoft.com/office/powerpoint/2010/main" val="22540297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33</a:t>
            </a:fld>
            <a:endParaRPr lang="ru-RU" dirty="0"/>
          </a:p>
        </p:txBody>
      </p:sp>
    </p:spTree>
    <p:extLst>
      <p:ext uri="{BB962C8B-B14F-4D97-AF65-F5344CB8AC3E}">
        <p14:creationId xmlns:p14="http://schemas.microsoft.com/office/powerpoint/2010/main" val="27465006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34</a:t>
            </a:fld>
            <a:endParaRPr lang="ru-RU" dirty="0"/>
          </a:p>
        </p:txBody>
      </p:sp>
    </p:spTree>
    <p:extLst>
      <p:ext uri="{BB962C8B-B14F-4D97-AF65-F5344CB8AC3E}">
        <p14:creationId xmlns:p14="http://schemas.microsoft.com/office/powerpoint/2010/main" val="19764687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35</a:t>
            </a:fld>
            <a:endParaRPr lang="ru-RU" dirty="0"/>
          </a:p>
        </p:txBody>
      </p:sp>
    </p:spTree>
    <p:extLst>
      <p:ext uri="{BB962C8B-B14F-4D97-AF65-F5344CB8AC3E}">
        <p14:creationId xmlns:p14="http://schemas.microsoft.com/office/powerpoint/2010/main" val="15277260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36</a:t>
            </a:fld>
            <a:endParaRPr lang="ru-RU" dirty="0"/>
          </a:p>
        </p:txBody>
      </p:sp>
    </p:spTree>
    <p:extLst>
      <p:ext uri="{BB962C8B-B14F-4D97-AF65-F5344CB8AC3E}">
        <p14:creationId xmlns:p14="http://schemas.microsoft.com/office/powerpoint/2010/main" val="1647615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37</a:t>
            </a:fld>
            <a:endParaRPr lang="ru-RU" dirty="0"/>
          </a:p>
        </p:txBody>
      </p:sp>
    </p:spTree>
    <p:extLst>
      <p:ext uri="{BB962C8B-B14F-4D97-AF65-F5344CB8AC3E}">
        <p14:creationId xmlns:p14="http://schemas.microsoft.com/office/powerpoint/2010/main" val="23716881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38</a:t>
            </a:fld>
            <a:endParaRPr lang="ru-RU" dirty="0"/>
          </a:p>
        </p:txBody>
      </p:sp>
    </p:spTree>
    <p:extLst>
      <p:ext uri="{BB962C8B-B14F-4D97-AF65-F5344CB8AC3E}">
        <p14:creationId xmlns:p14="http://schemas.microsoft.com/office/powerpoint/2010/main" val="17098953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39</a:t>
            </a:fld>
            <a:endParaRPr lang="ru-RU" dirty="0"/>
          </a:p>
        </p:txBody>
      </p:sp>
    </p:spTree>
    <p:extLst>
      <p:ext uri="{BB962C8B-B14F-4D97-AF65-F5344CB8AC3E}">
        <p14:creationId xmlns:p14="http://schemas.microsoft.com/office/powerpoint/2010/main" val="3872666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4</a:t>
            </a:fld>
            <a:endParaRPr lang="ru-RU" dirty="0"/>
          </a:p>
        </p:txBody>
      </p:sp>
    </p:spTree>
    <p:extLst>
      <p:ext uri="{BB962C8B-B14F-4D97-AF65-F5344CB8AC3E}">
        <p14:creationId xmlns:p14="http://schemas.microsoft.com/office/powerpoint/2010/main" val="22247269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40</a:t>
            </a:fld>
            <a:endParaRPr lang="ru-RU" dirty="0"/>
          </a:p>
        </p:txBody>
      </p:sp>
    </p:spTree>
    <p:extLst>
      <p:ext uri="{BB962C8B-B14F-4D97-AF65-F5344CB8AC3E}">
        <p14:creationId xmlns:p14="http://schemas.microsoft.com/office/powerpoint/2010/main" val="11958799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41</a:t>
            </a:fld>
            <a:endParaRPr lang="ru-RU" dirty="0"/>
          </a:p>
        </p:txBody>
      </p:sp>
    </p:spTree>
    <p:extLst>
      <p:ext uri="{BB962C8B-B14F-4D97-AF65-F5344CB8AC3E}">
        <p14:creationId xmlns:p14="http://schemas.microsoft.com/office/powerpoint/2010/main" val="11958799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42</a:t>
            </a:fld>
            <a:endParaRPr lang="ru-RU" dirty="0"/>
          </a:p>
        </p:txBody>
      </p:sp>
    </p:spTree>
    <p:extLst>
      <p:ext uri="{BB962C8B-B14F-4D97-AF65-F5344CB8AC3E}">
        <p14:creationId xmlns:p14="http://schemas.microsoft.com/office/powerpoint/2010/main" val="11958799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43</a:t>
            </a:fld>
            <a:endParaRPr lang="ru-RU" dirty="0"/>
          </a:p>
        </p:txBody>
      </p:sp>
    </p:spTree>
    <p:extLst>
      <p:ext uri="{BB962C8B-B14F-4D97-AF65-F5344CB8AC3E}">
        <p14:creationId xmlns:p14="http://schemas.microsoft.com/office/powerpoint/2010/main" val="1195879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5</a:t>
            </a:fld>
            <a:endParaRPr lang="ru-RU" dirty="0"/>
          </a:p>
        </p:txBody>
      </p:sp>
    </p:spTree>
    <p:extLst>
      <p:ext uri="{BB962C8B-B14F-4D97-AF65-F5344CB8AC3E}">
        <p14:creationId xmlns:p14="http://schemas.microsoft.com/office/powerpoint/2010/main" val="343095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6</a:t>
            </a:fld>
            <a:endParaRPr lang="ru-RU" dirty="0"/>
          </a:p>
        </p:txBody>
      </p:sp>
    </p:spTree>
    <p:extLst>
      <p:ext uri="{BB962C8B-B14F-4D97-AF65-F5344CB8AC3E}">
        <p14:creationId xmlns:p14="http://schemas.microsoft.com/office/powerpoint/2010/main" val="2397640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7</a:t>
            </a:fld>
            <a:endParaRPr lang="ru-RU" dirty="0"/>
          </a:p>
        </p:txBody>
      </p:sp>
    </p:spTree>
    <p:extLst>
      <p:ext uri="{BB962C8B-B14F-4D97-AF65-F5344CB8AC3E}">
        <p14:creationId xmlns:p14="http://schemas.microsoft.com/office/powerpoint/2010/main" val="531150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8</a:t>
            </a:fld>
            <a:endParaRPr lang="ru-RU" dirty="0"/>
          </a:p>
        </p:txBody>
      </p:sp>
    </p:spTree>
    <p:extLst>
      <p:ext uri="{BB962C8B-B14F-4D97-AF65-F5344CB8AC3E}">
        <p14:creationId xmlns:p14="http://schemas.microsoft.com/office/powerpoint/2010/main" val="1669955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9</a:t>
            </a:fld>
            <a:endParaRPr lang="ru-RU" dirty="0"/>
          </a:p>
        </p:txBody>
      </p:sp>
    </p:spTree>
    <p:extLst>
      <p:ext uri="{BB962C8B-B14F-4D97-AF65-F5344CB8AC3E}">
        <p14:creationId xmlns:p14="http://schemas.microsoft.com/office/powerpoint/2010/main" val="3601904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12" name="Рисунок 13">
            <a:extLst>
              <a:ext uri="{FF2B5EF4-FFF2-40B4-BE49-F238E27FC236}">
                <a16:creationId xmlns:a16="http://schemas.microsoft.com/office/drawing/2014/main" id="{9FB41AE7-07AD-43D7-9418-6D32BE5E3192}"/>
              </a:ext>
            </a:extLst>
          </p:cNvPr>
          <p:cNvSpPr>
            <a:spLocks noGrp="1"/>
          </p:cNvSpPr>
          <p:nvPr>
            <p:ph type="pic" sz="quarter" idx="15"/>
          </p:nvPr>
        </p:nvSpPr>
        <p:spPr>
          <a:xfrm>
            <a:off x="-71015" y="0"/>
            <a:ext cx="12263015" cy="6858000"/>
          </a:xfrm>
          <a:solidFill>
            <a:schemeClr val="bg1">
              <a:lumMod val="50000"/>
            </a:schemeClr>
          </a:solidFill>
        </p:spPr>
        <p:txBody>
          <a:bodyPr rtlCol="0"/>
          <a:lstStyle/>
          <a:p>
            <a:pPr rtl="0"/>
            <a:r>
              <a:rPr lang="ru-RU" noProof="0" smtClean="0"/>
              <a:t>Вставка рисунка</a:t>
            </a:r>
            <a:endParaRPr lang="ru-RU" noProof="0" dirty="0"/>
          </a:p>
        </p:txBody>
      </p:sp>
      <p:grpSp>
        <p:nvGrpSpPr>
          <p:cNvPr id="14" name="Группа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5" name="Прямоугольник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6" name="Прямоугольник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sp>
          <p:nvSpPr>
            <p:cNvPr id="17" name="Прямоугольник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sp>
        <p:nvSpPr>
          <p:cNvPr id="2" name="Заголовок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rtlCol="0" anchor="b">
            <a:normAutofit/>
          </a:bodyPr>
          <a:lstStyle>
            <a:lvl1pPr algn="ctr">
              <a:defRPr sz="4800" b="1">
                <a:solidFill>
                  <a:srgbClr val="2F3342"/>
                </a:solidFill>
                <a:latin typeface="+mj-lt"/>
              </a:defRPr>
            </a:lvl1pPr>
          </a:lstStyle>
          <a:p>
            <a:pPr rtl="0"/>
            <a:r>
              <a:rPr lang="ru-RU" noProof="0" dirty="0"/>
              <a:t>Щелкните, чтобы изменить </a:t>
            </a:r>
            <a:br>
              <a:rPr lang="ru-RU" noProof="0" dirty="0"/>
            </a:br>
            <a:r>
              <a:rPr lang="ru-RU" noProof="0" dirty="0"/>
              <a:t>Стиль образца заголовка</a:t>
            </a:r>
          </a:p>
        </p:txBody>
      </p:sp>
      <p:sp>
        <p:nvSpPr>
          <p:cNvPr id="3" name="Подзаголовок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rtlCol="0"/>
          <a:lstStyle>
            <a:lvl1pPr marL="0" indent="0" algn="ctr">
              <a:buNone/>
              <a:defRPr sz="2400" spc="300">
                <a:solidFill>
                  <a:srgbClr val="2F334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Tree>
    <p:extLst>
      <p:ext uri="{BB962C8B-B14F-4D97-AF65-F5344CB8AC3E}">
        <p14:creationId xmlns:p14="http://schemas.microsoft.com/office/powerpoint/2010/main" val="377686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noFill/>
          </a:ln>
        </p:spPr>
        <p:txBody>
          <a:bodyPr rtlCol="0" anchor="ctr"/>
          <a:lstStyle>
            <a:lvl1pPr marL="0" indent="0" algn="ctr">
              <a:buNone/>
              <a:defRPr sz="24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18" name="Прямоугольник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sp>
        <p:nvSpPr>
          <p:cNvPr id="2" name="Заголовок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rtlCol="0">
            <a:noAutofit/>
          </a:bodyPr>
          <a:lstStyle>
            <a:lvl1pPr>
              <a:defRPr sz="2800"/>
            </a:lvl1pPr>
          </a:lstStyle>
          <a:p>
            <a:pPr rtl="0"/>
            <a:r>
              <a:rPr lang="ru-RU" noProof="0" smtClean="0"/>
              <a:t>Образец заголовка</a:t>
            </a:r>
            <a:endParaRPr lang="ru-RU" noProof="0" dirty="0"/>
          </a:p>
        </p:txBody>
      </p:sp>
      <p:sp>
        <p:nvSpPr>
          <p:cNvPr id="17" name="Прямоугольник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sp>
        <p:nvSpPr>
          <p:cNvPr id="5" name="Нижний колонтитул 4">
            <a:extLst>
              <a:ext uri="{FF2B5EF4-FFF2-40B4-BE49-F238E27FC236}">
                <a16:creationId xmlns:a16="http://schemas.microsoft.com/office/drawing/2014/main" id="{750DA028-023B-4883-9A48-70FD7A2E5226}"/>
              </a:ext>
            </a:extLst>
          </p:cNvPr>
          <p:cNvSpPr>
            <a:spLocks noGrp="1"/>
          </p:cNvSpPr>
          <p:nvPr>
            <p:ph type="ftr" sz="quarter" idx="16"/>
          </p:nvPr>
        </p:nvSpPr>
        <p:spPr/>
        <p:txBody>
          <a:bodyPr rtlCol="0"/>
          <a:lstStyle/>
          <a:p>
            <a:pPr rtl="0"/>
            <a:r>
              <a:rPr lang="ru-RU" noProof="0" dirty="0"/>
              <a:t>Добавить нижний колонтитул</a:t>
            </a:r>
          </a:p>
        </p:txBody>
      </p:sp>
      <p:sp>
        <p:nvSpPr>
          <p:cNvPr id="13" name="Прямоугольник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sp>
        <p:nvSpPr>
          <p:cNvPr id="6" name="Номер слайда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rtlCol="0"/>
          <a:lstStyle/>
          <a:p>
            <a:pPr rtl="0"/>
            <a:fld id="{8C2E478F-E849-4A8C-AF1F-CBCC78A7CBFA}" type="slidenum">
              <a:rPr lang="ru-RU" noProof="0" smtClean="0"/>
              <a:pPr rtl="0"/>
              <a:t>‹#›</a:t>
            </a:fld>
            <a:endParaRPr lang="ru-RU" noProof="0" dirty="0"/>
          </a:p>
        </p:txBody>
      </p:sp>
      <p:sp>
        <p:nvSpPr>
          <p:cNvPr id="14" name="Текст 4">
            <a:extLst>
              <a:ext uri="{FF2B5EF4-FFF2-40B4-BE49-F238E27FC236}">
                <a16:creationId xmlns:a16="http://schemas.microsoft.com/office/drawing/2014/main" id="{17A78D63-E00C-4155-A5B2-B3431A09ACB4}"/>
              </a:ext>
            </a:extLst>
          </p:cNvPr>
          <p:cNvSpPr>
            <a:spLocks noGrp="1"/>
          </p:cNvSpPr>
          <p:nvPr>
            <p:ph type="body" sz="quarter" idx="3"/>
          </p:nvPr>
        </p:nvSpPr>
        <p:spPr>
          <a:xfrm>
            <a:off x="8153395" y="1061132"/>
            <a:ext cx="3464721" cy="823912"/>
          </a:xfrm>
          <a:ln>
            <a:noFill/>
          </a:ln>
        </p:spPr>
        <p:txBody>
          <a:bodyPr vert="horz" lIns="91440" tIns="45720" rIns="91440" bIns="45720" rtlCol="0" anchor="ctr">
            <a:normAutofit/>
          </a:bodyPr>
          <a:lstStyle>
            <a:lvl1pPr marL="0" indent="0">
              <a:buNone/>
              <a:defRPr lang="en-US" sz="2400" b="1" dirty="0">
                <a:solidFill>
                  <a:schemeClr val="tx1"/>
                </a:solidFill>
                <a:latin typeface="+mj-lt"/>
              </a:defRPr>
            </a:lvl1pPr>
          </a:lstStyle>
          <a:p>
            <a:pPr marL="228600" lvl="0" indent="-228600" algn="ctr" rtl="0"/>
            <a:r>
              <a:rPr lang="ru-RU" noProof="0" smtClean="0"/>
              <a:t>Образец текста</a:t>
            </a:r>
          </a:p>
        </p:txBody>
      </p:sp>
      <p:sp>
        <p:nvSpPr>
          <p:cNvPr id="16" name="Объект 5">
            <a:extLst>
              <a:ext uri="{FF2B5EF4-FFF2-40B4-BE49-F238E27FC236}">
                <a16:creationId xmlns:a16="http://schemas.microsoft.com/office/drawing/2014/main" id="{12AF2780-75D3-4992-93BC-8EA50C648A8E}"/>
              </a:ext>
            </a:extLst>
          </p:cNvPr>
          <p:cNvSpPr>
            <a:spLocks noGrp="1"/>
          </p:cNvSpPr>
          <p:nvPr>
            <p:ph sz="quarter" idx="4"/>
          </p:nvPr>
        </p:nvSpPr>
        <p:spPr>
          <a:xfrm>
            <a:off x="8153394" y="2108201"/>
            <a:ext cx="3464721" cy="3684588"/>
          </a:xfrm>
        </p:spPr>
        <p:txBody>
          <a:bodyPr rtlCol="0">
            <a:normAutofit/>
          </a:bodyPr>
          <a:lstStyle>
            <a:lvl1pPr>
              <a:defRPr sz="1600"/>
            </a:lvl1pPr>
            <a:lvl2pPr>
              <a:defRPr sz="1400"/>
            </a:lvl2pPr>
            <a:lvl3pPr>
              <a:defRPr sz="1200"/>
            </a:lvl3pPr>
            <a:lvl4pPr>
              <a:defRPr sz="1100"/>
            </a:lvl4pPr>
            <a:lvl5pPr>
              <a:defRPr sz="11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9" name="Объект 3">
            <a:extLst>
              <a:ext uri="{FF2B5EF4-FFF2-40B4-BE49-F238E27FC236}">
                <a16:creationId xmlns:a16="http://schemas.microsoft.com/office/drawing/2014/main" id="{EAAE1C5B-7233-4F49-895F-7566CEB6D819}"/>
              </a:ext>
            </a:extLst>
          </p:cNvPr>
          <p:cNvSpPr>
            <a:spLocks noGrp="1"/>
          </p:cNvSpPr>
          <p:nvPr>
            <p:ph sz="half" idx="2"/>
          </p:nvPr>
        </p:nvSpPr>
        <p:spPr>
          <a:xfrm>
            <a:off x="573882" y="2108201"/>
            <a:ext cx="3464717" cy="3684588"/>
          </a:xfrm>
        </p:spPr>
        <p:txBody>
          <a:bodyPr rtlCol="0">
            <a:normAutofit/>
          </a:bodyPr>
          <a:lstStyle>
            <a:lvl1pPr>
              <a:defRPr sz="1600"/>
            </a:lvl1pPr>
            <a:lvl2pPr>
              <a:defRPr sz="1400"/>
            </a:lvl2pPr>
            <a:lvl3pPr>
              <a:defRPr sz="1200"/>
            </a:lvl3pPr>
            <a:lvl4pPr>
              <a:defRPr sz="1100"/>
            </a:lvl4pPr>
            <a:lvl5pPr>
              <a:defRPr sz="11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Tree>
    <p:extLst>
      <p:ext uri="{BB962C8B-B14F-4D97-AF65-F5344CB8AC3E}">
        <p14:creationId xmlns:p14="http://schemas.microsoft.com/office/powerpoint/2010/main" val="17210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sp>
        <p:nvSpPr>
          <p:cNvPr id="2" name="Заголовок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rtlCol="0">
            <a:noAutofit/>
          </a:bodyPr>
          <a:lstStyle>
            <a:lvl1pPr>
              <a:defRPr sz="2800"/>
            </a:lvl1pPr>
          </a:lstStyle>
          <a:p>
            <a:pPr rtl="0"/>
            <a:r>
              <a:rPr lang="ru-RU" noProof="0" smtClean="0"/>
              <a:t>Образец заголовка</a:t>
            </a:r>
            <a:endParaRPr lang="ru-RU" noProof="0" dirty="0"/>
          </a:p>
        </p:txBody>
      </p:sp>
      <p:sp>
        <p:nvSpPr>
          <p:cNvPr id="17" name="Прямоугольник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sp>
        <p:nvSpPr>
          <p:cNvPr id="5" name="Нижний колонтитул 4">
            <a:extLst>
              <a:ext uri="{FF2B5EF4-FFF2-40B4-BE49-F238E27FC236}">
                <a16:creationId xmlns:a16="http://schemas.microsoft.com/office/drawing/2014/main" id="{750DA028-023B-4883-9A48-70FD7A2E5226}"/>
              </a:ext>
            </a:extLst>
          </p:cNvPr>
          <p:cNvSpPr>
            <a:spLocks noGrp="1"/>
          </p:cNvSpPr>
          <p:nvPr>
            <p:ph type="ftr" sz="quarter" idx="16"/>
          </p:nvPr>
        </p:nvSpPr>
        <p:spPr/>
        <p:txBody>
          <a:bodyPr rtlCol="0"/>
          <a:lstStyle/>
          <a:p>
            <a:pPr rtl="0"/>
            <a:r>
              <a:rPr lang="ru-RU" noProof="0" dirty="0"/>
              <a:t>Добавить нижний колонтитул</a:t>
            </a:r>
          </a:p>
        </p:txBody>
      </p:sp>
      <p:sp>
        <p:nvSpPr>
          <p:cNvPr id="13" name="Прямоугольник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sp>
        <p:nvSpPr>
          <p:cNvPr id="6" name="Номер слайда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rtlCol="0"/>
          <a:lstStyle/>
          <a:p>
            <a:pPr rtl="0"/>
            <a:fld id="{8C2E478F-E849-4A8C-AF1F-CBCC78A7CBFA}" type="slidenum">
              <a:rPr lang="ru-RU" noProof="0" smtClean="0"/>
              <a:pPr rtl="0"/>
              <a:t>‹#›</a:t>
            </a:fld>
            <a:endParaRPr lang="ru-RU" noProof="0" dirty="0"/>
          </a:p>
        </p:txBody>
      </p:sp>
      <p:sp>
        <p:nvSpPr>
          <p:cNvPr id="16" name="Объект 2">
            <a:extLst>
              <a:ext uri="{FF2B5EF4-FFF2-40B4-BE49-F238E27FC236}">
                <a16:creationId xmlns:a16="http://schemas.microsoft.com/office/drawing/2014/main" id="{E20B4D13-5F10-4886-AF0F-09B6ABB5C3BF}"/>
              </a:ext>
            </a:extLst>
          </p:cNvPr>
          <p:cNvSpPr>
            <a:spLocks noGrp="1"/>
          </p:cNvSpPr>
          <p:nvPr>
            <p:ph sz="half" idx="1"/>
          </p:nvPr>
        </p:nvSpPr>
        <p:spPr>
          <a:xfrm>
            <a:off x="571500" y="1431586"/>
            <a:ext cx="3467099"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rtl="0">
              <a:lnSpc>
                <a:spcPct val="150000"/>
              </a:lnSpc>
            </a:pPr>
            <a:r>
              <a:rPr lang="ru-RU" noProof="0" smtClean="0"/>
              <a:t>Образец текста</a:t>
            </a:r>
          </a:p>
          <a:p>
            <a:pPr lvl="1" rtl="0">
              <a:lnSpc>
                <a:spcPct val="150000"/>
              </a:lnSpc>
            </a:pPr>
            <a:r>
              <a:rPr lang="ru-RU" noProof="0" smtClean="0"/>
              <a:t>Второй уровень</a:t>
            </a:r>
          </a:p>
          <a:p>
            <a:pPr lvl="2" rtl="0">
              <a:lnSpc>
                <a:spcPct val="150000"/>
              </a:lnSpc>
            </a:pPr>
            <a:r>
              <a:rPr lang="ru-RU" noProof="0" smtClean="0"/>
              <a:t>Третий уровень</a:t>
            </a:r>
          </a:p>
          <a:p>
            <a:pPr lvl="3" rtl="0">
              <a:lnSpc>
                <a:spcPct val="150000"/>
              </a:lnSpc>
            </a:pPr>
            <a:r>
              <a:rPr lang="ru-RU" noProof="0" smtClean="0"/>
              <a:t>Четвертый уровень</a:t>
            </a:r>
          </a:p>
          <a:p>
            <a:pPr lvl="4" rtl="0">
              <a:lnSpc>
                <a:spcPct val="150000"/>
              </a:lnSpc>
            </a:pPr>
            <a:r>
              <a:rPr lang="ru-RU" noProof="0" smtClean="0"/>
              <a:t>Пятый уровень</a:t>
            </a:r>
            <a:endParaRPr lang="ru-RU" noProof="0" dirty="0"/>
          </a:p>
        </p:txBody>
      </p:sp>
      <p:sp>
        <p:nvSpPr>
          <p:cNvPr id="19" name="Объект 3">
            <a:extLst>
              <a:ext uri="{FF2B5EF4-FFF2-40B4-BE49-F238E27FC236}">
                <a16:creationId xmlns:a16="http://schemas.microsoft.com/office/drawing/2014/main" id="{EE7BCAD4-8DB6-482F-8DC0-F6D653F92219}"/>
              </a:ext>
            </a:extLst>
          </p:cNvPr>
          <p:cNvSpPr>
            <a:spLocks noGrp="1"/>
          </p:cNvSpPr>
          <p:nvPr>
            <p:ph sz="half" idx="2"/>
          </p:nvPr>
        </p:nvSpPr>
        <p:spPr>
          <a:xfrm>
            <a:off x="8153394" y="1431586"/>
            <a:ext cx="3467106"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rtl="0">
              <a:lnSpc>
                <a:spcPct val="150000"/>
              </a:lnSpc>
            </a:pPr>
            <a:r>
              <a:rPr lang="ru-RU" noProof="0" smtClean="0"/>
              <a:t>Образец текста</a:t>
            </a:r>
          </a:p>
          <a:p>
            <a:pPr lvl="1" rtl="0">
              <a:lnSpc>
                <a:spcPct val="150000"/>
              </a:lnSpc>
            </a:pPr>
            <a:r>
              <a:rPr lang="ru-RU" noProof="0" smtClean="0"/>
              <a:t>Второй уровень</a:t>
            </a:r>
          </a:p>
          <a:p>
            <a:pPr lvl="2" rtl="0">
              <a:lnSpc>
                <a:spcPct val="150000"/>
              </a:lnSpc>
            </a:pPr>
            <a:r>
              <a:rPr lang="ru-RU" noProof="0" smtClean="0"/>
              <a:t>Третий уровень</a:t>
            </a:r>
          </a:p>
          <a:p>
            <a:pPr lvl="3" rtl="0">
              <a:lnSpc>
                <a:spcPct val="150000"/>
              </a:lnSpc>
            </a:pPr>
            <a:r>
              <a:rPr lang="ru-RU" noProof="0" smtClean="0"/>
              <a:t>Четвертый уровень</a:t>
            </a:r>
          </a:p>
          <a:p>
            <a:pPr lvl="4" rtl="0">
              <a:lnSpc>
                <a:spcPct val="150000"/>
              </a:lnSpc>
            </a:pPr>
            <a:r>
              <a:rPr lang="ru-RU" noProof="0" smtClean="0"/>
              <a:t>Пятый уровень</a:t>
            </a:r>
            <a:endParaRPr lang="ru-RU" noProof="0" dirty="0"/>
          </a:p>
        </p:txBody>
      </p:sp>
    </p:spTree>
    <p:extLst>
      <p:ext uri="{BB962C8B-B14F-4D97-AF65-F5344CB8AC3E}">
        <p14:creationId xmlns:p14="http://schemas.microsoft.com/office/powerpoint/2010/main" val="4130980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14" name="Прямоугольник 13">
            <a:extLst>
              <a:ext uri="{FF2B5EF4-FFF2-40B4-BE49-F238E27FC236}">
                <a16:creationId xmlns:a16="http://schemas.microsoft.com/office/drawing/2014/main" id="{115BFBAA-B5F1-4F95-8C05-5E30A7076BD7}"/>
              </a:ext>
            </a:extLst>
          </p:cNvPr>
          <p:cNvSpPr/>
          <p:nvPr userDrawn="1"/>
        </p:nvSpPr>
        <p:spPr>
          <a:xfrm>
            <a:off x="1159727" y="1224451"/>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sp>
        <p:nvSpPr>
          <p:cNvPr id="8" name="Нижний колонтитул 7">
            <a:extLst>
              <a:ext uri="{FF2B5EF4-FFF2-40B4-BE49-F238E27FC236}">
                <a16:creationId xmlns:a16="http://schemas.microsoft.com/office/drawing/2014/main" id="{9B7F3105-8D8F-4FF3-9A7F-0F067BB810A1}"/>
              </a:ext>
            </a:extLst>
          </p:cNvPr>
          <p:cNvSpPr>
            <a:spLocks noGrp="1"/>
          </p:cNvSpPr>
          <p:nvPr>
            <p:ph type="ftr" sz="quarter" idx="14"/>
          </p:nvPr>
        </p:nvSpPr>
        <p:spPr/>
        <p:txBody>
          <a:bodyPr rtlCol="0"/>
          <a:lstStyle/>
          <a:p>
            <a:pPr rtl="0"/>
            <a:r>
              <a:rPr lang="ru-RU" noProof="0" dirty="0"/>
              <a:t>Добавить нижний колонтитул</a:t>
            </a:r>
          </a:p>
        </p:txBody>
      </p:sp>
      <p:sp>
        <p:nvSpPr>
          <p:cNvPr id="9" name="Номер слайда 8">
            <a:extLst>
              <a:ext uri="{FF2B5EF4-FFF2-40B4-BE49-F238E27FC236}">
                <a16:creationId xmlns:a16="http://schemas.microsoft.com/office/drawing/2014/main" id="{BD117255-8347-4647-9EA2-7ED06A73C1A2}"/>
              </a:ext>
            </a:extLst>
          </p:cNvPr>
          <p:cNvSpPr>
            <a:spLocks noGrp="1"/>
          </p:cNvSpPr>
          <p:nvPr>
            <p:ph type="sldNum" sz="quarter" idx="15"/>
          </p:nvPr>
        </p:nvSpPr>
        <p:spPr/>
        <p:txBody>
          <a:bodyPr rtlCol="0"/>
          <a:lstStyle/>
          <a:p>
            <a:pPr rtl="0"/>
            <a:fld id="{8C2E478F-E849-4A8C-AF1F-CBCC78A7CBFA}" type="slidenum">
              <a:rPr lang="ru-RU" noProof="0" smtClean="0"/>
              <a:pPr rtl="0"/>
              <a:t>‹#›</a:t>
            </a:fld>
            <a:endParaRPr lang="ru-RU" noProof="0" dirty="0"/>
          </a:p>
        </p:txBody>
      </p:sp>
      <p:sp>
        <p:nvSpPr>
          <p:cNvPr id="11" name="Объект 2">
            <a:extLst>
              <a:ext uri="{FF2B5EF4-FFF2-40B4-BE49-F238E27FC236}">
                <a16:creationId xmlns:a16="http://schemas.microsoft.com/office/drawing/2014/main" id="{9F3E8482-B43D-4B69-8645-6B735F91B920}"/>
              </a:ext>
            </a:extLst>
          </p:cNvPr>
          <p:cNvSpPr>
            <a:spLocks noGrp="1"/>
          </p:cNvSpPr>
          <p:nvPr>
            <p:ph idx="1"/>
          </p:nvPr>
        </p:nvSpPr>
        <p:spPr>
          <a:xfrm>
            <a:off x="6294478" y="587829"/>
            <a:ext cx="5326022" cy="5273221"/>
          </a:xfrm>
        </p:spPr>
        <p:txBody>
          <a:bodyPr rtlCol="0">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5" name="Прямоугольник 14">
            <a:extLst>
              <a:ext uri="{FF2B5EF4-FFF2-40B4-BE49-F238E27FC236}">
                <a16:creationId xmlns:a16="http://schemas.microsoft.com/office/drawing/2014/main" id="{D9BC9CBF-CF7B-4E39-9FD1-961882EC596A}"/>
              </a:ext>
            </a:extLst>
          </p:cNvPr>
          <p:cNvSpPr/>
          <p:nvPr userDrawn="1"/>
        </p:nvSpPr>
        <p:spPr>
          <a:xfrm>
            <a:off x="657060" y="698704"/>
            <a:ext cx="4473025"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nvGrpSpPr>
          <p:cNvPr id="16" name="Группа 15">
            <a:extLst>
              <a:ext uri="{FF2B5EF4-FFF2-40B4-BE49-F238E27FC236}">
                <a16:creationId xmlns:a16="http://schemas.microsoft.com/office/drawing/2014/main" id="{97A3D921-B9D5-42DC-9037-298968D94C95}"/>
              </a:ext>
            </a:extLst>
          </p:cNvPr>
          <p:cNvGrpSpPr/>
          <p:nvPr userDrawn="1"/>
        </p:nvGrpSpPr>
        <p:grpSpPr>
          <a:xfrm>
            <a:off x="657060" y="435124"/>
            <a:ext cx="5134751" cy="5965370"/>
            <a:chOff x="252031" y="391887"/>
            <a:chExt cx="7433283" cy="5965370"/>
          </a:xfrm>
        </p:grpSpPr>
        <p:sp>
          <p:nvSpPr>
            <p:cNvPr id="18" name="Прямоугольник 17">
              <a:extLst>
                <a:ext uri="{FF2B5EF4-FFF2-40B4-BE49-F238E27FC236}">
                  <a16:creationId xmlns:a16="http://schemas.microsoft.com/office/drawing/2014/main" id="{6A62F937-16D4-4A6C-B247-D0A62BC6560D}"/>
                </a:ext>
              </a:extLst>
            </p:cNvPr>
            <p:cNvSpPr/>
            <p:nvPr userDrawn="1"/>
          </p:nvSpPr>
          <p:spPr>
            <a:xfrm>
              <a:off x="609600" y="391887"/>
              <a:ext cx="7075714" cy="5878284"/>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9" name="Прямоугольник 18">
              <a:extLst>
                <a:ext uri="{FF2B5EF4-FFF2-40B4-BE49-F238E27FC236}">
                  <a16:creationId xmlns:a16="http://schemas.microsoft.com/office/drawing/2014/main" id="{B9335681-5A6F-48BE-8160-2000D0F242FB}"/>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sp>
        <p:nvSpPr>
          <p:cNvPr id="4" name="Текст 3">
            <a:extLst>
              <a:ext uri="{FF2B5EF4-FFF2-40B4-BE49-F238E27FC236}">
                <a16:creationId xmlns:a16="http://schemas.microsoft.com/office/drawing/2014/main" id="{F41E2B8D-1C12-403F-BE59-ECC565466CB0}"/>
              </a:ext>
            </a:extLst>
          </p:cNvPr>
          <p:cNvSpPr>
            <a:spLocks noGrp="1"/>
          </p:cNvSpPr>
          <p:nvPr>
            <p:ph type="body" sz="half" idx="2"/>
          </p:nvPr>
        </p:nvSpPr>
        <p:spPr>
          <a:xfrm>
            <a:off x="609601" y="2546851"/>
            <a:ext cx="4101084" cy="3396749"/>
          </a:xfrm>
        </p:spPr>
        <p:txBody>
          <a:bodyPr rtlCol="0"/>
          <a:lstStyle>
            <a:lvl1pPr marL="0" indent="0">
              <a:lnSpc>
                <a:spcPct val="15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sp>
        <p:nvSpPr>
          <p:cNvPr id="2" name="Заголовок 1">
            <a:extLst>
              <a:ext uri="{FF2B5EF4-FFF2-40B4-BE49-F238E27FC236}">
                <a16:creationId xmlns:a16="http://schemas.microsoft.com/office/drawing/2014/main" id="{9AF0F519-65FC-434F-8F2F-F778A20A82ED}"/>
              </a:ext>
            </a:extLst>
          </p:cNvPr>
          <p:cNvSpPr>
            <a:spLocks noGrp="1"/>
          </p:cNvSpPr>
          <p:nvPr>
            <p:ph type="title"/>
          </p:nvPr>
        </p:nvSpPr>
        <p:spPr>
          <a:xfrm>
            <a:off x="609601" y="1480457"/>
            <a:ext cx="4101084" cy="979308"/>
          </a:xfrm>
        </p:spPr>
        <p:txBody>
          <a:bodyPr rtlCol="0" anchor="b"/>
          <a:lstStyle>
            <a:lvl1pPr>
              <a:defRPr sz="3200" b="1">
                <a:solidFill>
                  <a:schemeClr val="tx1"/>
                </a:solidFill>
                <a:latin typeface="+mn-lt"/>
              </a:defRPr>
            </a:lvl1pPr>
          </a:lstStyle>
          <a:p>
            <a:pPr rtl="0"/>
            <a:r>
              <a:rPr lang="ru-RU" noProof="0" smtClean="0"/>
              <a:t>Образец заголовка</a:t>
            </a:r>
            <a:endParaRPr lang="ru-RU" noProof="0" dirty="0"/>
          </a:p>
        </p:txBody>
      </p:sp>
      <p:sp>
        <p:nvSpPr>
          <p:cNvPr id="13" name="Rectangle 12" hidden="1">
            <a:extLst>
              <a:ext uri="{FF2B5EF4-FFF2-40B4-BE49-F238E27FC236}">
                <a16:creationId xmlns:a16="http://schemas.microsoft.com/office/drawing/2014/main" id="{116E8B30-475D-4275-8DC2-14C98F2F9B76}"/>
              </a:ext>
            </a:extLst>
          </p:cNvPr>
          <p:cNvSpPr/>
          <p:nvPr userDrawn="1"/>
        </p:nvSpPr>
        <p:spPr>
          <a:xfrm>
            <a:off x="1159727" y="1191137"/>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
              <a:t>2</a:t>
            </a:r>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r>
              <a:rPr lang="ru"/>
              <a:t>+</a:t>
            </a:r>
          </a:p>
          <a:p>
            <a:pPr algn="ctr" rtl="0"/>
            <a:endParaRPr lang="en-US" dirty="0"/>
          </a:p>
        </p:txBody>
      </p:sp>
    </p:spTree>
    <p:extLst>
      <p:ext uri="{BB962C8B-B14F-4D97-AF65-F5344CB8AC3E}">
        <p14:creationId xmlns:p14="http://schemas.microsoft.com/office/powerpoint/2010/main" val="3348310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8" name="Номер слайда 5">
            <a:extLst>
              <a:ext uri="{FF2B5EF4-FFF2-40B4-BE49-F238E27FC236}">
                <a16:creationId xmlns:a16="http://schemas.microsoft.com/office/drawing/2014/main" id="{F6B8E8FD-E25A-4462-9917-754D6C619C75}"/>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8C2E478F-E849-4A8C-AF1F-CBCC78A7CBFA}" type="slidenum">
              <a:rPr lang="ru-RU" noProof="0" smtClean="0">
                <a:solidFill>
                  <a:srgbClr val="2F3342"/>
                </a:solidFill>
              </a:rPr>
              <a:pPr rtl="0"/>
              <a:t>‹#›</a:t>
            </a:fld>
            <a:endParaRPr lang="ru-RU" noProof="0" dirty="0">
              <a:solidFill>
                <a:srgbClr val="2F3342"/>
              </a:solidFill>
            </a:endParaRPr>
          </a:p>
        </p:txBody>
      </p:sp>
      <p:sp>
        <p:nvSpPr>
          <p:cNvPr id="6" name="Нижний колонтитул 5">
            <a:extLst>
              <a:ext uri="{FF2B5EF4-FFF2-40B4-BE49-F238E27FC236}">
                <a16:creationId xmlns:a16="http://schemas.microsoft.com/office/drawing/2014/main" id="{11752D6C-9D51-45A1-A6B7-B21DC9A94A43}"/>
              </a:ext>
            </a:extLst>
          </p:cNvPr>
          <p:cNvSpPr>
            <a:spLocks noGrp="1"/>
          </p:cNvSpPr>
          <p:nvPr>
            <p:ph type="ftr" sz="quarter" idx="10"/>
          </p:nvPr>
        </p:nvSpPr>
        <p:spPr/>
        <p:txBody>
          <a:bodyPr rtlCol="0"/>
          <a:lstStyle/>
          <a:p>
            <a:pPr rtl="0"/>
            <a:r>
              <a:rPr lang="ru-RU" noProof="0" dirty="0"/>
              <a:t>Добавить нижний колонтитул</a:t>
            </a:r>
          </a:p>
        </p:txBody>
      </p:sp>
      <p:sp>
        <p:nvSpPr>
          <p:cNvPr id="11" name="Прямоугольник 10" descr="Контрастный блок со открытым квадратом">
            <a:extLst>
              <a:ext uri="{FF2B5EF4-FFF2-40B4-BE49-F238E27FC236}">
                <a16:creationId xmlns:a16="http://schemas.microsoft.com/office/drawing/2014/main" id="{217FA8D4-1D05-4DF4-AA9D-364B6979733D}"/>
              </a:ext>
            </a:extLst>
          </p:cNvPr>
          <p:cNvSpPr/>
          <p:nvPr userDrawn="1"/>
        </p:nvSpPr>
        <p:spPr>
          <a:xfrm flipH="1">
            <a:off x="2685137" y="972457"/>
            <a:ext cx="9172647" cy="4843807"/>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2" name="Прямоугольник 11">
            <a:extLst>
              <a:ext uri="{FF2B5EF4-FFF2-40B4-BE49-F238E27FC236}">
                <a16:creationId xmlns:a16="http://schemas.microsoft.com/office/drawing/2014/main" id="{779B1017-F981-4D2D-A14B-A857FC304F54}"/>
              </a:ext>
            </a:extLst>
          </p:cNvPr>
          <p:cNvSpPr/>
          <p:nvPr userDrawn="1"/>
        </p:nvSpPr>
        <p:spPr>
          <a:xfrm flipH="1">
            <a:off x="333834" y="1547133"/>
            <a:ext cx="11026363" cy="4702292"/>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sp>
        <p:nvSpPr>
          <p:cNvPr id="10" name="Номер слайда 9">
            <a:extLst>
              <a:ext uri="{FF2B5EF4-FFF2-40B4-BE49-F238E27FC236}">
                <a16:creationId xmlns:a16="http://schemas.microsoft.com/office/drawing/2014/main" id="{9DD85E79-8DB4-4D93-979C-171105321B3E}"/>
              </a:ext>
            </a:extLst>
          </p:cNvPr>
          <p:cNvSpPr>
            <a:spLocks noGrp="1"/>
          </p:cNvSpPr>
          <p:nvPr>
            <p:ph type="sldNum" sz="quarter" idx="11"/>
          </p:nvPr>
        </p:nvSpPr>
        <p:spPr/>
        <p:txBody>
          <a:bodyPr rtlCol="0"/>
          <a:lstStyle/>
          <a:p>
            <a:pPr rtl="0"/>
            <a:fld id="{8C2E478F-E849-4A8C-AF1F-CBCC78A7CBFA}" type="slidenum">
              <a:rPr lang="ru-RU" noProof="0" smtClean="0"/>
              <a:pPr rtl="0"/>
              <a:t>‹#›</a:t>
            </a:fld>
            <a:endParaRPr lang="ru-RU" noProof="0" dirty="0"/>
          </a:p>
        </p:txBody>
      </p:sp>
      <p:sp>
        <p:nvSpPr>
          <p:cNvPr id="2" name="Прямоугольник 1">
            <a:extLst>
              <a:ext uri="{FF2B5EF4-FFF2-40B4-BE49-F238E27FC236}">
                <a16:creationId xmlns:a16="http://schemas.microsoft.com/office/drawing/2014/main" id="{774F1136-B1CD-4171-BB47-0281C1974B22}"/>
              </a:ext>
            </a:extLst>
          </p:cNvPr>
          <p:cNvSpPr/>
          <p:nvPr userDrawn="1"/>
        </p:nvSpPr>
        <p:spPr>
          <a:xfrm>
            <a:off x="471340" y="1189038"/>
            <a:ext cx="11149160" cy="4834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 name="Заголовок 2">
            <a:extLst>
              <a:ext uri="{FF2B5EF4-FFF2-40B4-BE49-F238E27FC236}">
                <a16:creationId xmlns:a16="http://schemas.microsoft.com/office/drawing/2014/main" id="{389ADD4C-B26C-41B3-B492-DC9D032ACC44}"/>
              </a:ext>
            </a:extLst>
          </p:cNvPr>
          <p:cNvSpPr>
            <a:spLocks noGrp="1"/>
          </p:cNvSpPr>
          <p:nvPr>
            <p:ph type="title"/>
          </p:nvPr>
        </p:nvSpPr>
        <p:spPr/>
        <p:txBody>
          <a:bodyPr rtlCol="0"/>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2334313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6504862A-62CA-4399-88B0-181961E0F691}"/>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8C2E478F-E849-4A8C-AF1F-CBCC78A7CBFA}" type="slidenum">
              <a:rPr lang="ru-RU" noProof="0" smtClean="0">
                <a:solidFill>
                  <a:srgbClr val="2F3342"/>
                </a:solidFill>
              </a:rPr>
              <a:pPr rtl="0"/>
              <a:t>‹#›</a:t>
            </a:fld>
            <a:endParaRPr lang="ru-RU" noProof="0" dirty="0">
              <a:solidFill>
                <a:srgbClr val="2F3342"/>
              </a:solidFill>
            </a:endParaRPr>
          </a:p>
        </p:txBody>
      </p:sp>
      <p:sp>
        <p:nvSpPr>
          <p:cNvPr id="7" name="Нижний колонтитул 6">
            <a:extLst>
              <a:ext uri="{FF2B5EF4-FFF2-40B4-BE49-F238E27FC236}">
                <a16:creationId xmlns:a16="http://schemas.microsoft.com/office/drawing/2014/main" id="{A902D481-2888-4133-AD94-7700AA117DFE}"/>
              </a:ext>
            </a:extLst>
          </p:cNvPr>
          <p:cNvSpPr>
            <a:spLocks noGrp="1"/>
          </p:cNvSpPr>
          <p:nvPr>
            <p:ph type="ftr" sz="quarter" idx="10"/>
          </p:nvPr>
        </p:nvSpPr>
        <p:spPr/>
        <p:txBody>
          <a:bodyPr rtlCol="0"/>
          <a:lstStyle/>
          <a:p>
            <a:pPr rtl="0"/>
            <a:r>
              <a:rPr lang="ru-RU" noProof="0" dirty="0"/>
              <a:t>Добавить нижний колонтитул</a:t>
            </a:r>
          </a:p>
        </p:txBody>
      </p:sp>
      <p:sp>
        <p:nvSpPr>
          <p:cNvPr id="8" name="Номер слайда 7">
            <a:extLst>
              <a:ext uri="{FF2B5EF4-FFF2-40B4-BE49-F238E27FC236}">
                <a16:creationId xmlns:a16="http://schemas.microsoft.com/office/drawing/2014/main" id="{D2B113A8-E04C-44C2-962F-5FFA40FB7866}"/>
              </a:ext>
            </a:extLst>
          </p:cNvPr>
          <p:cNvSpPr>
            <a:spLocks noGrp="1"/>
          </p:cNvSpPr>
          <p:nvPr>
            <p:ph type="sldNum" sz="quarter" idx="11"/>
          </p:nvPr>
        </p:nvSpPr>
        <p:spPr/>
        <p:txBody>
          <a:bodyPr rtlCol="0"/>
          <a:lstStyle/>
          <a:p>
            <a:pPr rtl="0"/>
            <a:fld id="{8C2E478F-E849-4A8C-AF1F-CBCC78A7CBFA}" type="slidenum">
              <a:rPr lang="ru-RU" noProof="0" smtClean="0"/>
              <a:pPr rtl="0"/>
              <a:t>‹#›</a:t>
            </a:fld>
            <a:endParaRPr lang="ru-RU" noProof="0" dirty="0"/>
          </a:p>
        </p:txBody>
      </p:sp>
    </p:spTree>
    <p:extLst>
      <p:ext uri="{BB962C8B-B14F-4D97-AF65-F5344CB8AC3E}">
        <p14:creationId xmlns:p14="http://schemas.microsoft.com/office/powerpoint/2010/main" val="285880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Название и содержимое с изображением">
    <p:spTree>
      <p:nvGrpSpPr>
        <p:cNvPr id="1" name=""/>
        <p:cNvGrpSpPr/>
        <p:nvPr/>
      </p:nvGrpSpPr>
      <p:grpSpPr>
        <a:xfrm>
          <a:off x="0" y="0"/>
          <a:ext cx="0" cy="0"/>
          <a:chOff x="0" y="0"/>
          <a:chExt cx="0" cy="0"/>
        </a:xfrm>
      </p:grpSpPr>
      <p:sp>
        <p:nvSpPr>
          <p:cNvPr id="10" name="Рисунок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4919153" cy="6858000"/>
          </a:xfrm>
          <a:solidFill>
            <a:schemeClr val="bg1">
              <a:lumMod val="50000"/>
            </a:schemeClr>
          </a:solidFill>
        </p:spPr>
        <p:txBody>
          <a:bodyPr rtlCol="0"/>
          <a:lstStyle/>
          <a:p>
            <a:pPr rtl="0"/>
            <a:r>
              <a:rPr lang="ru-RU" noProof="0" smtClean="0"/>
              <a:t>Вставка рисунка</a:t>
            </a:r>
            <a:endParaRPr lang="ru-RU" noProof="0" dirty="0"/>
          </a:p>
        </p:txBody>
      </p:sp>
      <p:sp>
        <p:nvSpPr>
          <p:cNvPr id="2" name="Заголовок 1">
            <a:extLst>
              <a:ext uri="{FF2B5EF4-FFF2-40B4-BE49-F238E27FC236}">
                <a16:creationId xmlns:a16="http://schemas.microsoft.com/office/drawing/2014/main" id="{B42DCA22-1DF2-42CB-8741-F0CE575EAFE9}"/>
              </a:ext>
            </a:extLst>
          </p:cNvPr>
          <p:cNvSpPr>
            <a:spLocks noGrp="1"/>
          </p:cNvSpPr>
          <p:nvPr>
            <p:ph type="title"/>
          </p:nvPr>
        </p:nvSpPr>
        <p:spPr>
          <a:xfrm>
            <a:off x="437804" y="1676400"/>
            <a:ext cx="5196241" cy="3352800"/>
          </a:xfrm>
        </p:spPr>
        <p:txBody>
          <a:bodyPr rtlCol="0">
            <a:normAutofit/>
          </a:bodyPr>
          <a:lstStyle>
            <a:lvl1pPr>
              <a:defRPr sz="4400" b="1" spc="300">
                <a:solidFill>
                  <a:srgbClr val="2F3342"/>
                </a:solidFill>
                <a:latin typeface="+mj-lt"/>
              </a:defRPr>
            </a:lvl1pPr>
          </a:lstStyle>
          <a:p>
            <a:pPr rtl="0"/>
            <a:r>
              <a:rPr lang="ru-RU" noProof="0" smtClean="0"/>
              <a:t>Образец заголовка</a:t>
            </a:r>
            <a:endParaRPr lang="ru-RU" noProof="0" dirty="0"/>
          </a:p>
        </p:txBody>
      </p:sp>
      <p:sp>
        <p:nvSpPr>
          <p:cNvPr id="3" name="Объект 2">
            <a:extLst>
              <a:ext uri="{FF2B5EF4-FFF2-40B4-BE49-F238E27FC236}">
                <a16:creationId xmlns:a16="http://schemas.microsoft.com/office/drawing/2014/main" id="{ACDD89F3-6B87-4C54-83B9-A6481CB4FC3A}"/>
              </a:ext>
            </a:extLst>
          </p:cNvPr>
          <p:cNvSpPr>
            <a:spLocks noGrp="1"/>
          </p:cNvSpPr>
          <p:nvPr>
            <p:ph idx="1"/>
          </p:nvPr>
        </p:nvSpPr>
        <p:spPr>
          <a:xfrm>
            <a:off x="7639394" y="365125"/>
            <a:ext cx="4114801" cy="5811838"/>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pic>
        <p:nvPicPr>
          <p:cNvPr id="11" name="Графический объект 10">
            <a:extLst>
              <a:ext uri="{FF2B5EF4-FFF2-40B4-BE49-F238E27FC236}">
                <a16:creationId xmlns:a16="http://schemas.microsoft.com/office/drawing/2014/main" id="{479D679C-E90D-4916-BCE6-71C32B831EC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39938" y="1088572"/>
            <a:ext cx="4572000" cy="4572000"/>
          </a:xfrm>
          <a:prstGeom prst="rect">
            <a:avLst/>
          </a:prstGeom>
        </p:spPr>
      </p:pic>
      <p:sp>
        <p:nvSpPr>
          <p:cNvPr id="6" name="Нижний колонтитул 5">
            <a:extLst>
              <a:ext uri="{FF2B5EF4-FFF2-40B4-BE49-F238E27FC236}">
                <a16:creationId xmlns:a16="http://schemas.microsoft.com/office/drawing/2014/main" id="{75107A3F-3DCD-44DD-AF42-32098DCC3A78}"/>
              </a:ext>
            </a:extLst>
          </p:cNvPr>
          <p:cNvSpPr>
            <a:spLocks noGrp="1"/>
          </p:cNvSpPr>
          <p:nvPr>
            <p:ph type="ftr" sz="quarter" idx="16"/>
          </p:nvPr>
        </p:nvSpPr>
        <p:spPr/>
        <p:txBody>
          <a:bodyPr rtlCol="0"/>
          <a:lstStyle/>
          <a:p>
            <a:pPr rtl="0"/>
            <a:r>
              <a:rPr lang="ru-RU" noProof="0" dirty="0"/>
              <a:t>Добавить нижний колонтитул</a:t>
            </a:r>
          </a:p>
        </p:txBody>
      </p:sp>
      <p:sp>
        <p:nvSpPr>
          <p:cNvPr id="7" name="Номер слайда 6">
            <a:extLst>
              <a:ext uri="{FF2B5EF4-FFF2-40B4-BE49-F238E27FC236}">
                <a16:creationId xmlns:a16="http://schemas.microsoft.com/office/drawing/2014/main" id="{CE1DB279-F403-4D2A-8D1B-FB3C81796B48}"/>
              </a:ext>
            </a:extLst>
          </p:cNvPr>
          <p:cNvSpPr>
            <a:spLocks noGrp="1"/>
          </p:cNvSpPr>
          <p:nvPr>
            <p:ph type="sldNum" sz="quarter" idx="17"/>
          </p:nvPr>
        </p:nvSpPr>
        <p:spPr/>
        <p:txBody>
          <a:bodyPr rtlCol="0"/>
          <a:lstStyle/>
          <a:p>
            <a:pPr rtl="0"/>
            <a:fld id="{8C2E478F-E849-4A8C-AF1F-CBCC78A7CBFA}" type="slidenum">
              <a:rPr lang="ru-RU" noProof="0" smtClean="0"/>
              <a:pPr rtl="0"/>
              <a:t>‹#›</a:t>
            </a:fld>
            <a:endParaRPr lang="ru-RU" noProof="0" dirty="0"/>
          </a:p>
        </p:txBody>
      </p:sp>
    </p:spTree>
    <p:extLst>
      <p:ext uri="{BB962C8B-B14F-4D97-AF65-F5344CB8AC3E}">
        <p14:creationId xmlns:p14="http://schemas.microsoft.com/office/powerpoint/2010/main" val="314176236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p:spTree>
      <p:nvGrpSpPr>
        <p:cNvPr id="1" name=""/>
        <p:cNvGrpSpPr/>
        <p:nvPr/>
      </p:nvGrpSpPr>
      <p:grpSpPr>
        <a:xfrm>
          <a:off x="0" y="0"/>
          <a:ext cx="0" cy="0"/>
          <a:chOff x="0" y="0"/>
          <a:chExt cx="0" cy="0"/>
        </a:xfrm>
      </p:grpSpPr>
      <p:sp>
        <p:nvSpPr>
          <p:cNvPr id="10" name="Рисунок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9927771" cy="6858000"/>
          </a:xfrm>
          <a:solidFill>
            <a:schemeClr val="bg1">
              <a:lumMod val="50000"/>
            </a:schemeClr>
          </a:solidFill>
        </p:spPr>
        <p:txBody>
          <a:bodyPr rtlCol="0"/>
          <a:lstStyle/>
          <a:p>
            <a:pPr rtl="0"/>
            <a:r>
              <a:rPr lang="ru-RU" noProof="0" smtClean="0"/>
              <a:t>Вставка рисунка</a:t>
            </a:r>
            <a:endParaRPr lang="ru-RU" noProof="0" dirty="0"/>
          </a:p>
        </p:txBody>
      </p:sp>
      <p:grpSp>
        <p:nvGrpSpPr>
          <p:cNvPr id="12" name="Группа 11">
            <a:extLst>
              <a:ext uri="{FF2B5EF4-FFF2-40B4-BE49-F238E27FC236}">
                <a16:creationId xmlns:a16="http://schemas.microsoft.com/office/drawing/2014/main" id="{99325050-38BE-4AB2-B450-8DC9C0EDD386}"/>
              </a:ext>
            </a:extLst>
          </p:cNvPr>
          <p:cNvGrpSpPr/>
          <p:nvPr userDrawn="1"/>
        </p:nvGrpSpPr>
        <p:grpSpPr>
          <a:xfrm>
            <a:off x="883522" y="408327"/>
            <a:ext cx="5276606" cy="5768636"/>
            <a:chOff x="883522" y="408327"/>
            <a:chExt cx="5276606" cy="5768636"/>
          </a:xfrm>
        </p:grpSpPr>
        <p:sp>
          <p:nvSpPr>
            <p:cNvPr id="13" name="Прямоугольник 12">
              <a:extLst>
                <a:ext uri="{FF2B5EF4-FFF2-40B4-BE49-F238E27FC236}">
                  <a16:creationId xmlns:a16="http://schemas.microsoft.com/office/drawing/2014/main" id="{3D68A4CE-A5FD-4656-82E1-43D586CC441E}"/>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pic>
          <p:nvPicPr>
            <p:cNvPr id="15" name="Графический объект 14">
              <a:extLst>
                <a:ext uri="{FF2B5EF4-FFF2-40B4-BE49-F238E27FC236}">
                  <a16:creationId xmlns:a16="http://schemas.microsoft.com/office/drawing/2014/main" id="{E66B1E37-8CEC-44ED-A239-C755B72AC61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25781" y="1107282"/>
              <a:ext cx="4572000" cy="4572000"/>
            </a:xfrm>
            <a:prstGeom prst="rect">
              <a:avLst/>
            </a:prstGeom>
          </p:spPr>
        </p:pic>
        <p:sp>
          <p:nvSpPr>
            <p:cNvPr id="14" name="Прямоугольник 13">
              <a:extLst>
                <a:ext uri="{FF2B5EF4-FFF2-40B4-BE49-F238E27FC236}">
                  <a16:creationId xmlns:a16="http://schemas.microsoft.com/office/drawing/2014/main" id="{B7E28405-97F5-4E03-86F1-FAE2FEA6CFF8}"/>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grpSp>
      <p:sp>
        <p:nvSpPr>
          <p:cNvPr id="16" name="Заголовок 1">
            <a:extLst>
              <a:ext uri="{FF2B5EF4-FFF2-40B4-BE49-F238E27FC236}">
                <a16:creationId xmlns:a16="http://schemas.microsoft.com/office/drawing/2014/main" id="{719FCC9B-E3B8-49CF-BD22-D553FFAAE5D5}"/>
              </a:ext>
            </a:extLst>
          </p:cNvPr>
          <p:cNvSpPr>
            <a:spLocks noGrp="1"/>
          </p:cNvSpPr>
          <p:nvPr>
            <p:ph type="title"/>
          </p:nvPr>
        </p:nvSpPr>
        <p:spPr>
          <a:xfrm>
            <a:off x="838200" y="1501775"/>
            <a:ext cx="4351911" cy="2384466"/>
          </a:xfrm>
        </p:spPr>
        <p:txBody>
          <a:bodyPr rtlCol="0">
            <a:normAutofit/>
          </a:bodyPr>
          <a:lstStyle>
            <a:lvl1pPr algn="ctr">
              <a:defRPr sz="4400" b="1" spc="300">
                <a:solidFill>
                  <a:srgbClr val="2F3342"/>
                </a:solidFill>
                <a:latin typeface="+mj-lt"/>
              </a:defRPr>
            </a:lvl1pPr>
          </a:lstStyle>
          <a:p>
            <a:pPr rtl="0"/>
            <a:r>
              <a:rPr lang="ru-RU" noProof="0" smtClean="0"/>
              <a:t>Образец заголовка</a:t>
            </a:r>
            <a:endParaRPr lang="ru-RU" noProof="0" dirty="0"/>
          </a:p>
        </p:txBody>
      </p:sp>
      <p:sp>
        <p:nvSpPr>
          <p:cNvPr id="17" name="Текст 2">
            <a:extLst>
              <a:ext uri="{FF2B5EF4-FFF2-40B4-BE49-F238E27FC236}">
                <a16:creationId xmlns:a16="http://schemas.microsoft.com/office/drawing/2014/main" id="{4F21EA87-CE67-4A1E-B2E0-513F775C76A7}"/>
              </a:ext>
            </a:extLst>
          </p:cNvPr>
          <p:cNvSpPr>
            <a:spLocks noGrp="1"/>
          </p:cNvSpPr>
          <p:nvPr>
            <p:ph type="body" idx="13" hasCustomPrompt="1"/>
          </p:nvPr>
        </p:nvSpPr>
        <p:spPr>
          <a:xfrm>
            <a:off x="838199" y="3886241"/>
            <a:ext cx="4351910" cy="296437"/>
          </a:xfrm>
        </p:spPr>
        <p:txBody>
          <a:bodyPr lIns="0" rIns="0" rtlCol="0">
            <a:noAutofit/>
          </a:bodyPr>
          <a:lstStyle>
            <a:lvl1pPr marL="0" indent="0" algn="ctr">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dirty="0"/>
              <a:t>СТИЛИ ОБРАЗЦА</a:t>
            </a:r>
          </a:p>
        </p:txBody>
      </p:sp>
      <p:sp>
        <p:nvSpPr>
          <p:cNvPr id="2" name="Нижний колонтитул 1">
            <a:extLst>
              <a:ext uri="{FF2B5EF4-FFF2-40B4-BE49-F238E27FC236}">
                <a16:creationId xmlns:a16="http://schemas.microsoft.com/office/drawing/2014/main" id="{1A26DCC3-B99B-481C-AC63-F17D5215DCC8}"/>
              </a:ext>
            </a:extLst>
          </p:cNvPr>
          <p:cNvSpPr>
            <a:spLocks noGrp="1"/>
          </p:cNvSpPr>
          <p:nvPr>
            <p:ph type="ftr" sz="quarter" idx="16"/>
          </p:nvPr>
        </p:nvSpPr>
        <p:spPr/>
        <p:txBody>
          <a:bodyPr rtlCol="0"/>
          <a:lstStyle/>
          <a:p>
            <a:pPr rtl="0"/>
            <a:r>
              <a:rPr lang="ru-RU" noProof="0" dirty="0"/>
              <a:t>Добавить нижний колонтитул</a:t>
            </a:r>
          </a:p>
        </p:txBody>
      </p:sp>
      <p:sp>
        <p:nvSpPr>
          <p:cNvPr id="3" name="Номер слайда 2">
            <a:extLst>
              <a:ext uri="{FF2B5EF4-FFF2-40B4-BE49-F238E27FC236}">
                <a16:creationId xmlns:a16="http://schemas.microsoft.com/office/drawing/2014/main" id="{40D24A36-5F75-40A5-8DA4-0364F4492FC6}"/>
              </a:ext>
            </a:extLst>
          </p:cNvPr>
          <p:cNvSpPr>
            <a:spLocks noGrp="1"/>
          </p:cNvSpPr>
          <p:nvPr>
            <p:ph type="sldNum" sz="quarter" idx="17"/>
          </p:nvPr>
        </p:nvSpPr>
        <p:spPr/>
        <p:txBody>
          <a:bodyPr rtlCol="0"/>
          <a:lstStyle/>
          <a:p>
            <a:pPr rtl="0"/>
            <a:fld id="{8C2E478F-E849-4A8C-AF1F-CBCC78A7CBFA}" type="slidenum">
              <a:rPr lang="ru-RU" noProof="0" smtClean="0"/>
              <a:pPr rtl="0"/>
              <a:t>‹#›</a:t>
            </a:fld>
            <a:endParaRPr lang="ru-RU" noProof="0" dirty="0"/>
          </a:p>
        </p:txBody>
      </p:sp>
    </p:spTree>
    <p:extLst>
      <p:ext uri="{BB962C8B-B14F-4D97-AF65-F5344CB8AC3E}">
        <p14:creationId xmlns:p14="http://schemas.microsoft.com/office/powerpoint/2010/main" val="384814379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2">
    <p:spTree>
      <p:nvGrpSpPr>
        <p:cNvPr id="1" name=""/>
        <p:cNvGrpSpPr/>
        <p:nvPr/>
      </p:nvGrpSpPr>
      <p:grpSpPr>
        <a:xfrm>
          <a:off x="0" y="0"/>
          <a:ext cx="0" cy="0"/>
          <a:chOff x="0" y="0"/>
          <a:chExt cx="0" cy="0"/>
        </a:xfrm>
      </p:grpSpPr>
      <p:sp>
        <p:nvSpPr>
          <p:cNvPr id="7" name="Рисунок 13">
            <a:extLst>
              <a:ext uri="{FF2B5EF4-FFF2-40B4-BE49-F238E27FC236}">
                <a16:creationId xmlns:a16="http://schemas.microsoft.com/office/drawing/2014/main" id="{B599FEC8-12D0-4EB5-8573-C891D56C84E0}"/>
              </a:ext>
            </a:extLst>
          </p:cNvPr>
          <p:cNvSpPr>
            <a:spLocks noGrp="1"/>
          </p:cNvSpPr>
          <p:nvPr>
            <p:ph type="pic" sz="quarter" idx="15"/>
          </p:nvPr>
        </p:nvSpPr>
        <p:spPr>
          <a:xfrm>
            <a:off x="-71015" y="0"/>
            <a:ext cx="12263015" cy="6858000"/>
          </a:xfrm>
          <a:solidFill>
            <a:schemeClr val="bg1">
              <a:lumMod val="50000"/>
            </a:schemeClr>
          </a:solidFill>
        </p:spPr>
        <p:txBody>
          <a:bodyPr rtlCol="0"/>
          <a:lstStyle/>
          <a:p>
            <a:pPr rtl="0"/>
            <a:r>
              <a:rPr lang="ru-RU" noProof="0" smtClean="0"/>
              <a:t>Вставка рисунка</a:t>
            </a:r>
            <a:endParaRPr lang="ru-RU" noProof="0" dirty="0"/>
          </a:p>
        </p:txBody>
      </p:sp>
      <p:grpSp>
        <p:nvGrpSpPr>
          <p:cNvPr id="14" name="Группа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Прямоугольник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pic>
          <p:nvPicPr>
            <p:cNvPr id="17" name="Графический объект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39938" y="1088572"/>
              <a:ext cx="4572000" cy="4572000"/>
            </a:xfrm>
            <a:prstGeom prst="rect">
              <a:avLst/>
            </a:prstGeom>
          </p:spPr>
        </p:pic>
        <p:sp>
          <p:nvSpPr>
            <p:cNvPr id="16" name="Прямоугольник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grpSp>
      <p:sp>
        <p:nvSpPr>
          <p:cNvPr id="8" name="Заголовок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rtlCol="0">
            <a:normAutofit/>
          </a:bodyPr>
          <a:lstStyle>
            <a:lvl1pPr algn="ctr">
              <a:defRPr sz="4400" b="1" spc="300">
                <a:solidFill>
                  <a:srgbClr val="2F3342"/>
                </a:solidFill>
                <a:latin typeface="+mj-lt"/>
              </a:defRPr>
            </a:lvl1pPr>
          </a:lstStyle>
          <a:p>
            <a:pPr rtl="0"/>
            <a:r>
              <a:rPr lang="ru-RU" noProof="0" smtClean="0"/>
              <a:t>Образец заголовка</a:t>
            </a:r>
            <a:endParaRPr lang="ru-RU" noProof="0" dirty="0"/>
          </a:p>
        </p:txBody>
      </p:sp>
      <p:sp>
        <p:nvSpPr>
          <p:cNvPr id="22" name="Текст 2">
            <a:extLst>
              <a:ext uri="{FF2B5EF4-FFF2-40B4-BE49-F238E27FC236}">
                <a16:creationId xmlns:a16="http://schemas.microsoft.com/office/drawing/2014/main" id="{74491700-C4EB-4143-ACD3-DE153BF9DD99}"/>
              </a:ext>
            </a:extLst>
          </p:cNvPr>
          <p:cNvSpPr>
            <a:spLocks noGrp="1"/>
          </p:cNvSpPr>
          <p:nvPr>
            <p:ph type="body" idx="13" hasCustomPrompt="1"/>
          </p:nvPr>
        </p:nvSpPr>
        <p:spPr>
          <a:xfrm>
            <a:off x="4506094" y="4127455"/>
            <a:ext cx="4351910" cy="296437"/>
          </a:xfrm>
        </p:spPr>
        <p:txBody>
          <a:bodyPr lIns="0" rIns="0" rtlCol="0">
            <a:noAutofit/>
          </a:bodyPr>
          <a:lstStyle>
            <a:lvl1pPr marL="0" indent="0" algn="ctr">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dirty="0"/>
              <a:t>СТИЛИ ОБРАЗЦА</a:t>
            </a:r>
          </a:p>
        </p:txBody>
      </p:sp>
      <p:sp>
        <p:nvSpPr>
          <p:cNvPr id="3" name="Номер слайда 2">
            <a:extLst>
              <a:ext uri="{FF2B5EF4-FFF2-40B4-BE49-F238E27FC236}">
                <a16:creationId xmlns:a16="http://schemas.microsoft.com/office/drawing/2014/main" id="{D11BF64E-D1E6-463D-B3F0-1491C107C8B1}"/>
              </a:ext>
            </a:extLst>
          </p:cNvPr>
          <p:cNvSpPr>
            <a:spLocks noGrp="1"/>
          </p:cNvSpPr>
          <p:nvPr>
            <p:ph type="sldNum" sz="quarter" idx="17"/>
          </p:nvPr>
        </p:nvSpPr>
        <p:spPr/>
        <p:txBody>
          <a:bodyPr rtlCol="0"/>
          <a:lstStyle/>
          <a:p>
            <a:pPr rtl="0"/>
            <a:fld id="{8C2E478F-E849-4A8C-AF1F-CBCC78A7CBFA}" type="slidenum">
              <a:rPr lang="ru-RU" noProof="0" smtClean="0"/>
              <a:pPr rtl="0"/>
              <a:t>‹#›</a:t>
            </a:fld>
            <a:endParaRPr lang="ru-RU" noProof="0" dirty="0"/>
          </a:p>
        </p:txBody>
      </p:sp>
      <p:sp>
        <p:nvSpPr>
          <p:cNvPr id="2" name="Нижний колонтитул 1">
            <a:extLst>
              <a:ext uri="{FF2B5EF4-FFF2-40B4-BE49-F238E27FC236}">
                <a16:creationId xmlns:a16="http://schemas.microsoft.com/office/drawing/2014/main" id="{1149EC66-F633-4F8B-BA43-E48843E5AD21}"/>
              </a:ext>
            </a:extLst>
          </p:cNvPr>
          <p:cNvSpPr>
            <a:spLocks noGrp="1"/>
          </p:cNvSpPr>
          <p:nvPr>
            <p:ph type="ftr" sz="quarter" idx="16"/>
          </p:nvPr>
        </p:nvSpPr>
        <p:spPr/>
        <p:txBody>
          <a:bodyPr rtlCol="0"/>
          <a:lstStyle>
            <a:lvl1pPr>
              <a:defRPr>
                <a:solidFill>
                  <a:schemeClr val="bg1"/>
                </a:solidFill>
              </a:defRPr>
            </a:lvl1pPr>
          </a:lstStyle>
          <a:p>
            <a:pPr rtl="0"/>
            <a:r>
              <a:rPr lang="ru-RU" noProof="0" dirty="0"/>
              <a:t>Добавить нижний колонтитул</a:t>
            </a:r>
          </a:p>
        </p:txBody>
      </p:sp>
    </p:spTree>
    <p:extLst>
      <p:ext uri="{BB962C8B-B14F-4D97-AF65-F5344CB8AC3E}">
        <p14:creationId xmlns:p14="http://schemas.microsoft.com/office/powerpoint/2010/main" val="28995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равнение с изображением">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sp>
        <p:nvSpPr>
          <p:cNvPr id="3" name="Текст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solidFill>
              <a:schemeClr val="bg1"/>
            </a:solidFill>
          </a:ln>
        </p:spPr>
        <p:txBody>
          <a:bodyPr rtlCol="0" anchor="ctr"/>
          <a:lstStyle>
            <a:lvl1pPr marL="0" indent="0" algn="ctr">
              <a:buNone/>
              <a:defRPr sz="2400" b="1">
                <a:solidFill>
                  <a:srgbClr val="2F33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4" name="Объект 3">
            <a:extLst>
              <a:ext uri="{FF2B5EF4-FFF2-40B4-BE49-F238E27FC236}">
                <a16:creationId xmlns:a16="http://schemas.microsoft.com/office/drawing/2014/main" id="{FECCBEC1-2F48-4E90-ADF0-BEE2B9E477B0}"/>
              </a:ext>
            </a:extLst>
          </p:cNvPr>
          <p:cNvSpPr>
            <a:spLocks noGrp="1"/>
          </p:cNvSpPr>
          <p:nvPr>
            <p:ph sz="half" idx="2"/>
          </p:nvPr>
        </p:nvSpPr>
        <p:spPr>
          <a:xfrm>
            <a:off x="573882" y="2108201"/>
            <a:ext cx="3464717" cy="3684588"/>
          </a:xfrm>
        </p:spPr>
        <p:txBody>
          <a:bodyPr rtlCol="0">
            <a:normAutofit/>
          </a:bodyPr>
          <a:lstStyle>
            <a:lvl1pPr>
              <a:lnSpc>
                <a:spcPct val="150000"/>
              </a:lnSpc>
              <a:defRPr sz="1600">
                <a:solidFill>
                  <a:srgbClr val="2F3342"/>
                </a:solidFill>
              </a:defRPr>
            </a:lvl1pPr>
            <a:lvl2pPr>
              <a:lnSpc>
                <a:spcPct val="150000"/>
              </a:lnSpc>
              <a:defRPr sz="1400">
                <a:solidFill>
                  <a:srgbClr val="2F3342"/>
                </a:solidFill>
              </a:defRPr>
            </a:lvl2pPr>
            <a:lvl3pPr>
              <a:lnSpc>
                <a:spcPct val="150000"/>
              </a:lnSpc>
              <a:defRPr sz="1200">
                <a:solidFill>
                  <a:srgbClr val="2F3342"/>
                </a:solidFill>
              </a:defRPr>
            </a:lvl3pPr>
            <a:lvl4pPr>
              <a:lnSpc>
                <a:spcPct val="150000"/>
              </a:lnSpc>
              <a:defRPr sz="1100">
                <a:solidFill>
                  <a:srgbClr val="2F3342"/>
                </a:solidFill>
              </a:defRPr>
            </a:lvl4pPr>
            <a:lvl5pPr>
              <a:lnSpc>
                <a:spcPct val="150000"/>
              </a:lnSpc>
              <a:defRPr sz="1100">
                <a:solidFill>
                  <a:srgbClr val="2F3342"/>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1" name="Текст 2">
            <a:extLst>
              <a:ext uri="{FF2B5EF4-FFF2-40B4-BE49-F238E27FC236}">
                <a16:creationId xmlns:a16="http://schemas.microsoft.com/office/drawing/2014/main" id="{367F380C-58A9-4490-AC57-579A90290F36}"/>
              </a:ext>
            </a:extLst>
          </p:cNvPr>
          <p:cNvSpPr>
            <a:spLocks noGrp="1"/>
          </p:cNvSpPr>
          <p:nvPr>
            <p:ph type="body" idx="13"/>
          </p:nvPr>
        </p:nvSpPr>
        <p:spPr>
          <a:xfrm>
            <a:off x="8153400" y="1061132"/>
            <a:ext cx="3464717" cy="823912"/>
          </a:xfrm>
          <a:ln>
            <a:solidFill>
              <a:schemeClr val="bg1"/>
            </a:solidFill>
          </a:ln>
        </p:spPr>
        <p:txBody>
          <a:bodyPr rtlCol="0" anchor="ctr"/>
          <a:lstStyle>
            <a:lvl1pPr marL="0" indent="0" algn="ctr">
              <a:buNone/>
              <a:defRPr sz="2400" b="1">
                <a:solidFill>
                  <a:srgbClr val="2F33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12" name="Объект 3">
            <a:extLst>
              <a:ext uri="{FF2B5EF4-FFF2-40B4-BE49-F238E27FC236}">
                <a16:creationId xmlns:a16="http://schemas.microsoft.com/office/drawing/2014/main" id="{DA285A94-0E4E-47DC-8E61-41F684F37003}"/>
              </a:ext>
            </a:extLst>
          </p:cNvPr>
          <p:cNvSpPr>
            <a:spLocks noGrp="1"/>
          </p:cNvSpPr>
          <p:nvPr>
            <p:ph sz="half" idx="14"/>
          </p:nvPr>
        </p:nvSpPr>
        <p:spPr>
          <a:xfrm>
            <a:off x="8153400" y="2108201"/>
            <a:ext cx="3464717" cy="3684588"/>
          </a:xfrm>
        </p:spPr>
        <p:txBody>
          <a:bodyPr rtlCol="0">
            <a:normAutofit/>
          </a:bodyPr>
          <a:lstStyle>
            <a:lvl1pPr>
              <a:lnSpc>
                <a:spcPct val="150000"/>
              </a:lnSpc>
              <a:defRPr sz="1600">
                <a:solidFill>
                  <a:srgbClr val="2F3342"/>
                </a:solidFill>
              </a:defRPr>
            </a:lvl1pPr>
            <a:lvl2pPr>
              <a:lnSpc>
                <a:spcPct val="150000"/>
              </a:lnSpc>
              <a:defRPr sz="1400">
                <a:solidFill>
                  <a:srgbClr val="2F3342"/>
                </a:solidFill>
              </a:defRPr>
            </a:lvl2pPr>
            <a:lvl3pPr>
              <a:lnSpc>
                <a:spcPct val="150000"/>
              </a:lnSpc>
              <a:defRPr sz="1200">
                <a:solidFill>
                  <a:srgbClr val="2F3342"/>
                </a:solidFill>
              </a:defRPr>
            </a:lvl3pPr>
            <a:lvl4pPr>
              <a:lnSpc>
                <a:spcPct val="150000"/>
              </a:lnSpc>
              <a:defRPr sz="1100">
                <a:solidFill>
                  <a:srgbClr val="2F3342"/>
                </a:solidFill>
              </a:defRPr>
            </a:lvl4pPr>
            <a:lvl5pPr>
              <a:lnSpc>
                <a:spcPct val="150000"/>
              </a:lnSpc>
              <a:defRPr sz="1100">
                <a:solidFill>
                  <a:srgbClr val="2F3342"/>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8" name="Прямоугольник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sp>
        <p:nvSpPr>
          <p:cNvPr id="16" name="Рисунок 13">
            <a:extLst>
              <a:ext uri="{FF2B5EF4-FFF2-40B4-BE49-F238E27FC236}">
                <a16:creationId xmlns:a16="http://schemas.microsoft.com/office/drawing/2014/main" id="{354FBDC8-CD65-4972-A821-C25297B1A8AB}"/>
              </a:ext>
            </a:extLst>
          </p:cNvPr>
          <p:cNvSpPr>
            <a:spLocks noGrp="1"/>
          </p:cNvSpPr>
          <p:nvPr>
            <p:ph type="pic" sz="quarter" idx="15"/>
          </p:nvPr>
        </p:nvSpPr>
        <p:spPr>
          <a:xfrm>
            <a:off x="4659082" y="489291"/>
            <a:ext cx="2873833" cy="5920920"/>
          </a:xfrm>
          <a:solidFill>
            <a:schemeClr val="bg1"/>
          </a:solidFill>
        </p:spPr>
        <p:txBody>
          <a:bodyPr rtlCol="0"/>
          <a:lstStyle/>
          <a:p>
            <a:pPr rtl="0"/>
            <a:r>
              <a:rPr lang="ru-RU" noProof="0" smtClean="0"/>
              <a:t>Вставка рисунка</a:t>
            </a:r>
            <a:endParaRPr lang="ru-RU" noProof="0" dirty="0"/>
          </a:p>
        </p:txBody>
      </p:sp>
      <p:sp>
        <p:nvSpPr>
          <p:cNvPr id="2" name="Нижний колонтитул 1">
            <a:extLst>
              <a:ext uri="{FF2B5EF4-FFF2-40B4-BE49-F238E27FC236}">
                <a16:creationId xmlns:a16="http://schemas.microsoft.com/office/drawing/2014/main" id="{0C0FCBE5-63C0-4DC7-8687-C2C76ABBDDB2}"/>
              </a:ext>
            </a:extLst>
          </p:cNvPr>
          <p:cNvSpPr>
            <a:spLocks noGrp="1"/>
          </p:cNvSpPr>
          <p:nvPr>
            <p:ph type="ftr" sz="quarter" idx="16"/>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a16="http://schemas.microsoft.com/office/drawing/2014/main" id="{D0F240C4-B3CD-49AA-8C48-9FE7AA1FE3D0}"/>
              </a:ext>
            </a:extLst>
          </p:cNvPr>
          <p:cNvSpPr>
            <a:spLocks noGrp="1"/>
          </p:cNvSpPr>
          <p:nvPr>
            <p:ph type="sldNum" sz="quarter" idx="17"/>
          </p:nvPr>
        </p:nvSpPr>
        <p:spPr/>
        <p:txBody>
          <a:bodyPr rtlCol="0"/>
          <a:lstStyle/>
          <a:p>
            <a:pPr rtl="0"/>
            <a:fld id="{8C2E478F-E849-4A8C-AF1F-CBCC78A7CBFA}" type="slidenum">
              <a:rPr lang="ru-RU" noProof="0" smtClean="0"/>
              <a:pPr rtl="0"/>
              <a:t>‹#›</a:t>
            </a:fld>
            <a:endParaRPr lang="ru-RU" noProof="0" dirty="0"/>
          </a:p>
        </p:txBody>
      </p:sp>
      <p:sp>
        <p:nvSpPr>
          <p:cNvPr id="6" name="Title 5" hidden="1">
            <a:extLst>
              <a:ext uri="{FF2B5EF4-FFF2-40B4-BE49-F238E27FC236}">
                <a16:creationId xmlns:a16="http://schemas.microsoft.com/office/drawing/2014/main" id="{A43A44DE-9B7B-49B8-AE13-95164A3FA9F1}"/>
              </a:ext>
            </a:extLst>
          </p:cNvPr>
          <p:cNvSpPr>
            <a:spLocks noGrp="1"/>
          </p:cNvSpPr>
          <p:nvPr>
            <p:ph type="title"/>
          </p:nvPr>
        </p:nvSpPr>
        <p:spPr>
          <a:xfrm>
            <a:off x="595884" y="0"/>
            <a:ext cx="3605998" cy="1188720"/>
          </a:xfrm>
        </p:spPr>
        <p:txBody>
          <a:bodyPr rtlCol="0">
            <a:normAutofit/>
          </a:bodyPr>
          <a:lstStyle>
            <a:lvl1pPr>
              <a:defRPr sz="2800"/>
            </a:lvl1pPr>
          </a:lstStyle>
          <a:p>
            <a:pPr rtl="0"/>
            <a:r>
              <a:rPr lang="ru-RU" smtClean="0"/>
              <a:t>Образец заголовка</a:t>
            </a:r>
            <a:endParaRPr lang="en-US" dirty="0"/>
          </a:p>
        </p:txBody>
      </p:sp>
    </p:spTree>
    <p:extLst>
      <p:ext uri="{BB962C8B-B14F-4D97-AF65-F5344CB8AC3E}">
        <p14:creationId xmlns:p14="http://schemas.microsoft.com/office/powerpoint/2010/main" val="178074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Рисунок с объектом">
    <p:spTree>
      <p:nvGrpSpPr>
        <p:cNvPr id="1" name=""/>
        <p:cNvGrpSpPr/>
        <p:nvPr/>
      </p:nvGrpSpPr>
      <p:grpSpPr>
        <a:xfrm>
          <a:off x="0" y="0"/>
          <a:ext cx="0" cy="0"/>
          <a:chOff x="0" y="0"/>
          <a:chExt cx="0" cy="0"/>
        </a:xfrm>
      </p:grpSpPr>
      <p:sp>
        <p:nvSpPr>
          <p:cNvPr id="3" name="Рисунок 2">
            <a:extLst>
              <a:ext uri="{FF2B5EF4-FFF2-40B4-BE49-F238E27FC236}">
                <a16:creationId xmlns:a16="http://schemas.microsoft.com/office/drawing/2014/main" id="{CAE90E16-AEC5-4F82-85B0-DDEA26AA939A}"/>
              </a:ext>
            </a:extLst>
          </p:cNvPr>
          <p:cNvSpPr>
            <a:spLocks noGrp="1"/>
          </p:cNvSpPr>
          <p:nvPr>
            <p:ph type="pic" idx="1"/>
          </p:nvPr>
        </p:nvSpPr>
        <p:spPr>
          <a:xfrm>
            <a:off x="6727370" y="0"/>
            <a:ext cx="5464629" cy="68580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smtClean="0"/>
              <a:t>Вставка рисунка</a:t>
            </a:r>
            <a:endParaRPr lang="ru-RU" noProof="0" dirty="0"/>
          </a:p>
        </p:txBody>
      </p:sp>
      <p:sp>
        <p:nvSpPr>
          <p:cNvPr id="10" name="Прямоугольник 9">
            <a:extLst>
              <a:ext uri="{FF2B5EF4-FFF2-40B4-BE49-F238E27FC236}">
                <a16:creationId xmlns:a16="http://schemas.microsoft.com/office/drawing/2014/main" id="{ABD40C7A-92CE-46D6-B056-C75D73663328}"/>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3" name="Прямоугольник 12">
            <a:extLst>
              <a:ext uri="{FF2B5EF4-FFF2-40B4-BE49-F238E27FC236}">
                <a16:creationId xmlns:a16="http://schemas.microsoft.com/office/drawing/2014/main" id="{EA1A2116-206B-49CD-9ECC-078E4F72904C}"/>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sp>
        <p:nvSpPr>
          <p:cNvPr id="14" name="Прямоугольник 13">
            <a:extLst>
              <a:ext uri="{FF2B5EF4-FFF2-40B4-BE49-F238E27FC236}">
                <a16:creationId xmlns:a16="http://schemas.microsoft.com/office/drawing/2014/main" id="{A69E75A6-06C5-49D0-9164-3098CE0E53D8}"/>
              </a:ext>
            </a:extLst>
          </p:cNvPr>
          <p:cNvSpPr/>
          <p:nvPr userDrawn="1"/>
        </p:nvSpPr>
        <p:spPr>
          <a:xfrm>
            <a:off x="957943" y="655467"/>
            <a:ext cx="5769428"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a:extLst>
              <a:ext uri="{FF2B5EF4-FFF2-40B4-BE49-F238E27FC236}">
                <a16:creationId xmlns:a16="http://schemas.microsoft.com/office/drawing/2014/main" id="{9AF0F519-65FC-434F-8F2F-F778A20A82ED}"/>
              </a:ext>
            </a:extLst>
          </p:cNvPr>
          <p:cNvSpPr>
            <a:spLocks noGrp="1"/>
          </p:cNvSpPr>
          <p:nvPr>
            <p:ph type="title"/>
          </p:nvPr>
        </p:nvSpPr>
        <p:spPr>
          <a:xfrm>
            <a:off x="957943" y="1480457"/>
            <a:ext cx="5138057" cy="587876"/>
          </a:xfrm>
        </p:spPr>
        <p:txBody>
          <a:bodyPr rtlCol="0" anchor="b"/>
          <a:lstStyle>
            <a:lvl1pPr>
              <a:defRPr sz="3200" b="1">
                <a:solidFill>
                  <a:srgbClr val="2F3342"/>
                </a:solidFill>
                <a:latin typeface="+mj-lt"/>
              </a:defRPr>
            </a:lvl1pPr>
          </a:lstStyle>
          <a:p>
            <a:pPr rtl="0"/>
            <a:r>
              <a:rPr lang="ru-RU" noProof="0" smtClean="0"/>
              <a:t>Образец заголовка</a:t>
            </a:r>
            <a:endParaRPr lang="ru-RU" noProof="0" dirty="0"/>
          </a:p>
        </p:txBody>
      </p:sp>
      <p:sp>
        <p:nvSpPr>
          <p:cNvPr id="4" name="Текст 3">
            <a:extLst>
              <a:ext uri="{FF2B5EF4-FFF2-40B4-BE49-F238E27FC236}">
                <a16:creationId xmlns:a16="http://schemas.microsoft.com/office/drawing/2014/main" id="{F41E2B8D-1C12-403F-BE59-ECC565466CB0}"/>
              </a:ext>
            </a:extLst>
          </p:cNvPr>
          <p:cNvSpPr>
            <a:spLocks noGrp="1"/>
          </p:cNvSpPr>
          <p:nvPr>
            <p:ph type="body" sz="half" idx="2"/>
          </p:nvPr>
        </p:nvSpPr>
        <p:spPr>
          <a:xfrm>
            <a:off x="957943" y="2546851"/>
            <a:ext cx="5138057" cy="3396749"/>
          </a:xfrm>
        </p:spPr>
        <p:txBody>
          <a:bodyPr rtlCol="0"/>
          <a:lstStyle>
            <a:lvl1pPr marL="0" indent="0">
              <a:lnSpc>
                <a:spcPct val="150000"/>
              </a:lnSpc>
              <a:buNone/>
              <a:defRPr sz="1600">
                <a:solidFill>
                  <a:srgbClr val="2F334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sp>
        <p:nvSpPr>
          <p:cNvPr id="11" name="Текст 2">
            <a:extLst>
              <a:ext uri="{FF2B5EF4-FFF2-40B4-BE49-F238E27FC236}">
                <a16:creationId xmlns:a16="http://schemas.microsoft.com/office/drawing/2014/main" id="{D9EF0584-D46D-4C21-99D2-074ADF23E018}"/>
              </a:ext>
            </a:extLst>
          </p:cNvPr>
          <p:cNvSpPr>
            <a:spLocks noGrp="1"/>
          </p:cNvSpPr>
          <p:nvPr>
            <p:ph type="body" idx="13" hasCustomPrompt="1"/>
          </p:nvPr>
        </p:nvSpPr>
        <p:spPr>
          <a:xfrm>
            <a:off x="979714" y="2095547"/>
            <a:ext cx="4958100" cy="365125"/>
          </a:xfrm>
        </p:spPr>
        <p:txBody>
          <a:bodyPr rtlCol="0">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dirty="0"/>
              <a:t>ОБРАЗЕЦ ТЕКСТА</a:t>
            </a:r>
          </a:p>
        </p:txBody>
      </p:sp>
      <p:sp>
        <p:nvSpPr>
          <p:cNvPr id="8" name="Нижний колонтитул 7">
            <a:extLst>
              <a:ext uri="{FF2B5EF4-FFF2-40B4-BE49-F238E27FC236}">
                <a16:creationId xmlns:a16="http://schemas.microsoft.com/office/drawing/2014/main" id="{86AFC205-B079-430E-B82F-CBF6F56DE09D}"/>
              </a:ext>
            </a:extLst>
          </p:cNvPr>
          <p:cNvSpPr>
            <a:spLocks noGrp="1"/>
          </p:cNvSpPr>
          <p:nvPr>
            <p:ph type="ftr" sz="quarter" idx="14"/>
          </p:nvPr>
        </p:nvSpPr>
        <p:spPr/>
        <p:txBody>
          <a:bodyPr rtlCol="0"/>
          <a:lstStyle/>
          <a:p>
            <a:pPr rtl="0"/>
            <a:r>
              <a:rPr lang="ru-RU" noProof="0" dirty="0"/>
              <a:t>Добавить нижний колонтитул</a:t>
            </a:r>
          </a:p>
        </p:txBody>
      </p:sp>
      <p:sp>
        <p:nvSpPr>
          <p:cNvPr id="12" name="Номер слайда 11">
            <a:extLst>
              <a:ext uri="{FF2B5EF4-FFF2-40B4-BE49-F238E27FC236}">
                <a16:creationId xmlns:a16="http://schemas.microsoft.com/office/drawing/2014/main" id="{E82B84E2-AAE4-4BC1-8C01-AF4ABADD6EDE}"/>
              </a:ext>
            </a:extLst>
          </p:cNvPr>
          <p:cNvSpPr>
            <a:spLocks noGrp="1"/>
          </p:cNvSpPr>
          <p:nvPr>
            <p:ph type="sldNum" sz="quarter" idx="15"/>
          </p:nvPr>
        </p:nvSpPr>
        <p:spPr/>
        <p:txBody>
          <a:bodyPr rtlCol="0"/>
          <a:lstStyle/>
          <a:p>
            <a:pPr rtl="0"/>
            <a:fld id="{8C2E478F-E849-4A8C-AF1F-CBCC78A7CBFA}" type="slidenum">
              <a:rPr lang="ru-RU" noProof="0" smtClean="0"/>
              <a:pPr rtl="0"/>
              <a:t>‹#›</a:t>
            </a:fld>
            <a:endParaRPr lang="ru-RU" noProof="0" dirty="0"/>
          </a:p>
        </p:txBody>
      </p:sp>
    </p:spTree>
    <p:extLst>
      <p:ext uri="{BB962C8B-B14F-4D97-AF65-F5344CB8AC3E}">
        <p14:creationId xmlns:p14="http://schemas.microsoft.com/office/powerpoint/2010/main" val="3577251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spTree>
      <p:nvGrpSpPr>
        <p:cNvPr id="1" name=""/>
        <p:cNvGrpSpPr/>
        <p:nvPr/>
      </p:nvGrpSpPr>
      <p:grpSpPr>
        <a:xfrm>
          <a:off x="0" y="0"/>
          <a:ext cx="0" cy="0"/>
          <a:chOff x="0" y="0"/>
          <a:chExt cx="0" cy="0"/>
        </a:xfrm>
      </p:grpSpPr>
      <p:sp>
        <p:nvSpPr>
          <p:cNvPr id="6" name="Объект 5">
            <a:extLst>
              <a:ext uri="{FF2B5EF4-FFF2-40B4-BE49-F238E27FC236}">
                <a16:creationId xmlns:a16="http://schemas.microsoft.com/office/drawing/2014/main" id="{C42E9CCD-6BB8-4209-A6BA-851867956084}"/>
              </a:ext>
            </a:extLst>
          </p:cNvPr>
          <p:cNvSpPr>
            <a:spLocks noGrp="1"/>
          </p:cNvSpPr>
          <p:nvPr>
            <p:ph sz="quarter" idx="16"/>
          </p:nvPr>
        </p:nvSpPr>
        <p:spPr>
          <a:xfrm>
            <a:off x="6400191" y="470641"/>
            <a:ext cx="5220309" cy="5916718"/>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grpSp>
        <p:nvGrpSpPr>
          <p:cNvPr id="5" name="Группа 4">
            <a:extLst>
              <a:ext uri="{FF2B5EF4-FFF2-40B4-BE49-F238E27FC236}">
                <a16:creationId xmlns:a16="http://schemas.microsoft.com/office/drawing/2014/main" id="{1E8CB484-5390-4B2F-9BFB-D0733BEE88A5}"/>
              </a:ext>
            </a:extLst>
          </p:cNvPr>
          <p:cNvGrpSpPr/>
          <p:nvPr userDrawn="1"/>
        </p:nvGrpSpPr>
        <p:grpSpPr>
          <a:xfrm>
            <a:off x="657060" y="435124"/>
            <a:ext cx="5134751" cy="6215741"/>
            <a:chOff x="252031" y="391887"/>
            <a:chExt cx="7433283" cy="6215741"/>
          </a:xfrm>
        </p:grpSpPr>
        <p:sp>
          <p:nvSpPr>
            <p:cNvPr id="24" name="Прямоугольник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sp>
          <p:nvSpPr>
            <p:cNvPr id="23" name="Прямоугольник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5" name="Прямоугольник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sp>
        <p:nvSpPr>
          <p:cNvPr id="2" name="Заголовок 1">
            <a:extLst>
              <a:ext uri="{FF2B5EF4-FFF2-40B4-BE49-F238E27FC236}">
                <a16:creationId xmlns:a16="http://schemas.microsoft.com/office/drawing/2014/main" id="{004074E6-E39E-4D19-B91F-8E84F37CBF3C}"/>
              </a:ext>
            </a:extLst>
          </p:cNvPr>
          <p:cNvSpPr>
            <a:spLocks noGrp="1"/>
          </p:cNvSpPr>
          <p:nvPr>
            <p:ph type="title" hasCustomPrompt="1"/>
          </p:nvPr>
        </p:nvSpPr>
        <p:spPr>
          <a:xfrm>
            <a:off x="599167" y="1099002"/>
            <a:ext cx="4226024" cy="573989"/>
          </a:xfrm>
        </p:spPr>
        <p:txBody>
          <a:bodyPr lIns="0" rIns="0" rtlCol="0">
            <a:noAutofit/>
          </a:bodyPr>
          <a:lstStyle>
            <a:lvl1pPr>
              <a:defRPr sz="3200" b="1" spc="0">
                <a:solidFill>
                  <a:srgbClr val="2F3342"/>
                </a:solidFill>
                <a:latin typeface="+mj-lt"/>
              </a:defRPr>
            </a:lvl1pPr>
          </a:lstStyle>
          <a:p>
            <a:pPr rtl="0"/>
            <a:r>
              <a:rPr lang="ru-RU" noProof="0" dirty="0"/>
              <a:t>ОБРАЗЕЦ</a:t>
            </a:r>
          </a:p>
        </p:txBody>
      </p:sp>
      <p:sp>
        <p:nvSpPr>
          <p:cNvPr id="3" name="Объект 2">
            <a:extLst>
              <a:ext uri="{FF2B5EF4-FFF2-40B4-BE49-F238E27FC236}">
                <a16:creationId xmlns:a16="http://schemas.microsoft.com/office/drawing/2014/main" id="{607D1B16-7058-45AD-9B19-E19CAF96683B}"/>
              </a:ext>
            </a:extLst>
          </p:cNvPr>
          <p:cNvSpPr>
            <a:spLocks noGrp="1"/>
          </p:cNvSpPr>
          <p:nvPr>
            <p:ph idx="1"/>
          </p:nvPr>
        </p:nvSpPr>
        <p:spPr>
          <a:xfrm>
            <a:off x="599167" y="2145234"/>
            <a:ext cx="4226024" cy="3857329"/>
          </a:xfrm>
        </p:spPr>
        <p:txBody>
          <a:bodyPr lIns="0" rIns="0" rtlCol="0">
            <a:normAutofit/>
          </a:bodyPr>
          <a:lstStyle>
            <a:lvl1pPr>
              <a:lnSpc>
                <a:spcPct val="150000"/>
              </a:lnSpc>
              <a:defRPr sz="1600">
                <a:solidFill>
                  <a:srgbClr val="2F3342"/>
                </a:solidFill>
              </a:defRPr>
            </a:lvl1pPr>
            <a:lvl2pPr>
              <a:lnSpc>
                <a:spcPct val="150000"/>
              </a:lnSpc>
              <a:defRPr sz="1600">
                <a:solidFill>
                  <a:srgbClr val="2F3342"/>
                </a:solidFill>
              </a:defRPr>
            </a:lvl2pPr>
            <a:lvl3pPr>
              <a:lnSpc>
                <a:spcPct val="150000"/>
              </a:lnSpc>
              <a:defRPr sz="1400">
                <a:solidFill>
                  <a:srgbClr val="2F3342"/>
                </a:solidFill>
              </a:defRPr>
            </a:lvl3pPr>
            <a:lvl4pPr>
              <a:lnSpc>
                <a:spcPct val="150000"/>
              </a:lnSpc>
              <a:defRPr sz="1200">
                <a:solidFill>
                  <a:srgbClr val="2F3342"/>
                </a:solidFill>
              </a:defRPr>
            </a:lvl4pPr>
            <a:lvl5pPr>
              <a:lnSpc>
                <a:spcPct val="150000"/>
              </a:lnSpc>
              <a:defRPr sz="1200">
                <a:solidFill>
                  <a:srgbClr val="2F3342"/>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7" name="Текст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611804" y="1737564"/>
            <a:ext cx="4197802" cy="407670"/>
          </a:xfrm>
        </p:spPr>
        <p:txBody>
          <a:bodyPr lIns="0" rIns="0" rtlCol="0">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dirty="0"/>
              <a:t>СТИЛИ ОБРАЗЦА</a:t>
            </a:r>
          </a:p>
        </p:txBody>
      </p:sp>
      <p:sp>
        <p:nvSpPr>
          <p:cNvPr id="4" name="Нижний колонтитул 3">
            <a:extLst>
              <a:ext uri="{FF2B5EF4-FFF2-40B4-BE49-F238E27FC236}">
                <a16:creationId xmlns:a16="http://schemas.microsoft.com/office/drawing/2014/main" id="{01A066D4-321A-48BF-84C2-18FC1D7184A7}"/>
              </a:ext>
            </a:extLst>
          </p:cNvPr>
          <p:cNvSpPr>
            <a:spLocks noGrp="1"/>
          </p:cNvSpPr>
          <p:nvPr>
            <p:ph type="ftr" sz="quarter" idx="17"/>
          </p:nvPr>
        </p:nvSpPr>
        <p:spPr/>
        <p:txBody>
          <a:bodyPr rtlCol="0"/>
          <a:lstStyle/>
          <a:p>
            <a:pPr rtl="0"/>
            <a:r>
              <a:rPr lang="ru-RU" noProof="0" dirty="0"/>
              <a:t>Добавить нижний колонтитул</a:t>
            </a:r>
          </a:p>
        </p:txBody>
      </p:sp>
      <p:sp>
        <p:nvSpPr>
          <p:cNvPr id="8" name="Номер слайда 7">
            <a:extLst>
              <a:ext uri="{FF2B5EF4-FFF2-40B4-BE49-F238E27FC236}">
                <a16:creationId xmlns:a16="http://schemas.microsoft.com/office/drawing/2014/main" id="{0CDB4336-A0EC-4019-904C-112405358769}"/>
              </a:ext>
            </a:extLst>
          </p:cNvPr>
          <p:cNvSpPr>
            <a:spLocks noGrp="1"/>
          </p:cNvSpPr>
          <p:nvPr>
            <p:ph type="sldNum" sz="quarter" idx="18"/>
          </p:nvPr>
        </p:nvSpPr>
        <p:spPr/>
        <p:txBody>
          <a:bodyPr rtlCol="0"/>
          <a:lstStyle/>
          <a:p>
            <a:pPr rtl="0"/>
            <a:fld id="{8C2E478F-E849-4A8C-AF1F-CBCC78A7CBFA}" type="slidenum">
              <a:rPr lang="ru-RU" noProof="0" smtClean="0"/>
              <a:pPr rtl="0"/>
              <a:t>‹#›</a:t>
            </a:fld>
            <a:endParaRPr lang="ru-RU" noProof="0" dirty="0"/>
          </a:p>
        </p:txBody>
      </p:sp>
    </p:spTree>
    <p:extLst>
      <p:ext uri="{BB962C8B-B14F-4D97-AF65-F5344CB8AC3E}">
        <p14:creationId xmlns:p14="http://schemas.microsoft.com/office/powerpoint/2010/main" val="289278939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6" name="Прямоугольник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sp>
          <p:nvSpPr>
            <p:cNvPr id="15" name="Прямоугольник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7" name="Прямоугольник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sp>
        <p:nvSpPr>
          <p:cNvPr id="2" name="Заголовок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rtlCol="0" anchor="b">
            <a:normAutofit/>
          </a:bodyPr>
          <a:lstStyle>
            <a:lvl1pPr algn="ctr">
              <a:defRPr sz="4400" b="1">
                <a:solidFill>
                  <a:schemeClr val="tx1"/>
                </a:solidFill>
                <a:latin typeface="+mj-lt"/>
              </a:defRPr>
            </a:lvl1pPr>
          </a:lstStyle>
          <a:p>
            <a:pPr rtl="0"/>
            <a:r>
              <a:rPr lang="ru-RU" noProof="0" dirty="0"/>
              <a:t>Щелкните, чтобы изменить </a:t>
            </a:r>
            <a:br>
              <a:rPr lang="ru-RU" noProof="0" dirty="0"/>
            </a:br>
            <a:r>
              <a:rPr lang="ru-RU" noProof="0" dirty="0"/>
              <a:t>Стиль образца заголовка</a:t>
            </a:r>
          </a:p>
        </p:txBody>
      </p:sp>
      <p:sp>
        <p:nvSpPr>
          <p:cNvPr id="3" name="Подзаголовок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rtlCol="0"/>
          <a:lstStyle>
            <a:lvl1pPr marL="0" indent="0" algn="ctr">
              <a:buNone/>
              <a:defRPr sz="2400" spc="3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Tree>
    <p:extLst>
      <p:ext uri="{BB962C8B-B14F-4D97-AF65-F5344CB8AC3E}">
        <p14:creationId xmlns:p14="http://schemas.microsoft.com/office/powerpoint/2010/main" val="2046122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Прямоугольник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pic>
          <p:nvPicPr>
            <p:cNvPr id="17" name="Графический объект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39938" y="1088572"/>
              <a:ext cx="4572000" cy="4572000"/>
            </a:xfrm>
            <a:prstGeom prst="rect">
              <a:avLst/>
            </a:prstGeom>
          </p:spPr>
        </p:pic>
        <p:sp>
          <p:nvSpPr>
            <p:cNvPr id="16" name="Прямоугольник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grpSp>
      <p:sp>
        <p:nvSpPr>
          <p:cNvPr id="8" name="Заголовок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rtlCol="0">
            <a:normAutofit/>
          </a:bodyPr>
          <a:lstStyle>
            <a:lvl1pPr algn="ctr">
              <a:defRPr sz="4400" b="1" spc="300">
                <a:solidFill>
                  <a:schemeClr val="tx1"/>
                </a:solidFill>
                <a:latin typeface="+mj-lt"/>
              </a:defRPr>
            </a:lvl1pPr>
          </a:lstStyle>
          <a:p>
            <a:pPr rtl="0"/>
            <a:r>
              <a:rPr lang="ru-RU" noProof="0" smtClean="0"/>
              <a:t>Образец заголовка</a:t>
            </a:r>
            <a:endParaRPr lang="ru-RU" noProof="0" dirty="0"/>
          </a:p>
        </p:txBody>
      </p:sp>
      <p:sp>
        <p:nvSpPr>
          <p:cNvPr id="2" name="Нижний колонтитул 1">
            <a:extLst>
              <a:ext uri="{FF2B5EF4-FFF2-40B4-BE49-F238E27FC236}">
                <a16:creationId xmlns:a16="http://schemas.microsoft.com/office/drawing/2014/main" id="{C5F17219-39C2-44C1-BFC9-BA0D7ACD78D1}"/>
              </a:ext>
            </a:extLst>
          </p:cNvPr>
          <p:cNvSpPr>
            <a:spLocks noGrp="1"/>
          </p:cNvSpPr>
          <p:nvPr>
            <p:ph type="ftr" sz="quarter" idx="16"/>
          </p:nvPr>
        </p:nvSpPr>
        <p:spPr/>
        <p:txBody>
          <a:bodyPr rtlCol="0"/>
          <a:lstStyle/>
          <a:p>
            <a:pPr rtl="0"/>
            <a:r>
              <a:rPr lang="ru-RU" noProof="0" dirty="0"/>
              <a:t>Добавить нижний колонтитул</a:t>
            </a:r>
          </a:p>
        </p:txBody>
      </p:sp>
      <p:sp>
        <p:nvSpPr>
          <p:cNvPr id="3" name="Номер слайда 2">
            <a:extLst>
              <a:ext uri="{FF2B5EF4-FFF2-40B4-BE49-F238E27FC236}">
                <a16:creationId xmlns:a16="http://schemas.microsoft.com/office/drawing/2014/main" id="{5087118E-1B0A-407B-BDCE-B343BC9F92E9}"/>
              </a:ext>
            </a:extLst>
          </p:cNvPr>
          <p:cNvSpPr>
            <a:spLocks noGrp="1"/>
          </p:cNvSpPr>
          <p:nvPr>
            <p:ph type="sldNum" sz="quarter" idx="17"/>
          </p:nvPr>
        </p:nvSpPr>
        <p:spPr/>
        <p:txBody>
          <a:bodyPr rtlCol="0"/>
          <a:lstStyle/>
          <a:p>
            <a:pPr rtl="0"/>
            <a:fld id="{8C2E478F-E849-4A8C-AF1F-CBCC78A7CBFA}" type="slidenum">
              <a:rPr lang="ru-RU" noProof="0" smtClean="0"/>
              <a:pPr rtl="0"/>
              <a:t>‹#›</a:t>
            </a:fld>
            <a:endParaRPr lang="ru-RU" noProof="0" dirty="0"/>
          </a:p>
        </p:txBody>
      </p:sp>
      <p:sp>
        <p:nvSpPr>
          <p:cNvPr id="11" name="Текст 2">
            <a:extLst>
              <a:ext uri="{FF2B5EF4-FFF2-40B4-BE49-F238E27FC236}">
                <a16:creationId xmlns:a16="http://schemas.microsoft.com/office/drawing/2014/main" id="{CEC8E835-7291-427D-948E-B544E36AD129}"/>
              </a:ext>
            </a:extLst>
          </p:cNvPr>
          <p:cNvSpPr>
            <a:spLocks noGrp="1"/>
          </p:cNvSpPr>
          <p:nvPr>
            <p:ph type="body" idx="1" hasCustomPrompt="1"/>
          </p:nvPr>
        </p:nvSpPr>
        <p:spPr>
          <a:xfrm>
            <a:off x="4506094" y="4127455"/>
            <a:ext cx="4351911" cy="296437"/>
          </a:xfrm>
        </p:spPr>
        <p:txBody>
          <a:bodyPr vert="horz" lIns="91440" tIns="45720" rIns="91440" bIns="45720" rtlCol="0">
            <a:noAutofit/>
          </a:bodyPr>
          <a:lstStyle>
            <a:lvl1pPr marL="0" indent="0">
              <a:buNone/>
              <a:defRPr lang="en-US" sz="2000" cap="all" spc="600" baseline="0">
                <a:solidFill>
                  <a:schemeClr val="tx1"/>
                </a:solidFill>
                <a:latin typeface="+mj-lt"/>
              </a:defRPr>
            </a:lvl1pPr>
          </a:lstStyle>
          <a:p>
            <a:pPr marL="228600" lvl="0" indent="-228600" algn="ctr" rtl="0"/>
            <a:r>
              <a:rPr lang="ru-RU" noProof="0" dirty="0"/>
              <a:t>ОБРАЗЕЦ ТЕКСТА</a:t>
            </a:r>
          </a:p>
        </p:txBody>
      </p:sp>
    </p:spTree>
    <p:extLst>
      <p:ext uri="{BB962C8B-B14F-4D97-AF65-F5344CB8AC3E}">
        <p14:creationId xmlns:p14="http://schemas.microsoft.com/office/powerpoint/2010/main" val="226372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Прямоугольник: Усеченный угол 7">
            <a:extLst>
              <a:ext uri="{FF2B5EF4-FFF2-40B4-BE49-F238E27FC236}">
                <a16:creationId xmlns:a16="http://schemas.microsoft.com/office/drawing/2014/main" id="{C39E4676-2097-45B1-B554-0DFE67952792}"/>
              </a:ext>
            </a:extLst>
          </p:cNvPr>
          <p:cNvSpPr/>
          <p:nvPr userDrawn="1"/>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a:extLst>
              <a:ext uri="{FF2B5EF4-FFF2-40B4-BE49-F238E27FC236}">
                <a16:creationId xmlns:a16="http://schemas.microsoft.com/office/drawing/2014/main" id="{7F27C465-B000-4905-9328-DBAB7930A0CF}"/>
              </a:ext>
            </a:extLst>
          </p:cNvPr>
          <p:cNvSpPr>
            <a:spLocks noGrp="1"/>
          </p:cNvSpPr>
          <p:nvPr>
            <p:ph type="title"/>
          </p:nvPr>
        </p:nvSpPr>
        <p:spPr>
          <a:xfrm>
            <a:off x="595884" y="0"/>
            <a:ext cx="11000232" cy="1188720"/>
          </a:xfrm>
          <a:prstGeom prst="rect">
            <a:avLst/>
          </a:prstGeom>
        </p:spPr>
        <p:txBody>
          <a:bodyPr vert="horz" lIns="91440" tIns="45720" rIns="91440" bIns="45720" rtlCol="0" anchor="ctr">
            <a:normAutofit/>
          </a:bodyPr>
          <a:lstStyle/>
          <a:p>
            <a:pPr rtl="0"/>
            <a:r>
              <a:rPr lang="ru-RU" noProof="0" dirty="0"/>
              <a:t>Образец заголовка</a:t>
            </a:r>
          </a:p>
        </p:txBody>
      </p:sp>
      <p:sp>
        <p:nvSpPr>
          <p:cNvPr id="3" name="Текст 2">
            <a:extLst>
              <a:ext uri="{FF2B5EF4-FFF2-40B4-BE49-F238E27FC236}">
                <a16:creationId xmlns:a16="http://schemas.microsoft.com/office/drawing/2014/main" id="{FBBF3059-D5B9-418C-A60B-C3C8E261E486}"/>
              </a:ext>
            </a:extLst>
          </p:cNvPr>
          <p:cNvSpPr>
            <a:spLocks noGrp="1"/>
          </p:cNvSpPr>
          <p:nvPr>
            <p:ph type="body" idx="1"/>
          </p:nvPr>
        </p:nvSpPr>
        <p:spPr>
          <a:xfrm>
            <a:off x="595884" y="1188720"/>
            <a:ext cx="11024616" cy="4988243"/>
          </a:xfrm>
          <a:prstGeom prst="rect">
            <a:avLst/>
          </a:prstGeom>
        </p:spPr>
        <p:txBody>
          <a:bodyPr vert="horz" lIns="91440" tIns="45720" rIns="91440" bIns="45720" rtlCol="0">
            <a:normAutofit/>
          </a:bodyPr>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5" name="Нижний колонтитул 4">
            <a:extLst>
              <a:ext uri="{FF2B5EF4-FFF2-40B4-BE49-F238E27FC236}">
                <a16:creationId xmlns:a16="http://schemas.microsoft.com/office/drawing/2014/main" id="{E087F727-48BD-4EB4-B57F-5AC03BEB1A4D}"/>
              </a:ext>
            </a:extLst>
          </p:cNvPr>
          <p:cNvSpPr>
            <a:spLocks noGrp="1"/>
          </p:cNvSpPr>
          <p:nvPr>
            <p:ph type="ftr" sz="quarter" idx="3"/>
          </p:nvPr>
        </p:nvSpPr>
        <p:spPr>
          <a:xfrm>
            <a:off x="595884" y="645632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ru-RU" noProof="0" dirty="0"/>
              <a:t>Добавить нижний колонтитул</a:t>
            </a:r>
          </a:p>
        </p:txBody>
      </p:sp>
      <p:sp>
        <p:nvSpPr>
          <p:cNvPr id="11" name="Номер слайда 5">
            <a:extLst>
              <a:ext uri="{FF2B5EF4-FFF2-40B4-BE49-F238E27FC236}">
                <a16:creationId xmlns:a16="http://schemas.microsoft.com/office/drawing/2014/main" id="{49B3254E-B445-46A8-8E69-B2596E25AD38}"/>
              </a:ext>
            </a:extLst>
          </p:cNvPr>
          <p:cNvSpPr>
            <a:spLocks noGrp="1"/>
          </p:cNvSpPr>
          <p:nvPr>
            <p:ph type="sldNum" sz="quarter" idx="4"/>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pPr rtl="0"/>
            <a:fld id="{8C2E478F-E849-4A8C-AF1F-CBCC78A7CBFA}" type="slidenum">
              <a:rPr lang="ru-RU" noProof="0" smtClean="0"/>
              <a:pPr rtl="0"/>
              <a:t>‹#›</a:t>
            </a:fld>
            <a:endParaRPr lang="ru-RU" noProof="0" dirty="0"/>
          </a:p>
        </p:txBody>
      </p:sp>
    </p:spTree>
    <p:extLst>
      <p:ext uri="{BB962C8B-B14F-4D97-AF65-F5344CB8AC3E}">
        <p14:creationId xmlns:p14="http://schemas.microsoft.com/office/powerpoint/2010/main" val="2465277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1" r:id="rId4"/>
    <p:sldLayoutId id="2147483653" r:id="rId5"/>
    <p:sldLayoutId id="2147483657" r:id="rId6"/>
    <p:sldLayoutId id="2147483663" r:id="rId7"/>
    <p:sldLayoutId id="2147483670" r:id="rId8"/>
    <p:sldLayoutId id="2147483669" r:id="rId9"/>
    <p:sldLayoutId id="2147483667" r:id="rId10"/>
    <p:sldLayoutId id="2147483668" r:id="rId11"/>
    <p:sldLayoutId id="2147483666" r:id="rId12"/>
    <p:sldLayoutId id="2147483671" r:id="rId13"/>
    <p:sldLayoutId id="2147483655" r:id="rId14"/>
  </p:sldLayoutIdLst>
  <p:hf hdr="0" dt="0"/>
  <p:txStyles>
    <p:title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 userDrawn="1">
          <p15:clr>
            <a:srgbClr val="F26B43"/>
          </p15:clr>
        </p15:guide>
        <p15:guide id="2" pos="73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sprintinvest.ru/rynok-deneg-denezhnaya-massa-i-denezhnye-agregaty"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sprintinvest.ru/personal-predpriyatiya-ponyatie-sostav-chislennost" TargetMode="External"/><Relationship Id="rId3" Type="http://schemas.openxmlformats.org/officeDocument/2006/relationships/image" Target="../media/image4.jpeg"/><Relationship Id="rId7" Type="http://schemas.openxmlformats.org/officeDocument/2006/relationships/hyperlink" Target="https://sprintinvest.ru/teoriya-i-izderzhki-proizvodstva"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sprintinvest.ru/chto-takoe-finansovyj-menedzhment" TargetMode="External"/><Relationship Id="rId5" Type="http://schemas.openxmlformats.org/officeDocument/2006/relationships/hyperlink" Target="https://sprintinvest.ru/kadrovyj-uchet-personala-preimushhestva-procedury"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sprintinvest.ru/chto-takoe-biznes-planirovani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https://sprintinvest.ru/direktor-predpriyatiya-obyazannosti-funkcii-xarakteristika" TargetMode="External"/><Relationship Id="rId3" Type="http://schemas.openxmlformats.org/officeDocument/2006/relationships/image" Target="../media/image4.jpeg"/><Relationship Id="rId7" Type="http://schemas.openxmlformats.org/officeDocument/2006/relationships/hyperlink" Target="https://sprintinvest.ru/chto-takoe-predpriyatie-ponyatie-i-ekonomicheskaya-sushhnos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sprintinvest.ru/rynok-deneg-denezhnaya-massa-i-denezhnye-agregaty" TargetMode="External"/><Relationship Id="rId5" Type="http://schemas.openxmlformats.org/officeDocument/2006/relationships/hyperlink" Target="https://sprintinvest.ru/teoriya-maksimizacii-pribyli-i-bogatstva" TargetMode="External"/><Relationship Id="rId10" Type="http://schemas.openxmlformats.org/officeDocument/2006/relationships/hyperlink" Target="https://sprintinvest.ru/komponenty-investicionnogo-doxoda-i-kapitalnye-ubytki" TargetMode="External"/><Relationship Id="rId4" Type="http://schemas.openxmlformats.org/officeDocument/2006/relationships/hyperlink" Target="https://sprintinvest.ru/chto-takoe-investicionnaya-deyatelnost" TargetMode="External"/><Relationship Id="rId9" Type="http://schemas.openxmlformats.org/officeDocument/2006/relationships/hyperlink" Target="https://sprintinvest.ru/rol-deyatelnost-finansovogo-menedzhera-na-predpriyatii"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sprintinvest.ru/teoriya-i-izderzhki-proizvodstva" TargetMode="External"/><Relationship Id="rId3" Type="http://schemas.openxmlformats.org/officeDocument/2006/relationships/image" Target="../media/image4.jpeg"/><Relationship Id="rId7" Type="http://schemas.openxmlformats.org/officeDocument/2006/relationships/hyperlink" Target="https://sprintinvest.ru/rentabelnost-predpriyatiya-chto-eto-takoe-i-kak-rasschita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sprintinvest.ru/investicii-v-biznes" TargetMode="External"/><Relationship Id="rId5" Type="http://schemas.openxmlformats.org/officeDocument/2006/relationships/hyperlink" Target="https://sprintinvest.ru/promyshlennye-predpriyatiya-ponyatie-i-sushhnost" TargetMode="External"/><Relationship Id="rId4" Type="http://schemas.openxmlformats.org/officeDocument/2006/relationships/image" Target="../media/image6.png"/><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hyperlink" Target="https://sprintinvest.ru/chto-takoe-predpriyatie-ponyatie-i-ekonomicheskaya-sushhnost" TargetMode="External"/><Relationship Id="rId3" Type="http://schemas.openxmlformats.org/officeDocument/2006/relationships/image" Target="../media/image4.jpeg"/><Relationship Id="rId7" Type="http://schemas.openxmlformats.org/officeDocument/2006/relationships/hyperlink" Target="https://sprintinvest.ru/kak-rasschitat-srok-okupaemosti-investicionnogo-proekta"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sprintinvest.ru/chto-takoe-balansovaya-rentabelnost-ponyatie-formula" TargetMode="External"/><Relationship Id="rId11" Type="http://schemas.openxmlformats.org/officeDocument/2006/relationships/image" Target="../media/image11.png"/><Relationship Id="rId5" Type="http://schemas.openxmlformats.org/officeDocument/2006/relationships/hyperlink" Target="https://sprintinvest.ru/chto-takoe-finansovyj-menedzhment" TargetMode="External"/><Relationship Id="rId10" Type="http://schemas.openxmlformats.org/officeDocument/2006/relationships/hyperlink" Target="https://sprintinvest.ru/investicii-v-biznes" TargetMode="External"/><Relationship Id="rId4" Type="http://schemas.openxmlformats.org/officeDocument/2006/relationships/hyperlink" Target="https://sprintinvest.ru/effektivnost-investirovaniya-ponyatie-metody-opredeleniya" TargetMode="External"/><Relationship Id="rId9" Type="http://schemas.openxmlformats.org/officeDocument/2006/relationships/hyperlink" Target="https://sprintinvest.ru/kak-prinimat-obosnovannye-investicionnye-resheniy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hyperlink" Target="https://sprintinvest.ru/poluchenie-pribyli-kak-poluchit-maksimalnuyu-pribyl"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F3342"/>
        </a:solidFill>
        <a:effectLst/>
      </p:bgPr>
    </p:bg>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56" y="28845"/>
            <a:ext cx="12192000" cy="6858000"/>
          </a:xfrm>
          <a:prstGeom prst="rect">
            <a:avLst/>
          </a:prstGeom>
        </p:spPr>
      </p:pic>
      <p:sp>
        <p:nvSpPr>
          <p:cNvPr id="6" name="Заголовок 5">
            <a:extLst>
              <a:ext uri="{FF2B5EF4-FFF2-40B4-BE49-F238E27FC236}">
                <a16:creationId xmlns:a16="http://schemas.microsoft.com/office/drawing/2014/main" id="{7E0E8055-17FA-43CE-9F03-E712F496B7CF}"/>
              </a:ext>
            </a:extLst>
          </p:cNvPr>
          <p:cNvSpPr>
            <a:spLocks noGrp="1"/>
          </p:cNvSpPr>
          <p:nvPr>
            <p:ph type="ctrTitle"/>
          </p:nvPr>
        </p:nvSpPr>
        <p:spPr>
          <a:xfrm>
            <a:off x="2743216" y="2674937"/>
            <a:ext cx="6609256" cy="1508126"/>
          </a:xfrm>
        </p:spPr>
        <p:txBody>
          <a:bodyPr rtlCol="0">
            <a:normAutofit/>
          </a:bodyPr>
          <a:lstStyle/>
          <a:p>
            <a:pPr rtl="0"/>
            <a:r>
              <a:rPr lang="ru-RU" b="0" dirty="0" smtClean="0">
                <a:solidFill>
                  <a:srgbClr val="2F3342"/>
                </a:solidFill>
              </a:rPr>
              <a:t>ЭКОНОМИКА ПРЕДПРИЯТИЯ</a:t>
            </a:r>
            <a:endParaRPr lang="ru-RU" b="0" dirty="0">
              <a:solidFill>
                <a:srgbClr val="2F3342"/>
              </a:solidFill>
            </a:endParaRPr>
          </a:p>
        </p:txBody>
      </p:sp>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6675" y="-326195"/>
            <a:ext cx="3916686" cy="1864091"/>
          </a:xfrm>
          <a:prstGeom prst="rect">
            <a:avLst/>
          </a:prstGeom>
        </p:spPr>
      </p:pic>
      <p:sp>
        <p:nvSpPr>
          <p:cNvPr id="11" name="TextBox 10"/>
          <p:cNvSpPr txBox="1"/>
          <p:nvPr/>
        </p:nvSpPr>
        <p:spPr>
          <a:xfrm>
            <a:off x="1845211" y="6011492"/>
            <a:ext cx="8787892" cy="646331"/>
          </a:xfrm>
          <a:prstGeom prst="rect">
            <a:avLst/>
          </a:prstGeom>
          <a:noFill/>
        </p:spPr>
        <p:txBody>
          <a:bodyPr wrap="square" rtlCol="0">
            <a:spAutoFit/>
          </a:bodyPr>
          <a:lstStyle/>
          <a:p>
            <a:r>
              <a:rPr lang="ru-RU" b="1" dirty="0" smtClean="0">
                <a:latin typeface="Helios" panose="04000500000000000000" pitchFamily="82" charset="0"/>
              </a:rPr>
              <a:t>Филиал АО «СУЭК-Красноярск» «Разрез Бородинский  имени М. И. </a:t>
            </a:r>
            <a:r>
              <a:rPr lang="ru-RU" b="1" dirty="0" err="1" smtClean="0">
                <a:latin typeface="Helios" panose="04000500000000000000" pitchFamily="82" charset="0"/>
              </a:rPr>
              <a:t>Щадова</a:t>
            </a:r>
            <a:r>
              <a:rPr lang="ru-RU" b="1" dirty="0" smtClean="0">
                <a:latin typeface="Helios" panose="04000500000000000000" pitchFamily="82" charset="0"/>
              </a:rPr>
              <a:t>» </a:t>
            </a:r>
          </a:p>
          <a:p>
            <a:r>
              <a:rPr lang="ru-RU" dirty="0">
                <a:latin typeface="Helios" panose="04000500000000000000" pitchFamily="82" charset="0"/>
              </a:rPr>
              <a:t> </a:t>
            </a:r>
            <a:r>
              <a:rPr lang="ru-RU" dirty="0" smtClean="0">
                <a:latin typeface="Helios" panose="04000500000000000000" pitchFamily="82" charset="0"/>
              </a:rPr>
              <a:t>                                                                                               </a:t>
            </a:r>
            <a:r>
              <a:rPr lang="ru-RU" b="1" dirty="0">
                <a:latin typeface="Helios" panose="04000500000000000000" pitchFamily="82" charset="0"/>
              </a:rPr>
              <a:t>У</a:t>
            </a:r>
            <a:r>
              <a:rPr lang="ru-RU" b="1" dirty="0" smtClean="0">
                <a:latin typeface="Helios" panose="04000500000000000000" pitchFamily="82" charset="0"/>
              </a:rPr>
              <a:t>чебный пункт</a:t>
            </a:r>
            <a:endParaRPr lang="ru-RU" b="1" dirty="0">
              <a:latin typeface="Helios" panose="04000500000000000000" pitchFamily="82" charset="0"/>
            </a:endParaRPr>
          </a:p>
        </p:txBody>
      </p:sp>
    </p:spTree>
    <p:extLst>
      <p:ext uri="{BB962C8B-B14F-4D97-AF65-F5344CB8AC3E}">
        <p14:creationId xmlns:p14="http://schemas.microsoft.com/office/powerpoint/2010/main" val="2506210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4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10</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216568" y="158497"/>
            <a:ext cx="11853512" cy="6186309"/>
          </a:xfrm>
          <a:prstGeom prst="rect">
            <a:avLst/>
          </a:prstGeom>
        </p:spPr>
        <p:txBody>
          <a:bodyPr wrap="square">
            <a:spAutoFit/>
          </a:bodyPr>
          <a:lstStyle/>
          <a:p>
            <a:pPr algn="just"/>
            <a:r>
              <a:rPr lang="ru-RU" b="1" dirty="0">
                <a:solidFill>
                  <a:srgbClr val="04C043"/>
                </a:solidFill>
                <a:latin typeface="Times New Roman" pitchFamily="18" charset="0"/>
                <a:cs typeface="Times New Roman" pitchFamily="18" charset="0"/>
              </a:rPr>
              <a:t>Зачем нужно рассчитывать рентабельность предприятия?</a:t>
            </a:r>
          </a:p>
          <a:p>
            <a:pPr algn="just"/>
            <a:r>
              <a:rPr lang="ru-RU" dirty="0" smtClean="0">
                <a:solidFill>
                  <a:srgbClr val="404040"/>
                </a:solidFill>
                <a:latin typeface="Times New Roman" pitchFamily="18" charset="0"/>
                <a:cs typeface="Times New Roman" pitchFamily="18" charset="0"/>
              </a:rPr>
              <a:t>   Заветной </a:t>
            </a:r>
            <a:r>
              <a:rPr lang="ru-RU" dirty="0">
                <a:solidFill>
                  <a:srgbClr val="404040"/>
                </a:solidFill>
                <a:latin typeface="Times New Roman" pitchFamily="18" charset="0"/>
                <a:cs typeface="Times New Roman" pitchFamily="18" charset="0"/>
              </a:rPr>
              <a:t>целью ведения любого вида бизнеса считается получение прибыли в </a:t>
            </a:r>
            <a:r>
              <a:rPr lang="ru-RU" dirty="0">
                <a:solidFill>
                  <a:srgbClr val="6C90AC"/>
                </a:solidFill>
                <a:latin typeface="Times New Roman" pitchFamily="18" charset="0"/>
                <a:cs typeface="Times New Roman" pitchFamily="18" charset="0"/>
                <a:hlinkClick r:id="rId4" tooltip="Рынок денег, денежная масса и денежные агрегаты"/>
              </a:rPr>
              <a:t>денежном выражении</a:t>
            </a:r>
            <a:r>
              <a:rPr lang="ru-RU" dirty="0">
                <a:solidFill>
                  <a:srgbClr val="404040"/>
                </a:solidFill>
                <a:latin typeface="Times New Roman" pitchFamily="18" charset="0"/>
                <a:cs typeface="Times New Roman" pitchFamily="18" charset="0"/>
              </a:rPr>
              <a:t>.</a:t>
            </a:r>
          </a:p>
          <a:p>
            <a:pPr algn="just"/>
            <a:r>
              <a:rPr lang="ru-RU" dirty="0">
                <a:solidFill>
                  <a:srgbClr val="404040"/>
                </a:solidFill>
                <a:latin typeface="Times New Roman" pitchFamily="18" charset="0"/>
                <a:cs typeface="Times New Roman" pitchFamily="18" charset="0"/>
              </a:rPr>
              <a:t>При оценке эффективности экономической деятельности предприятий анализируется множество показателей. Отличие их состоит в степени доступности данных и сложности расчетов.</a:t>
            </a:r>
          </a:p>
          <a:p>
            <a:pPr algn="just"/>
            <a:r>
              <a:rPr lang="ru-RU" dirty="0">
                <a:solidFill>
                  <a:srgbClr val="404040"/>
                </a:solidFill>
                <a:latin typeface="Times New Roman" pitchFamily="18" charset="0"/>
                <a:cs typeface="Times New Roman" pitchFamily="18" charset="0"/>
              </a:rPr>
              <a:t>Показатель рентабельности считается самым оптимальным с точки зрения доступности получения необходимых данных и легкости расчета. Расчет рентабельности организации считается обязательным практически в любой отрасли. </a:t>
            </a:r>
            <a:endParaRPr lang="ru-RU" dirty="0" smtClean="0">
              <a:solidFill>
                <a:srgbClr val="404040"/>
              </a:solidFill>
              <a:latin typeface="Times New Roman" pitchFamily="18" charset="0"/>
              <a:cs typeface="Times New Roman" pitchFamily="18" charset="0"/>
            </a:endParaRPr>
          </a:p>
          <a:p>
            <a:pPr algn="just"/>
            <a:r>
              <a:rPr lang="ru-RU" b="1" dirty="0" smtClean="0">
                <a:solidFill>
                  <a:srgbClr val="04C043"/>
                </a:solidFill>
                <a:latin typeface="Times New Roman" pitchFamily="18" charset="0"/>
                <a:cs typeface="Times New Roman" pitchFamily="18" charset="0"/>
              </a:rPr>
              <a:t>Для </a:t>
            </a:r>
            <a:r>
              <a:rPr lang="ru-RU" b="1" dirty="0">
                <a:solidFill>
                  <a:srgbClr val="04C043"/>
                </a:solidFill>
                <a:latin typeface="Times New Roman" pitchFamily="18" charset="0"/>
                <a:cs typeface="Times New Roman" pitchFamily="18" charset="0"/>
              </a:rPr>
              <a:t>чего рассчитывается рентабельность предприятия?</a:t>
            </a:r>
            <a:r>
              <a:rPr lang="ru-RU" dirty="0">
                <a:solidFill>
                  <a:srgbClr val="404040"/>
                </a:solidFill>
                <a:latin typeface="Times New Roman" pitchFamily="18" charset="0"/>
                <a:cs typeface="Times New Roman" pitchFamily="18" charset="0"/>
              </a:rPr>
              <a:t> Она представляет собой главный показатель финансовой эффективности. Рентабельность отображает степень эффективного освоения на предприятии собственных и оборотных активов</a:t>
            </a:r>
            <a:r>
              <a:rPr lang="ru-RU" dirty="0" smtClean="0">
                <a:solidFill>
                  <a:srgbClr val="404040"/>
                </a:solidFill>
                <a:latin typeface="Times New Roman" pitchFamily="18" charset="0"/>
                <a:cs typeface="Times New Roman" pitchFamily="18" charset="0"/>
              </a:rPr>
              <a:t>.</a:t>
            </a:r>
            <a:endParaRPr lang="ru-RU" dirty="0">
              <a:solidFill>
                <a:srgbClr val="404040"/>
              </a:solidFill>
              <a:latin typeface="Times New Roman" pitchFamily="18" charset="0"/>
              <a:cs typeface="Times New Roman" pitchFamily="18" charset="0"/>
            </a:endParaRPr>
          </a:p>
          <a:p>
            <a:pPr algn="just"/>
            <a:r>
              <a:rPr lang="ru-RU" dirty="0" smtClean="0">
                <a:solidFill>
                  <a:srgbClr val="404040"/>
                </a:solidFill>
                <a:latin typeface="Times New Roman" pitchFamily="18" charset="0"/>
                <a:cs typeface="Times New Roman" pitchFamily="18" charset="0"/>
              </a:rPr>
              <a:t>   Смысл </a:t>
            </a:r>
            <a:r>
              <a:rPr lang="ru-RU" dirty="0">
                <a:solidFill>
                  <a:srgbClr val="404040"/>
                </a:solidFill>
                <a:latin typeface="Times New Roman" pitchFamily="18" charset="0"/>
                <a:cs typeface="Times New Roman" pitchFamily="18" charset="0"/>
              </a:rPr>
              <a:t>расчета показателей рентабельности фирмы кроется в понимании размера прибыли предприятия на каждый рубль, который был вложен в его производственные фонды. </a:t>
            </a:r>
            <a:endParaRPr lang="ru-RU" dirty="0" smtClean="0">
              <a:solidFill>
                <a:srgbClr val="404040"/>
              </a:solidFill>
              <a:latin typeface="Times New Roman" pitchFamily="18" charset="0"/>
              <a:cs typeface="Times New Roman" pitchFamily="18" charset="0"/>
            </a:endParaRPr>
          </a:p>
          <a:p>
            <a:pPr algn="just"/>
            <a:r>
              <a:rPr lang="ru-RU" dirty="0" smtClean="0">
                <a:solidFill>
                  <a:srgbClr val="404040"/>
                </a:solidFill>
                <a:latin typeface="Times New Roman" pitchFamily="18" charset="0"/>
                <a:cs typeface="Times New Roman" pitchFamily="18" charset="0"/>
              </a:rPr>
              <a:t>   Рентабельность </a:t>
            </a:r>
            <a:r>
              <a:rPr lang="ru-RU" dirty="0">
                <a:solidFill>
                  <a:srgbClr val="404040"/>
                </a:solidFill>
                <a:latin typeface="Times New Roman" pitchFamily="18" charset="0"/>
                <a:cs typeface="Times New Roman" pitchFamily="18" charset="0"/>
              </a:rPr>
              <a:t>принято измерять в процентном соотношении величины полученной прибыли к сумме активов, ее составляющих</a:t>
            </a:r>
            <a:r>
              <a:rPr lang="ru-RU" dirty="0" smtClean="0">
                <a:solidFill>
                  <a:srgbClr val="404040"/>
                </a:solidFill>
                <a:latin typeface="Times New Roman" pitchFamily="18" charset="0"/>
                <a:cs typeface="Times New Roman" pitchFamily="18" charset="0"/>
              </a:rPr>
              <a:t>.</a:t>
            </a:r>
          </a:p>
          <a:p>
            <a:pPr algn="just"/>
            <a:r>
              <a:rPr lang="ru-RU" dirty="0" smtClean="0">
                <a:solidFill>
                  <a:srgbClr val="404040"/>
                </a:solidFill>
                <a:latin typeface="Times New Roman" pitchFamily="18" charset="0"/>
                <a:cs typeface="Times New Roman" pitchFamily="18" charset="0"/>
              </a:rPr>
              <a:t>   Расчет </a:t>
            </a:r>
            <a:r>
              <a:rPr lang="ru-RU" dirty="0">
                <a:solidFill>
                  <a:srgbClr val="404040"/>
                </a:solidFill>
                <a:latin typeface="Times New Roman" pitchFamily="18" charset="0"/>
                <a:cs typeface="Times New Roman" pitchFamily="18" charset="0"/>
              </a:rPr>
              <a:t>рентабельности может помочь осознать руководителю, насколько хорошо окупаются вложенные в бизнес финансовые ресурсы</a:t>
            </a:r>
            <a:r>
              <a:rPr lang="ru-RU" dirty="0" smtClean="0">
                <a:solidFill>
                  <a:srgbClr val="404040"/>
                </a:solidFill>
                <a:latin typeface="Times New Roman" pitchFamily="18" charset="0"/>
                <a:cs typeface="Times New Roman" pitchFamily="18" charset="0"/>
              </a:rPr>
              <a:t>.</a:t>
            </a:r>
            <a:endParaRPr lang="ru-RU" dirty="0">
              <a:solidFill>
                <a:srgbClr val="404040"/>
              </a:solidFill>
              <a:latin typeface="Times New Roman" pitchFamily="18" charset="0"/>
              <a:cs typeface="Times New Roman" pitchFamily="18" charset="0"/>
            </a:endParaRPr>
          </a:p>
          <a:p>
            <a:pPr algn="just"/>
            <a:r>
              <a:rPr lang="ru-RU" dirty="0" smtClean="0">
                <a:solidFill>
                  <a:srgbClr val="404040"/>
                </a:solidFill>
                <a:latin typeface="Times New Roman" pitchFamily="18" charset="0"/>
                <a:cs typeface="Times New Roman" pitchFamily="18" charset="0"/>
              </a:rPr>
              <a:t>    </a:t>
            </a:r>
            <a:r>
              <a:rPr lang="ru-RU" i="1" dirty="0" smtClean="0">
                <a:solidFill>
                  <a:srgbClr val="404040"/>
                </a:solidFill>
                <a:latin typeface="Times New Roman" pitchFamily="18" charset="0"/>
                <a:cs typeface="Times New Roman" pitchFamily="18" charset="0"/>
              </a:rPr>
              <a:t>Коэффициент </a:t>
            </a:r>
            <a:r>
              <a:rPr lang="ru-RU" i="1" dirty="0">
                <a:solidFill>
                  <a:srgbClr val="404040"/>
                </a:solidFill>
                <a:latin typeface="Times New Roman" pitchFamily="18" charset="0"/>
                <a:cs typeface="Times New Roman" pitchFamily="18" charset="0"/>
              </a:rPr>
              <a:t>рентабельности </a:t>
            </a:r>
            <a:r>
              <a:rPr lang="ru-RU" dirty="0">
                <a:solidFill>
                  <a:srgbClr val="404040"/>
                </a:solidFill>
                <a:latin typeface="Times New Roman" pitchFamily="18" charset="0"/>
                <a:cs typeface="Times New Roman" pitchFamily="18" charset="0"/>
              </a:rPr>
              <a:t>будет крайне необходим при прогнозировании прибыли на следующий период деятельности организации, при проведении сравнительного анализа с конкурентными фирмами на рынке, при обосновании крупных инвестиций, а также при определении рыночной цены предприятия в момент предпродажной подготовки</a:t>
            </a:r>
            <a:r>
              <a:rPr lang="ru-RU" dirty="0" smtClean="0">
                <a:solidFill>
                  <a:srgbClr val="404040"/>
                </a:solidFill>
                <a:latin typeface="Times New Roman" pitchFamily="18" charset="0"/>
                <a:cs typeface="Times New Roman" pitchFamily="18" charset="0"/>
              </a:rPr>
              <a:t>.</a:t>
            </a:r>
            <a:endParaRPr lang="ru-RU" dirty="0">
              <a:solidFill>
                <a:srgbClr val="404040"/>
              </a:solidFill>
              <a:latin typeface="Times New Roman" pitchFamily="18" charset="0"/>
              <a:cs typeface="Times New Roman" pitchFamily="18" charset="0"/>
            </a:endParaRPr>
          </a:p>
          <a:p>
            <a:pPr algn="just"/>
            <a:r>
              <a:rPr lang="ru-RU" dirty="0">
                <a:solidFill>
                  <a:srgbClr val="404040"/>
                </a:solidFill>
                <a:latin typeface="Times New Roman" pitchFamily="18" charset="0"/>
                <a:cs typeface="Times New Roman" pitchFamily="18" charset="0"/>
              </a:rPr>
              <a:t>Определением показателей рентабельности фирмы экономисты частенько занимают себя в периоды оформления кредитов или срочных займов.</a:t>
            </a:r>
            <a:endParaRPr lang="ru-RU" b="0" i="0" dirty="0">
              <a:solidFill>
                <a:srgbClr val="40404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128277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4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11</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4"/>
          <a:stretch>
            <a:fillRect/>
          </a:stretch>
        </p:blipFill>
        <p:spPr>
          <a:xfrm>
            <a:off x="8643987" y="216580"/>
            <a:ext cx="3291339" cy="1936082"/>
          </a:xfrm>
          <a:prstGeom prst="rect">
            <a:avLst/>
          </a:prstGeom>
        </p:spPr>
      </p:pic>
      <p:sp>
        <p:nvSpPr>
          <p:cNvPr id="7" name="Прямоугольник 6"/>
          <p:cNvSpPr/>
          <p:nvPr/>
        </p:nvSpPr>
        <p:spPr>
          <a:xfrm>
            <a:off x="80210" y="1"/>
            <a:ext cx="12002062" cy="5786199"/>
          </a:xfrm>
          <a:prstGeom prst="rect">
            <a:avLst/>
          </a:prstGeom>
        </p:spPr>
        <p:txBody>
          <a:bodyPr wrap="square">
            <a:spAutoFit/>
          </a:bodyPr>
          <a:lstStyle/>
          <a:p>
            <a:r>
              <a:rPr lang="ru-RU" sz="1600" b="1" dirty="0" smtClean="0">
                <a:solidFill>
                  <a:srgbClr val="00B0F0"/>
                </a:solidFill>
                <a:latin typeface="Times New Roman" pitchFamily="18" charset="0"/>
                <a:cs typeface="Times New Roman" pitchFamily="18" charset="0"/>
              </a:rPr>
              <a:t>                   2. Управление </a:t>
            </a:r>
            <a:r>
              <a:rPr lang="ru-RU" sz="1600" b="1" dirty="0">
                <a:solidFill>
                  <a:srgbClr val="00B0F0"/>
                </a:solidFill>
                <a:latin typeface="Times New Roman" pitchFamily="18" charset="0"/>
                <a:cs typeface="Times New Roman" pitchFamily="18" charset="0"/>
              </a:rPr>
              <a:t>персоналом предприятия: понятие, организация, </a:t>
            </a:r>
            <a:r>
              <a:rPr lang="ru-RU" sz="1600" b="1" dirty="0" smtClean="0">
                <a:solidFill>
                  <a:srgbClr val="00B0F0"/>
                </a:solidFill>
                <a:latin typeface="Times New Roman" pitchFamily="18" charset="0"/>
                <a:cs typeface="Times New Roman" pitchFamily="18" charset="0"/>
              </a:rPr>
              <a:t>система.</a:t>
            </a:r>
          </a:p>
          <a:p>
            <a:endParaRPr lang="ru-RU" sz="1600" b="1" dirty="0" smtClean="0">
              <a:solidFill>
                <a:schemeClr val="accent2"/>
              </a:solidFill>
              <a:latin typeface="Times New Roman" pitchFamily="18" charset="0"/>
              <a:cs typeface="Times New Roman" pitchFamily="18" charset="0"/>
            </a:endParaRPr>
          </a:p>
          <a:p>
            <a:r>
              <a:rPr lang="ru-RU" sz="1600" b="1" i="1" dirty="0" smtClean="0">
                <a:solidFill>
                  <a:schemeClr val="accent2"/>
                </a:solidFill>
                <a:latin typeface="Times New Roman" pitchFamily="18" charset="0"/>
                <a:cs typeface="Times New Roman" pitchFamily="18" charset="0"/>
              </a:rPr>
              <a:t>Что </a:t>
            </a:r>
            <a:r>
              <a:rPr lang="ru-RU" sz="1600" b="1" i="1" dirty="0">
                <a:solidFill>
                  <a:schemeClr val="accent2"/>
                </a:solidFill>
                <a:latin typeface="Times New Roman" pitchFamily="18" charset="0"/>
                <a:cs typeface="Times New Roman" pitchFamily="18" charset="0"/>
              </a:rPr>
              <a:t>такое управление персоналом предприятия?</a:t>
            </a:r>
          </a:p>
          <a:p>
            <a:r>
              <a:rPr lang="ru-RU" sz="1600" dirty="0" smtClean="0">
                <a:latin typeface="Times New Roman" pitchFamily="18" charset="0"/>
                <a:cs typeface="Times New Roman" pitchFamily="18" charset="0"/>
              </a:rPr>
              <a:t>   Руководителю </a:t>
            </a:r>
            <a:r>
              <a:rPr lang="ru-RU" sz="1600" dirty="0">
                <a:latin typeface="Times New Roman" pitchFamily="18" charset="0"/>
                <a:cs typeface="Times New Roman" pitchFamily="18" charset="0"/>
              </a:rPr>
              <a:t>субъекта хозяйствования жизненно необходимо профессионально владеть </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инструментарием</a:t>
            </a:r>
            <a:r>
              <a:rPr lang="ru-RU" sz="1600" dirty="0">
                <a:latin typeface="Times New Roman" pitchFamily="18" charset="0"/>
                <a:cs typeface="Times New Roman" pitchFamily="18" charset="0"/>
              </a:rPr>
              <a:t> </a:t>
            </a:r>
            <a:r>
              <a:rPr lang="ru-RU" sz="1600" dirty="0">
                <a:latin typeface="Times New Roman" pitchFamily="18" charset="0"/>
                <a:cs typeface="Times New Roman" pitchFamily="18" charset="0"/>
                <a:hlinkClick r:id="rId5" tooltip="Кадровый учет персонала: преимущества процедуры"/>
              </a:rPr>
              <a:t>кадрового</a:t>
            </a:r>
            <a:r>
              <a:rPr lang="ru-RU" sz="1600" dirty="0">
                <a:latin typeface="Times New Roman" pitchFamily="18" charset="0"/>
                <a:cs typeface="Times New Roman" pitchFamily="18" charset="0"/>
              </a:rPr>
              <a:t> </a:t>
            </a:r>
            <a:r>
              <a:rPr lang="ru-RU" sz="1600" dirty="0">
                <a:latin typeface="Times New Roman" pitchFamily="18" charset="0"/>
                <a:cs typeface="Times New Roman" pitchFamily="18" charset="0"/>
                <a:hlinkClick r:id="rId6" tooltip="Что такое финансовый менеджмент"/>
              </a:rPr>
              <a:t>менеджмента</a:t>
            </a:r>
            <a:r>
              <a:rPr lang="ru-RU" sz="1600" dirty="0">
                <a:latin typeface="Times New Roman" pitchFamily="18" charset="0"/>
                <a:cs typeface="Times New Roman" pitchFamily="18" charset="0"/>
              </a:rPr>
              <a:t>.</a:t>
            </a:r>
          </a:p>
          <a:p>
            <a:r>
              <a:rPr lang="ru-RU" sz="1600" dirty="0">
                <a:latin typeface="Times New Roman" pitchFamily="18" charset="0"/>
                <a:cs typeface="Times New Roman" pitchFamily="18" charset="0"/>
              </a:rPr>
              <a:t>Коллектив коммерческой организации неразрывно связан с </a:t>
            </a:r>
            <a:r>
              <a:rPr lang="ru-RU" sz="1600" dirty="0">
                <a:latin typeface="Times New Roman" pitchFamily="18" charset="0"/>
                <a:cs typeface="Times New Roman" pitchFamily="18" charset="0"/>
                <a:hlinkClick r:id="rId7" tooltip="Ноябрьский этюд о теории и издержках производства"/>
              </a:rPr>
              <a:t>производственным </a:t>
            </a:r>
            <a:endParaRPr lang="ru-RU" sz="1600" dirty="0" smtClean="0">
              <a:latin typeface="Times New Roman" pitchFamily="18" charset="0"/>
              <a:cs typeface="Times New Roman" pitchFamily="18" charset="0"/>
              <a:hlinkClick r:id="rId7" tooltip="Ноябрьский этюд о теории и издержках производства"/>
            </a:endParaRPr>
          </a:p>
          <a:p>
            <a:r>
              <a:rPr lang="ru-RU" sz="1600" dirty="0" smtClean="0">
                <a:latin typeface="Times New Roman" pitchFamily="18" charset="0"/>
                <a:cs typeface="Times New Roman" pitchFamily="18" charset="0"/>
                <a:hlinkClick r:id="rId7" tooltip="Ноябрьский этюд о теории и издержках производства"/>
              </a:rPr>
              <a:t>процессом</a:t>
            </a:r>
            <a:r>
              <a:rPr lang="ru-RU" sz="1600" dirty="0">
                <a:latin typeface="Times New Roman" pitchFamily="18" charset="0"/>
                <a:cs typeface="Times New Roman" pitchFamily="18" charset="0"/>
              </a:rPr>
              <a:t>.</a:t>
            </a: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Рядовые </a:t>
            </a:r>
            <a:r>
              <a:rPr lang="ru-RU" sz="1600" dirty="0">
                <a:latin typeface="Times New Roman" pitchFamily="18" charset="0"/>
                <a:cs typeface="Times New Roman" pitchFamily="18" charset="0"/>
              </a:rPr>
              <a:t>сотрудники, составляющие основу рабочего </a:t>
            </a:r>
            <a:r>
              <a:rPr lang="ru-RU" sz="1600" dirty="0">
                <a:latin typeface="Times New Roman" pitchFamily="18" charset="0"/>
                <a:cs typeface="Times New Roman" pitchFamily="18" charset="0"/>
                <a:hlinkClick r:id="rId8" tooltip="Персонал предприятия: понятие, состав, численность"/>
              </a:rPr>
              <a:t>персонала</a:t>
            </a:r>
            <a:r>
              <a:rPr lang="ru-RU" sz="1600" dirty="0">
                <a:latin typeface="Times New Roman" pitchFamily="18" charset="0"/>
                <a:cs typeface="Times New Roman" pitchFamily="18" charset="0"/>
              </a:rPr>
              <a:t>, вносят свой вклад в </a:t>
            </a:r>
            <a:endParaRPr lang="ru-RU" sz="1600" dirty="0" smtClean="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обеспечение </a:t>
            </a:r>
            <a:r>
              <a:rPr lang="ru-RU" sz="1600" dirty="0">
                <a:latin typeface="Times New Roman" pitchFamily="18" charset="0"/>
                <a:cs typeface="Times New Roman" pitchFamily="18" charset="0"/>
              </a:rPr>
              <a:t>роста (или падения) производства, исходя из индивидуального </a:t>
            </a:r>
            <a:r>
              <a:rPr lang="ru-RU" sz="1600" dirty="0" err="1" smtClean="0">
                <a:latin typeface="Times New Roman" pitchFamily="18" charset="0"/>
                <a:cs typeface="Times New Roman" pitchFamily="18" charset="0"/>
              </a:rPr>
              <a:t>отноше</a:t>
            </a:r>
            <a:r>
              <a:rPr lang="ru-RU" sz="1600" dirty="0" smtClean="0">
                <a:latin typeface="Times New Roman" pitchFamily="18" charset="0"/>
                <a:cs typeface="Times New Roman" pitchFamily="18" charset="0"/>
              </a:rPr>
              <a:t>-</a:t>
            </a:r>
          </a:p>
          <a:p>
            <a:pPr algn="just"/>
            <a:r>
              <a:rPr lang="ru-RU" sz="1600" dirty="0" err="1" smtClean="0">
                <a:latin typeface="Times New Roman" pitchFamily="18" charset="0"/>
                <a:cs typeface="Times New Roman" pitchFamily="18" charset="0"/>
              </a:rPr>
              <a:t>ния</a:t>
            </a:r>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к делу. </a:t>
            </a:r>
            <a:endParaRPr lang="ru-RU" sz="1600" dirty="0" smtClean="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   Безразличие </a:t>
            </a:r>
            <a:r>
              <a:rPr lang="ru-RU" sz="1600" dirty="0">
                <a:latin typeface="Times New Roman" pitchFamily="18" charset="0"/>
                <a:cs typeface="Times New Roman" pitchFamily="18" charset="0"/>
              </a:rPr>
              <a:t>к результатам своей деятельности рано или поздно приведет к браку, снижению производительности и рентабельности производства, росту себестоимости выпускаемой продукции. Заинтересованность в результатах труда, неутолимая страсть к любимой профессии, напротив, создают условия для небывалого роста производственного потенциала</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    Эффективное </a:t>
            </a:r>
            <a:r>
              <a:rPr lang="ru-RU" sz="1600" dirty="0">
                <a:latin typeface="Times New Roman" pitchFamily="18" charset="0"/>
                <a:cs typeface="Times New Roman" pitchFamily="18" charset="0"/>
              </a:rPr>
              <a:t>руководство трудовыми ресурсами на предприятии нацелено на безостановочный рост их продуктивности.</a:t>
            </a:r>
          </a:p>
          <a:p>
            <a:pPr algn="just"/>
            <a:r>
              <a:rPr lang="ru-RU" sz="1600" dirty="0">
                <a:latin typeface="Times New Roman" pitchFamily="18" charset="0"/>
                <a:cs typeface="Times New Roman" pitchFamily="18" charset="0"/>
              </a:rPr>
              <a:t>Персонал, способный ежегодно наращивать производительность труда на 20 процентов, по определению недосягаем для конкурентов</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    Чтобы </a:t>
            </a:r>
            <a:r>
              <a:rPr lang="ru-RU" sz="1600" dirty="0">
                <a:latin typeface="Times New Roman" pitchFamily="18" charset="0"/>
                <a:cs typeface="Times New Roman" pitchFamily="18" charset="0"/>
              </a:rPr>
              <a:t>эффективно управлять подчиненными сотрудниками и достигать таких результатов, руководитель обязан примечать механизмы и скрытые закономерности взаимоотношений с коллективом и изо дня в день оттачивать навык управления людьми</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    </a:t>
            </a:r>
          </a:p>
          <a:p>
            <a:pPr algn="just"/>
            <a:r>
              <a:rPr lang="ru-RU" sz="1600" dirty="0" smtClean="0">
                <a:latin typeface="Times New Roman" pitchFamily="18" charset="0"/>
                <a:cs typeface="Times New Roman" pitchFamily="18" charset="0"/>
              </a:rPr>
              <a:t>    Для </a:t>
            </a:r>
            <a:r>
              <a:rPr lang="ru-RU" sz="1600" dirty="0">
                <a:latin typeface="Times New Roman" pitchFamily="18" charset="0"/>
                <a:cs typeface="Times New Roman" pitchFamily="18" charset="0"/>
              </a:rPr>
              <a:t>области знаний и соответствующей ей сферы практической деятельности, направленной на поиск высококвалифицированного персонала, способного за счет своего труда обеспечивать достижение предприятием экономически значимых результатов, придуман специальный термин – </a:t>
            </a:r>
            <a:r>
              <a:rPr lang="ru-RU" sz="1600" b="1" i="1" dirty="0">
                <a:latin typeface="Times New Roman" pitchFamily="18" charset="0"/>
                <a:cs typeface="Times New Roman" pitchFamily="18" charset="0"/>
              </a:rPr>
              <a:t>управление персоналом предприятия.</a:t>
            </a:r>
          </a:p>
          <a:p>
            <a:endParaRPr lang="ru-RU" b="1" dirty="0"/>
          </a:p>
        </p:txBody>
      </p:sp>
    </p:spTree>
    <p:extLst>
      <p:ext uri="{BB962C8B-B14F-4D97-AF65-F5344CB8AC3E}">
        <p14:creationId xmlns:p14="http://schemas.microsoft.com/office/powerpoint/2010/main" val="1519287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4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12</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216568" y="158496"/>
            <a:ext cx="11804744" cy="6370975"/>
          </a:xfrm>
          <a:prstGeom prst="rect">
            <a:avLst/>
          </a:prstGeom>
        </p:spPr>
        <p:txBody>
          <a:bodyPr wrap="square">
            <a:spAutoFit/>
          </a:bodyPr>
          <a:lstStyle/>
          <a:p>
            <a:pPr algn="just"/>
            <a:r>
              <a:rPr lang="ru-RU" dirty="0">
                <a:solidFill>
                  <a:srgbClr val="404040"/>
                </a:solidFill>
                <a:latin typeface="Times New Roman" pitchFamily="18" charset="0"/>
                <a:cs typeface="Times New Roman" pitchFamily="18" charset="0"/>
              </a:rPr>
              <a:t>Эффективная организация управления трудовым коллективом должна обеспечивать:</a:t>
            </a:r>
          </a:p>
          <a:p>
            <a:pPr algn="just">
              <a:buFont typeface="Arial" panose="020B0604020202020204" pitchFamily="34" charset="0"/>
              <a:buChar char="•"/>
            </a:pPr>
            <a:r>
              <a:rPr lang="ru-RU" dirty="0" smtClean="0">
                <a:solidFill>
                  <a:srgbClr val="404040"/>
                </a:solidFill>
                <a:latin typeface="Times New Roman" pitchFamily="18" charset="0"/>
                <a:cs typeface="Times New Roman" pitchFamily="18" charset="0"/>
              </a:rPr>
              <a:t> оптимальную </a:t>
            </a:r>
            <a:r>
              <a:rPr lang="ru-RU" dirty="0">
                <a:solidFill>
                  <a:srgbClr val="404040"/>
                </a:solidFill>
                <a:latin typeface="Times New Roman" pitchFamily="18" charset="0"/>
                <a:cs typeface="Times New Roman" pitchFamily="18" charset="0"/>
              </a:rPr>
              <a:t>интенсивность труда;</a:t>
            </a:r>
          </a:p>
          <a:p>
            <a:pPr algn="just">
              <a:buFont typeface="Arial" panose="020B0604020202020204" pitchFamily="34" charset="0"/>
              <a:buChar char="•"/>
            </a:pPr>
            <a:r>
              <a:rPr lang="ru-RU" dirty="0" smtClean="0">
                <a:solidFill>
                  <a:srgbClr val="404040"/>
                </a:solidFill>
                <a:latin typeface="Times New Roman" pitchFamily="18" charset="0"/>
                <a:cs typeface="Times New Roman" pitchFamily="18" charset="0"/>
              </a:rPr>
              <a:t> качество </a:t>
            </a:r>
            <a:r>
              <a:rPr lang="ru-RU" dirty="0">
                <a:solidFill>
                  <a:srgbClr val="404040"/>
                </a:solidFill>
                <a:latin typeface="Times New Roman" pitchFamily="18" charset="0"/>
                <a:cs typeface="Times New Roman" pitchFamily="18" charset="0"/>
              </a:rPr>
              <a:t>условий труда, обеспечивающих сохранность здоровья членов трудового коллектива;</a:t>
            </a:r>
          </a:p>
          <a:p>
            <a:pPr algn="just">
              <a:buFont typeface="Arial" panose="020B0604020202020204" pitchFamily="34" charset="0"/>
              <a:buChar char="•"/>
            </a:pPr>
            <a:r>
              <a:rPr lang="ru-RU" dirty="0" smtClean="0">
                <a:solidFill>
                  <a:srgbClr val="404040"/>
                </a:solidFill>
                <a:latin typeface="Times New Roman" pitchFamily="18" charset="0"/>
                <a:cs typeface="Times New Roman" pitchFamily="18" charset="0"/>
              </a:rPr>
              <a:t> решение </a:t>
            </a:r>
            <a:r>
              <a:rPr lang="ru-RU" dirty="0">
                <a:solidFill>
                  <a:srgbClr val="404040"/>
                </a:solidFill>
                <a:latin typeface="Times New Roman" pitchFamily="18" charset="0"/>
                <a:cs typeface="Times New Roman" pitchFamily="18" charset="0"/>
              </a:rPr>
              <a:t>бытовых и социальных проблем работников предприятия;</a:t>
            </a:r>
          </a:p>
          <a:p>
            <a:pPr algn="just">
              <a:buFont typeface="Arial" panose="020B0604020202020204" pitchFamily="34" charset="0"/>
              <a:buChar char="•"/>
            </a:pPr>
            <a:r>
              <a:rPr lang="ru-RU" dirty="0" smtClean="0">
                <a:solidFill>
                  <a:srgbClr val="404040"/>
                </a:solidFill>
                <a:latin typeface="Times New Roman" pitchFamily="18" charset="0"/>
                <a:cs typeface="Times New Roman" pitchFamily="18" charset="0"/>
              </a:rPr>
              <a:t> приумножение </a:t>
            </a:r>
            <a:r>
              <a:rPr lang="ru-RU" dirty="0">
                <a:solidFill>
                  <a:srgbClr val="404040"/>
                </a:solidFill>
                <a:latin typeface="Times New Roman" pitchFamily="18" charset="0"/>
                <a:cs typeface="Times New Roman" pitchFamily="18" charset="0"/>
              </a:rPr>
              <a:t>трудового потенциала рабочих и управленцев;</a:t>
            </a:r>
          </a:p>
          <a:p>
            <a:pPr algn="just">
              <a:buFont typeface="Arial" panose="020B0604020202020204" pitchFamily="34" charset="0"/>
              <a:buChar char="•"/>
            </a:pPr>
            <a:r>
              <a:rPr lang="ru-RU" dirty="0" smtClean="0">
                <a:solidFill>
                  <a:srgbClr val="404040"/>
                </a:solidFill>
                <a:latin typeface="Times New Roman" pitchFamily="18" charset="0"/>
                <a:cs typeface="Times New Roman" pitchFamily="18" charset="0"/>
              </a:rPr>
              <a:t> повышение </a:t>
            </a:r>
            <a:r>
              <a:rPr lang="ru-RU" dirty="0">
                <a:solidFill>
                  <a:srgbClr val="404040"/>
                </a:solidFill>
                <a:latin typeface="Times New Roman" pitchFamily="18" charset="0"/>
                <a:cs typeface="Times New Roman" pitchFamily="18" charset="0"/>
              </a:rPr>
              <a:t>роли самоуправления в низовых звеньях управленческой иерархии (участках, цехах);</a:t>
            </a:r>
          </a:p>
          <a:p>
            <a:pPr algn="just">
              <a:buFont typeface="Arial" panose="020B0604020202020204" pitchFamily="34" charset="0"/>
              <a:buChar char="•"/>
            </a:pPr>
            <a:r>
              <a:rPr lang="ru-RU" dirty="0" smtClean="0">
                <a:solidFill>
                  <a:srgbClr val="404040"/>
                </a:solidFill>
                <a:latin typeface="Times New Roman" pitchFamily="18" charset="0"/>
                <a:cs typeface="Times New Roman" pitchFamily="18" charset="0"/>
              </a:rPr>
              <a:t> эффективный </a:t>
            </a:r>
            <a:r>
              <a:rPr lang="ru-RU" dirty="0">
                <a:solidFill>
                  <a:srgbClr val="404040"/>
                </a:solidFill>
                <a:latin typeface="Times New Roman" pitchFamily="18" charset="0"/>
                <a:cs typeface="Times New Roman" pitchFamily="18" charset="0"/>
              </a:rPr>
              <a:t>расчет численности персонала и продуманную его расстановку;</a:t>
            </a:r>
          </a:p>
          <a:p>
            <a:pPr algn="just">
              <a:buFont typeface="Arial" panose="020B0604020202020204" pitchFamily="34" charset="0"/>
              <a:buChar char="•"/>
            </a:pPr>
            <a:r>
              <a:rPr lang="ru-RU" dirty="0" smtClean="0">
                <a:solidFill>
                  <a:srgbClr val="404040"/>
                </a:solidFill>
                <a:latin typeface="Times New Roman" pitchFamily="18" charset="0"/>
                <a:cs typeface="Times New Roman" pitchFamily="18" charset="0"/>
              </a:rPr>
              <a:t> совершенствование </a:t>
            </a:r>
            <a:r>
              <a:rPr lang="ru-RU" dirty="0">
                <a:solidFill>
                  <a:srgbClr val="404040"/>
                </a:solidFill>
                <a:latin typeface="Times New Roman" pitchFamily="18" charset="0"/>
                <a:cs typeface="Times New Roman" pitchFamily="18" charset="0"/>
              </a:rPr>
              <a:t>технологических процессов, присущих конвейерному типу производства;</a:t>
            </a:r>
          </a:p>
          <a:p>
            <a:pPr algn="just">
              <a:buFont typeface="Arial" panose="020B0604020202020204" pitchFamily="34" charset="0"/>
              <a:buChar char="•"/>
            </a:pPr>
            <a:r>
              <a:rPr lang="ru-RU" dirty="0" smtClean="0">
                <a:solidFill>
                  <a:srgbClr val="404040"/>
                </a:solidFill>
                <a:latin typeface="Times New Roman" pitchFamily="18" charset="0"/>
                <a:cs typeface="Times New Roman" pitchFamily="18" charset="0"/>
              </a:rPr>
              <a:t> формирование </a:t>
            </a:r>
            <a:r>
              <a:rPr lang="ru-RU" dirty="0">
                <a:solidFill>
                  <a:srgbClr val="404040"/>
                </a:solidFill>
                <a:latin typeface="Times New Roman" pitchFamily="18" charset="0"/>
                <a:cs typeface="Times New Roman" pitchFamily="18" charset="0"/>
              </a:rPr>
              <a:t>обновленной нормативной культуры, обязывающей максимизировать самодисциплину и вовлеченность каждого члена трудового коллектива в дела компании</a:t>
            </a:r>
            <a:r>
              <a:rPr lang="ru-RU" dirty="0" smtClean="0">
                <a:solidFill>
                  <a:srgbClr val="404040"/>
                </a:solidFill>
                <a:latin typeface="Times New Roman" pitchFamily="18" charset="0"/>
                <a:cs typeface="Times New Roman" pitchFamily="18" charset="0"/>
              </a:rPr>
              <a:t>.</a:t>
            </a:r>
          </a:p>
          <a:p>
            <a:pPr algn="ctr"/>
            <a:r>
              <a:rPr lang="ru-RU" b="1" dirty="0" smtClean="0">
                <a:solidFill>
                  <a:srgbClr val="00B0F0"/>
                </a:solidFill>
                <a:latin typeface="Times New Roman" pitchFamily="18" charset="0"/>
                <a:cs typeface="Times New Roman" pitchFamily="18" charset="0"/>
              </a:rPr>
              <a:t>2.1.Система </a:t>
            </a:r>
            <a:r>
              <a:rPr lang="ru-RU" b="1" dirty="0">
                <a:solidFill>
                  <a:srgbClr val="00B0F0"/>
                </a:solidFill>
                <a:latin typeface="Times New Roman" pitchFamily="18" charset="0"/>
                <a:cs typeface="Times New Roman" pitchFamily="18" charset="0"/>
              </a:rPr>
              <a:t>управления персоналом</a:t>
            </a:r>
          </a:p>
          <a:p>
            <a:pPr algn="just"/>
            <a:r>
              <a:rPr lang="ru-RU"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Формирование </a:t>
            </a:r>
            <a:r>
              <a:rPr lang="ru-RU" sz="1600" dirty="0">
                <a:latin typeface="Times New Roman" pitchFamily="18" charset="0"/>
                <a:cs typeface="Times New Roman" pitchFamily="18" charset="0"/>
              </a:rPr>
              <a:t>эффективной системы руководства трудовым коллективом на предприятии немыслимо без изучения и осознания структуры этой системы.</a:t>
            </a:r>
          </a:p>
          <a:p>
            <a:pPr algn="just"/>
            <a:r>
              <a:rPr lang="ru-RU" sz="1600" dirty="0">
                <a:latin typeface="Times New Roman" pitchFamily="18" charset="0"/>
                <a:cs typeface="Times New Roman" pitchFamily="18" charset="0"/>
              </a:rPr>
              <a:t>В такой системе обязательно присутствует [1] </a:t>
            </a:r>
            <a:r>
              <a:rPr lang="ru-RU" sz="1600" b="1" dirty="0">
                <a:solidFill>
                  <a:schemeClr val="accent2"/>
                </a:solidFill>
                <a:latin typeface="Times New Roman" pitchFamily="18" charset="0"/>
                <a:cs typeface="Times New Roman" pitchFamily="18" charset="0"/>
              </a:rPr>
              <a:t>субъект</a:t>
            </a:r>
            <a:r>
              <a:rPr lang="ru-RU" sz="1600" dirty="0">
                <a:latin typeface="Times New Roman" pitchFamily="18" charset="0"/>
                <a:cs typeface="Times New Roman" pitchFamily="18" charset="0"/>
              </a:rPr>
              <a:t> (тот, кто управляет) и [2] </a:t>
            </a:r>
            <a:r>
              <a:rPr lang="ru-RU" sz="1600" b="1" dirty="0">
                <a:solidFill>
                  <a:schemeClr val="accent2"/>
                </a:solidFill>
                <a:latin typeface="Times New Roman" pitchFamily="18" charset="0"/>
                <a:cs typeface="Times New Roman" pitchFamily="18" charset="0"/>
              </a:rPr>
              <a:t>объект</a:t>
            </a:r>
            <a:r>
              <a:rPr lang="ru-RU" sz="1600" dirty="0">
                <a:solidFill>
                  <a:schemeClr val="accent2"/>
                </a:solidFill>
                <a:latin typeface="Times New Roman" pitchFamily="18" charset="0"/>
                <a:cs typeface="Times New Roman" pitchFamily="18" charset="0"/>
              </a:rPr>
              <a:t> </a:t>
            </a:r>
            <a:r>
              <a:rPr lang="ru-RU" sz="1600" dirty="0">
                <a:latin typeface="Times New Roman" pitchFamily="18" charset="0"/>
                <a:cs typeface="Times New Roman" pitchFamily="18" charset="0"/>
              </a:rPr>
              <a:t>(тот, кем управляют, или то, чем управляют субъекты</a:t>
            </a:r>
            <a:r>
              <a:rPr lang="ru-RU" sz="1600" dirty="0" smtClean="0">
                <a:latin typeface="Times New Roman" pitchFamily="18" charset="0"/>
                <a:cs typeface="Times New Roman" pitchFamily="18" charset="0"/>
              </a:rPr>
              <a:t>).</a:t>
            </a:r>
            <a:r>
              <a:rPr lang="ru-RU" sz="1600" dirty="0">
                <a:latin typeface="Times New Roman" pitchFamily="18" charset="0"/>
                <a:cs typeface="Times New Roman" pitchFamily="18" charset="0"/>
              </a:rPr>
              <a:t> Субъекты управления на предприятии делятся на две группы: [1</a:t>
            </a:r>
            <a:r>
              <a:rPr lang="ru-RU" sz="1600" dirty="0">
                <a:solidFill>
                  <a:srgbClr val="0070C0"/>
                </a:solidFill>
                <a:latin typeface="Times New Roman" pitchFamily="18" charset="0"/>
                <a:cs typeface="Times New Roman" pitchFamily="18" charset="0"/>
              </a:rPr>
              <a:t>] внутренние </a:t>
            </a:r>
            <a:r>
              <a:rPr lang="ru-RU" sz="1600" dirty="0">
                <a:latin typeface="Times New Roman" pitchFamily="18" charset="0"/>
                <a:cs typeface="Times New Roman" pitchFamily="18" charset="0"/>
              </a:rPr>
              <a:t>(являются частью трудового коллектива или управленческого персонала) и [2]</a:t>
            </a:r>
            <a:r>
              <a:rPr lang="ru-RU" sz="1600" dirty="0">
                <a:solidFill>
                  <a:srgbClr val="0070C0"/>
                </a:solidFill>
                <a:latin typeface="Times New Roman" pitchFamily="18" charset="0"/>
                <a:cs typeface="Times New Roman" pitchFamily="18" charset="0"/>
              </a:rPr>
              <a:t> внешние </a:t>
            </a:r>
            <a:r>
              <a:rPr lang="ru-RU" sz="1600" dirty="0">
                <a:latin typeface="Times New Roman" pitchFamily="18" charset="0"/>
                <a:cs typeface="Times New Roman" pitchFamily="18" charset="0"/>
              </a:rPr>
              <a:t>(воздействуют на персонал извне).</a:t>
            </a:r>
          </a:p>
          <a:p>
            <a:pPr algn="just"/>
            <a:r>
              <a:rPr lang="ru-RU" sz="1600" dirty="0" smtClean="0">
                <a:solidFill>
                  <a:srgbClr val="404040"/>
                </a:solidFill>
                <a:latin typeface="Times New Roman" pitchFamily="18" charset="0"/>
                <a:cs typeface="Times New Roman" pitchFamily="18" charset="0"/>
              </a:rPr>
              <a:t>    Примеры </a:t>
            </a:r>
            <a:r>
              <a:rPr lang="ru-RU" sz="1600" b="1" dirty="0">
                <a:solidFill>
                  <a:srgbClr val="0070C0"/>
                </a:solidFill>
                <a:latin typeface="Times New Roman" pitchFamily="18" charset="0"/>
                <a:cs typeface="Times New Roman" pitchFamily="18" charset="0"/>
              </a:rPr>
              <a:t>внутренних субъектов </a:t>
            </a:r>
            <a:r>
              <a:rPr lang="ru-RU" sz="1600" dirty="0">
                <a:solidFill>
                  <a:srgbClr val="404040"/>
                </a:solidFill>
                <a:latin typeface="Times New Roman" pitchFamily="18" charset="0"/>
                <a:cs typeface="Times New Roman" pitchFamily="18" charset="0"/>
              </a:rPr>
              <a:t>управления персоналом</a:t>
            </a:r>
            <a:r>
              <a:rPr lang="ru-RU" sz="1600" dirty="0" smtClean="0">
                <a:solidFill>
                  <a:srgbClr val="404040"/>
                </a:solidFill>
                <a:latin typeface="Times New Roman" pitchFamily="18" charset="0"/>
                <a:cs typeface="Times New Roman" pitchFamily="18" charset="0"/>
              </a:rPr>
              <a:t>:</a:t>
            </a:r>
            <a:endParaRPr lang="ru-RU" sz="1600" dirty="0">
              <a:solidFill>
                <a:srgbClr val="404040"/>
              </a:solidFill>
              <a:latin typeface="Times New Roman" pitchFamily="18" charset="0"/>
              <a:cs typeface="Times New Roman" pitchFamily="18" charset="0"/>
            </a:endParaRPr>
          </a:p>
          <a:p>
            <a:pPr algn="just">
              <a:buFont typeface="Arial" panose="020B0604020202020204" pitchFamily="34" charset="0"/>
              <a:buChar char="•"/>
            </a:pPr>
            <a:r>
              <a:rPr lang="ru-RU" sz="1600" dirty="0" smtClean="0">
                <a:solidFill>
                  <a:srgbClr val="404040"/>
                </a:solidFill>
                <a:latin typeface="Times New Roman" pitchFamily="18" charset="0"/>
                <a:cs typeface="Times New Roman" pitchFamily="18" charset="0"/>
              </a:rPr>
              <a:t> руководящий </a:t>
            </a:r>
            <a:r>
              <a:rPr lang="ru-RU" sz="1600" dirty="0">
                <a:solidFill>
                  <a:srgbClr val="404040"/>
                </a:solidFill>
                <a:latin typeface="Times New Roman" pitchFamily="18" charset="0"/>
                <a:cs typeface="Times New Roman" pitchFamily="18" charset="0"/>
              </a:rPr>
              <a:t>состав (директор, его заместители, главный бухгалтер, главный инженер, руководители структурных подразделений предприятия)</a:t>
            </a:r>
          </a:p>
          <a:p>
            <a:pPr algn="just">
              <a:buFont typeface="Arial" panose="020B0604020202020204" pitchFamily="34" charset="0"/>
              <a:buChar char="•"/>
            </a:pPr>
            <a:r>
              <a:rPr lang="ru-RU" sz="1600" dirty="0" smtClean="0">
                <a:solidFill>
                  <a:srgbClr val="404040"/>
                </a:solidFill>
                <a:latin typeface="Times New Roman" pitchFamily="18" charset="0"/>
                <a:cs typeface="Times New Roman" pitchFamily="18" charset="0"/>
              </a:rPr>
              <a:t> кадровые </a:t>
            </a:r>
            <a:r>
              <a:rPr lang="ru-RU" sz="1600" dirty="0">
                <a:solidFill>
                  <a:srgbClr val="404040"/>
                </a:solidFill>
                <a:latin typeface="Times New Roman" pitchFamily="18" charset="0"/>
                <a:cs typeface="Times New Roman" pitchFamily="18" charset="0"/>
              </a:rPr>
              <a:t>службы, занимающиеся подбором, приемом на работу, перемещением и расстановкой кадров;</a:t>
            </a:r>
          </a:p>
          <a:p>
            <a:pPr algn="just">
              <a:buFont typeface="Arial" panose="020B0604020202020204" pitchFamily="34" charset="0"/>
              <a:buChar char="•"/>
            </a:pPr>
            <a:r>
              <a:rPr lang="ru-RU" sz="1600" dirty="0" smtClean="0">
                <a:solidFill>
                  <a:srgbClr val="404040"/>
                </a:solidFill>
                <a:latin typeface="Times New Roman" pitchFamily="18" charset="0"/>
                <a:cs typeface="Times New Roman" pitchFamily="18" charset="0"/>
              </a:rPr>
              <a:t> неформальные </a:t>
            </a:r>
            <a:r>
              <a:rPr lang="ru-RU" sz="1600" dirty="0">
                <a:solidFill>
                  <a:srgbClr val="404040"/>
                </a:solidFill>
                <a:latin typeface="Times New Roman" pitchFamily="18" charset="0"/>
                <a:cs typeface="Times New Roman" pitchFamily="18" charset="0"/>
              </a:rPr>
              <a:t>лидеры, пользующиеся авторитетом среди трудящихся и других членов коллектива;</a:t>
            </a:r>
          </a:p>
          <a:p>
            <a:pPr algn="just">
              <a:buFont typeface="Arial" panose="020B0604020202020204" pitchFamily="34" charset="0"/>
              <a:buChar char="•"/>
            </a:pPr>
            <a:r>
              <a:rPr lang="ru-RU" sz="1600" dirty="0" smtClean="0">
                <a:solidFill>
                  <a:srgbClr val="404040"/>
                </a:solidFill>
                <a:latin typeface="Times New Roman" pitchFamily="18" charset="0"/>
                <a:cs typeface="Times New Roman" pitchFamily="18" charset="0"/>
              </a:rPr>
              <a:t> профсоюзные </a:t>
            </a:r>
            <a:r>
              <a:rPr lang="ru-RU" sz="1600" dirty="0">
                <a:solidFill>
                  <a:srgbClr val="404040"/>
                </a:solidFill>
                <a:latin typeface="Times New Roman" pitchFamily="18" charset="0"/>
                <a:cs typeface="Times New Roman" pitchFamily="18" charset="0"/>
              </a:rPr>
              <a:t>организации и внутриорганизационные объединения работников коммерческой организации.</a:t>
            </a:r>
          </a:p>
          <a:p>
            <a:pPr algn="just"/>
            <a:r>
              <a:rPr lang="ru-RU" sz="1600" dirty="0" smtClean="0">
                <a:solidFill>
                  <a:srgbClr val="404040"/>
                </a:solidFill>
                <a:latin typeface="Times New Roman" pitchFamily="18" charset="0"/>
                <a:cs typeface="Times New Roman" pitchFamily="18" charset="0"/>
              </a:rPr>
              <a:t>     К </a:t>
            </a:r>
            <a:r>
              <a:rPr lang="ru-RU" sz="1600" dirty="0">
                <a:solidFill>
                  <a:srgbClr val="404040"/>
                </a:solidFill>
                <a:latin typeface="Times New Roman" pitchFamily="18" charset="0"/>
                <a:cs typeface="Times New Roman" pitchFamily="18" charset="0"/>
              </a:rPr>
              <a:t>числу </a:t>
            </a:r>
            <a:r>
              <a:rPr lang="ru-RU" sz="1600" b="1" dirty="0">
                <a:solidFill>
                  <a:srgbClr val="0070C0"/>
                </a:solidFill>
                <a:latin typeface="Times New Roman" pitchFamily="18" charset="0"/>
                <a:cs typeface="Times New Roman" pitchFamily="18" charset="0"/>
              </a:rPr>
              <a:t>внешних субъектов </a:t>
            </a:r>
            <a:r>
              <a:rPr lang="ru-RU" sz="1600" dirty="0">
                <a:solidFill>
                  <a:srgbClr val="404040"/>
                </a:solidFill>
                <a:latin typeface="Times New Roman" pitchFamily="18" charset="0"/>
                <a:cs typeface="Times New Roman" pitchFamily="18" charset="0"/>
              </a:rPr>
              <a:t>управления персоналом на предприятии относят</a:t>
            </a:r>
            <a:r>
              <a:rPr lang="ru-RU" sz="1600" dirty="0" smtClean="0">
                <a:solidFill>
                  <a:srgbClr val="404040"/>
                </a:solidFill>
                <a:latin typeface="Times New Roman" pitchFamily="18" charset="0"/>
                <a:cs typeface="Times New Roman" pitchFamily="18" charset="0"/>
              </a:rPr>
              <a:t>:</a:t>
            </a:r>
            <a:endParaRPr lang="ru-RU" sz="1600" dirty="0">
              <a:solidFill>
                <a:srgbClr val="404040"/>
              </a:solidFill>
              <a:latin typeface="Times New Roman" pitchFamily="18" charset="0"/>
              <a:cs typeface="Times New Roman" pitchFamily="18" charset="0"/>
            </a:endParaRPr>
          </a:p>
          <a:p>
            <a:pPr algn="just"/>
            <a:r>
              <a:rPr lang="ru-RU" sz="1600" dirty="0" smtClean="0">
                <a:solidFill>
                  <a:srgbClr val="404040"/>
                </a:solidFill>
                <a:latin typeface="Times New Roman" pitchFamily="18" charset="0"/>
                <a:cs typeface="Times New Roman" pitchFamily="18" charset="0"/>
              </a:rPr>
              <a:t>-собственников </a:t>
            </a:r>
            <a:r>
              <a:rPr lang="ru-RU" sz="1600" dirty="0">
                <a:solidFill>
                  <a:srgbClr val="404040"/>
                </a:solidFill>
                <a:latin typeface="Times New Roman" pitchFamily="18" charset="0"/>
                <a:cs typeface="Times New Roman" pitchFamily="18" charset="0"/>
              </a:rPr>
              <a:t>(учредителей) фирмы, в подчинении которых находится дирекция и другие </a:t>
            </a:r>
            <a:r>
              <a:rPr lang="ru-RU" sz="1600" dirty="0" smtClean="0">
                <a:solidFill>
                  <a:srgbClr val="404040"/>
                </a:solidFill>
                <a:latin typeface="Times New Roman" pitchFamily="18" charset="0"/>
                <a:cs typeface="Times New Roman" pitchFamily="18" charset="0"/>
              </a:rPr>
              <a:t>органы управления предприятием.</a:t>
            </a:r>
            <a:endParaRPr lang="ru-RU" sz="1600" b="0" i="0" dirty="0">
              <a:solidFill>
                <a:srgbClr val="40404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476567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4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13</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80210" y="109728"/>
            <a:ext cx="11855116" cy="6463308"/>
          </a:xfrm>
          <a:prstGeom prst="rect">
            <a:avLst/>
          </a:prstGeom>
        </p:spPr>
        <p:txBody>
          <a:bodyPr wrap="square">
            <a:spAutoFit/>
          </a:bodyPr>
          <a:lstStyle/>
          <a:p>
            <a:pPr algn="just"/>
            <a:r>
              <a:rPr lang="ru-RU" dirty="0" smtClean="0"/>
              <a:t>- </a:t>
            </a:r>
            <a:r>
              <a:rPr lang="ru-RU" dirty="0" smtClean="0">
                <a:latin typeface="Times New Roman" pitchFamily="18" charset="0"/>
                <a:cs typeface="Times New Roman" pitchFamily="18" charset="0"/>
              </a:rPr>
              <a:t>предпринимательские </a:t>
            </a:r>
            <a:r>
              <a:rPr lang="ru-RU" dirty="0">
                <a:latin typeface="Times New Roman" pitchFamily="18" charset="0"/>
                <a:cs typeface="Times New Roman" pitchFamily="18" charset="0"/>
              </a:rPr>
              <a:t>объединения и организации, членами которых является предприятие</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-государство </a:t>
            </a:r>
            <a:r>
              <a:rPr lang="ru-RU" dirty="0">
                <a:latin typeface="Times New Roman" pitchFamily="18" charset="0"/>
                <a:cs typeface="Times New Roman" pitchFamily="18" charset="0"/>
              </a:rPr>
              <a:t>в целом, а также государственные организации и учреждения, уполномоченные на регулирование хозяйственной деятельности посредством принятия законов и подзаконных нормативных актов, а также обязательных к исполнению предписаний. </a:t>
            </a:r>
            <a:endParaRPr lang="ru-RU" dirty="0" smtClean="0">
              <a:latin typeface="Times New Roman" pitchFamily="18" charset="0"/>
              <a:cs typeface="Times New Roman" pitchFamily="18" charset="0"/>
            </a:endParaRPr>
          </a:p>
          <a:p>
            <a:pPr algn="ctr"/>
            <a:r>
              <a:rPr lang="ru-RU" b="1" dirty="0" smtClean="0">
                <a:solidFill>
                  <a:srgbClr val="00B0F0"/>
                </a:solidFill>
                <a:latin typeface="Times New Roman" pitchFamily="18" charset="0"/>
                <a:cs typeface="Times New Roman" pitchFamily="18" charset="0"/>
              </a:rPr>
              <a:t>2.2. Основные </a:t>
            </a:r>
            <a:r>
              <a:rPr lang="ru-RU" b="1" dirty="0">
                <a:solidFill>
                  <a:srgbClr val="00B0F0"/>
                </a:solidFill>
                <a:latin typeface="Times New Roman" pitchFamily="18" charset="0"/>
                <a:cs typeface="Times New Roman" pitchFamily="18" charset="0"/>
              </a:rPr>
              <a:t>задачи управления персоналом</a:t>
            </a:r>
          </a:p>
          <a:p>
            <a:pPr algn="just"/>
            <a:r>
              <a:rPr lang="ru-RU" dirty="0" smtClean="0">
                <a:latin typeface="Times New Roman" pitchFamily="18" charset="0"/>
                <a:cs typeface="Times New Roman" pitchFamily="18" charset="0"/>
              </a:rPr>
              <a:t>   Перечисление </a:t>
            </a:r>
            <a:r>
              <a:rPr lang="ru-RU" dirty="0">
                <a:latin typeface="Times New Roman" pitchFamily="18" charset="0"/>
                <a:cs typeface="Times New Roman" pitchFamily="18" charset="0"/>
              </a:rPr>
              <a:t>основных задач управления коллективом на предприятии проще представить отдельным списком. Исчерпывающего списка таких задач не существует</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Значимость отдельных задач в каждом конкретном случае может меняться. В соответствии с этим их положение в иерархии задач также подвержено ситуативным изменениям</a:t>
            </a:r>
            <a:r>
              <a:rPr lang="ru-RU" dirty="0" smtClean="0">
                <a:latin typeface="Times New Roman" pitchFamily="18" charset="0"/>
                <a:cs typeface="Times New Roman" pitchFamily="18" charset="0"/>
              </a:rPr>
              <a:t>.</a:t>
            </a:r>
          </a:p>
          <a:p>
            <a:pPr algn="just"/>
            <a:r>
              <a:rPr lang="ru-RU" b="1" dirty="0">
                <a:solidFill>
                  <a:schemeClr val="accent2"/>
                </a:solidFill>
                <a:latin typeface="Times New Roman" pitchFamily="18" charset="0"/>
                <a:cs typeface="Times New Roman" pitchFamily="18" charset="0"/>
              </a:rPr>
              <a:t>Важнейшая из задач управления </a:t>
            </a:r>
            <a:r>
              <a:rPr lang="ru-RU" dirty="0">
                <a:latin typeface="Times New Roman" pitchFamily="18" charset="0"/>
                <a:cs typeface="Times New Roman" pitchFamily="18" charset="0"/>
              </a:rPr>
              <a:t>– выполнение любой ценой в установленные сроки производственного и финансового планов</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Под </a:t>
            </a:r>
            <a:r>
              <a:rPr lang="ru-RU" dirty="0">
                <a:latin typeface="Times New Roman" pitchFamily="18" charset="0"/>
                <a:cs typeface="Times New Roman" pitchFamily="18" charset="0"/>
              </a:rPr>
              <a:t>эту задачу «подгоняются» стратегии и тактики управления специалистами и рабочими, производятся кадровые перестановки, модернизируется производство</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Решение основной задачи немыслимо без решения задач промежуточных</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формирования </a:t>
            </a:r>
            <a:r>
              <a:rPr lang="ru-RU" dirty="0">
                <a:latin typeface="Times New Roman" pitchFamily="18" charset="0"/>
                <a:cs typeface="Times New Roman" pitchFamily="18" charset="0"/>
              </a:rPr>
              <a:t>кадрового резерва менеджеров и руководителей;</a:t>
            </a:r>
          </a:p>
          <a:p>
            <a:pPr algn="just"/>
            <a:r>
              <a:rPr lang="ru-RU" dirty="0" smtClean="0">
                <a:latin typeface="Times New Roman" pitchFamily="18" charset="0"/>
                <a:cs typeface="Times New Roman" pitchFamily="18" charset="0"/>
              </a:rPr>
              <a:t>- своевременной </a:t>
            </a:r>
            <a:r>
              <a:rPr lang="ru-RU" dirty="0">
                <a:latin typeface="Times New Roman" pitchFamily="18" charset="0"/>
                <a:cs typeface="Times New Roman" pitchFamily="18" charset="0"/>
              </a:rPr>
              <a:t>ротации и подбора кадров на участки повышенной ответственности;</a:t>
            </a:r>
          </a:p>
          <a:p>
            <a:pPr algn="just"/>
            <a:r>
              <a:rPr lang="ru-RU" dirty="0" smtClean="0">
                <a:latin typeface="Times New Roman" pitchFamily="18" charset="0"/>
                <a:cs typeface="Times New Roman" pitchFamily="18" charset="0"/>
              </a:rPr>
              <a:t>- систематической </a:t>
            </a:r>
            <a:r>
              <a:rPr lang="ru-RU" dirty="0">
                <a:latin typeface="Times New Roman" pitchFamily="18" charset="0"/>
                <a:cs typeface="Times New Roman" pitchFamily="18" charset="0"/>
              </a:rPr>
              <a:t>профессиональной подготовки и переподготовки рабочих и специалистов;</a:t>
            </a:r>
          </a:p>
          <a:p>
            <a:pPr algn="just"/>
            <a:r>
              <a:rPr lang="ru-RU" dirty="0" smtClean="0">
                <a:latin typeface="Times New Roman" pitchFamily="18" charset="0"/>
                <a:cs typeface="Times New Roman" pitchFamily="18" charset="0"/>
              </a:rPr>
              <a:t>- поощрительной </a:t>
            </a:r>
            <a:r>
              <a:rPr lang="ru-RU" dirty="0">
                <a:latin typeface="Times New Roman" pitchFamily="18" charset="0"/>
                <a:cs typeface="Times New Roman" pitchFamily="18" charset="0"/>
              </a:rPr>
              <a:t>практики за достижение выдающихся профессиональных результатов;</a:t>
            </a:r>
          </a:p>
          <a:p>
            <a:pPr algn="just"/>
            <a:r>
              <a:rPr lang="ru-RU" dirty="0" smtClean="0">
                <a:latin typeface="Times New Roman" pitchFamily="18" charset="0"/>
                <a:cs typeface="Times New Roman" pitchFamily="18" charset="0"/>
              </a:rPr>
              <a:t>- создания </a:t>
            </a:r>
            <a:r>
              <a:rPr lang="ru-RU" dirty="0">
                <a:latin typeface="Times New Roman" pitchFamily="18" charset="0"/>
                <a:cs typeface="Times New Roman" pitchFamily="18" charset="0"/>
              </a:rPr>
              <a:t>достойных условий труда и адекватного уровня заработной платы;</a:t>
            </a:r>
          </a:p>
          <a:p>
            <a:pPr algn="just"/>
            <a:r>
              <a:rPr lang="ru-RU" dirty="0" smtClean="0">
                <a:latin typeface="Times New Roman" pitchFamily="18" charset="0"/>
                <a:cs typeface="Times New Roman" pitchFamily="18" charset="0"/>
              </a:rPr>
              <a:t>- воспитания </a:t>
            </a:r>
            <a:r>
              <a:rPr lang="ru-RU" dirty="0">
                <a:latin typeface="Times New Roman" pitchFamily="18" charset="0"/>
                <a:cs typeface="Times New Roman" pitchFamily="18" charset="0"/>
              </a:rPr>
              <a:t>патриотических чувств по отношению к «родному» предприятию.</a:t>
            </a:r>
          </a:p>
          <a:p>
            <a:pPr algn="just"/>
            <a:r>
              <a:rPr lang="ru-RU" dirty="0" smtClean="0">
                <a:latin typeface="Times New Roman" pitchFamily="18" charset="0"/>
                <a:cs typeface="Times New Roman" pitchFamily="18" charset="0"/>
              </a:rPr>
              <a:t>  Приведенный </a:t>
            </a:r>
            <a:r>
              <a:rPr lang="ru-RU" dirty="0">
                <a:latin typeface="Times New Roman" pitchFamily="18" charset="0"/>
                <a:cs typeface="Times New Roman" pitchFamily="18" charset="0"/>
              </a:rPr>
              <a:t>перечень может быть дополнен бесчисленным множеством текущих и повседневных задач, с которыми сталкиваются руководители в процессе своей профессиональной деятельности.</a:t>
            </a:r>
          </a:p>
          <a:p>
            <a:endParaRPr lang="ru-RU" dirty="0"/>
          </a:p>
        </p:txBody>
      </p:sp>
    </p:spTree>
    <p:extLst>
      <p:ext uri="{BB962C8B-B14F-4D97-AF65-F5344CB8AC3E}">
        <p14:creationId xmlns:p14="http://schemas.microsoft.com/office/powerpoint/2010/main" val="3373808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4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14</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80210" y="182880"/>
            <a:ext cx="11855116" cy="6186309"/>
          </a:xfrm>
          <a:prstGeom prst="rect">
            <a:avLst/>
          </a:prstGeom>
        </p:spPr>
        <p:txBody>
          <a:bodyPr wrap="square">
            <a:spAutoFit/>
          </a:bodyPr>
          <a:lstStyle/>
          <a:p>
            <a:pPr algn="ctr"/>
            <a:r>
              <a:rPr lang="ru-RU" b="1" dirty="0" smtClean="0">
                <a:solidFill>
                  <a:srgbClr val="00B0F0"/>
                </a:solidFill>
                <a:latin typeface="Times New Roman" pitchFamily="18" charset="0"/>
                <a:cs typeface="Times New Roman" pitchFamily="18" charset="0"/>
              </a:rPr>
              <a:t>2.3. Методы </a:t>
            </a:r>
            <a:r>
              <a:rPr lang="ru-RU" b="1" dirty="0">
                <a:solidFill>
                  <a:srgbClr val="00B0F0"/>
                </a:solidFill>
                <a:latin typeface="Times New Roman" pitchFamily="18" charset="0"/>
                <a:cs typeface="Times New Roman" pitchFamily="18" charset="0"/>
              </a:rPr>
              <a:t>управления персоналом</a:t>
            </a:r>
          </a:p>
          <a:p>
            <a:pPr algn="just"/>
            <a:r>
              <a:rPr lang="ru-RU" dirty="0" smtClean="0">
                <a:solidFill>
                  <a:srgbClr val="404040"/>
                </a:solidFill>
                <a:latin typeface="Times New Roman" pitchFamily="18" charset="0"/>
                <a:cs typeface="Times New Roman" pitchFamily="18" charset="0"/>
              </a:rPr>
              <a:t>   Способы</a:t>
            </a:r>
            <a:r>
              <a:rPr lang="ru-RU" dirty="0">
                <a:solidFill>
                  <a:srgbClr val="404040"/>
                </a:solidFill>
                <a:latin typeface="Times New Roman" pitchFamily="18" charset="0"/>
                <a:cs typeface="Times New Roman" pitchFamily="18" charset="0"/>
              </a:rPr>
              <a:t>, с помощью которых координируется деятельность отдельных работников или коллектива производственной компании в целом, принято именовать </a:t>
            </a:r>
            <a:r>
              <a:rPr lang="ru-RU" b="1" dirty="0">
                <a:solidFill>
                  <a:srgbClr val="404040"/>
                </a:solidFill>
                <a:latin typeface="Times New Roman" pitchFamily="18" charset="0"/>
                <a:cs typeface="Times New Roman" pitchFamily="18" charset="0"/>
              </a:rPr>
              <a:t>методами управления персоналом на предприятии</a:t>
            </a:r>
            <a:r>
              <a:rPr lang="ru-RU" dirty="0">
                <a:solidFill>
                  <a:srgbClr val="404040"/>
                </a:solidFill>
                <a:latin typeface="Times New Roman" pitchFamily="18" charset="0"/>
                <a:cs typeface="Times New Roman" pitchFamily="18" charset="0"/>
              </a:rPr>
              <a:t>.</a:t>
            </a:r>
          </a:p>
          <a:p>
            <a:pPr algn="just"/>
            <a:r>
              <a:rPr lang="ru-RU" dirty="0">
                <a:solidFill>
                  <a:srgbClr val="404040"/>
                </a:solidFill>
                <a:latin typeface="Times New Roman" pitchFamily="18" charset="0"/>
                <a:cs typeface="Times New Roman" pitchFamily="18" charset="0"/>
              </a:rPr>
              <a:t>Традиционно выделяют </a:t>
            </a:r>
            <a:r>
              <a:rPr lang="ru-RU" b="1" i="1" dirty="0">
                <a:solidFill>
                  <a:srgbClr val="404040"/>
                </a:solidFill>
                <a:latin typeface="Times New Roman" pitchFamily="18" charset="0"/>
                <a:cs typeface="Times New Roman" pitchFamily="18" charset="0"/>
              </a:rPr>
              <a:t>три основные группы таких методов</a:t>
            </a:r>
            <a:r>
              <a:rPr lang="ru-RU" dirty="0">
                <a:solidFill>
                  <a:srgbClr val="404040"/>
                </a:solidFill>
                <a:latin typeface="Times New Roman" pitchFamily="18" charset="0"/>
                <a:cs typeface="Times New Roman" pitchFamily="18" charset="0"/>
              </a:rPr>
              <a:t>:</a:t>
            </a:r>
          </a:p>
          <a:p>
            <a:pPr algn="just">
              <a:buFont typeface="Arial" panose="020B0604020202020204" pitchFamily="34" charset="0"/>
              <a:buChar char="•"/>
            </a:pPr>
            <a:r>
              <a:rPr lang="ru-RU" dirty="0" smtClean="0">
                <a:solidFill>
                  <a:srgbClr val="404040"/>
                </a:solidFill>
                <a:latin typeface="Times New Roman" pitchFamily="18" charset="0"/>
                <a:cs typeface="Times New Roman" pitchFamily="18" charset="0"/>
              </a:rPr>
              <a:t> </a:t>
            </a:r>
            <a:r>
              <a:rPr lang="ru-RU" dirty="0" smtClean="0">
                <a:solidFill>
                  <a:srgbClr val="C00000"/>
                </a:solidFill>
                <a:latin typeface="Times New Roman" pitchFamily="18" charset="0"/>
                <a:cs typeface="Times New Roman" pitchFamily="18" charset="0"/>
              </a:rPr>
              <a:t>экономические</a:t>
            </a:r>
            <a:r>
              <a:rPr lang="ru-RU" dirty="0">
                <a:solidFill>
                  <a:srgbClr val="C00000"/>
                </a:solidFill>
                <a:latin typeface="Times New Roman" pitchFamily="18" charset="0"/>
                <a:cs typeface="Times New Roman" pitchFamily="18" charset="0"/>
              </a:rPr>
              <a:t>;</a:t>
            </a:r>
          </a:p>
          <a:p>
            <a:pPr algn="just">
              <a:buFont typeface="Arial" panose="020B0604020202020204" pitchFamily="34" charset="0"/>
              <a:buChar char="•"/>
            </a:pPr>
            <a:r>
              <a:rPr lang="ru-RU" dirty="0" smtClean="0">
                <a:solidFill>
                  <a:srgbClr val="C00000"/>
                </a:solidFill>
                <a:latin typeface="Times New Roman" pitchFamily="18" charset="0"/>
                <a:cs typeface="Times New Roman" pitchFamily="18" charset="0"/>
              </a:rPr>
              <a:t> административные</a:t>
            </a:r>
            <a:r>
              <a:rPr lang="ru-RU" dirty="0">
                <a:solidFill>
                  <a:srgbClr val="C00000"/>
                </a:solidFill>
                <a:latin typeface="Times New Roman" pitchFamily="18" charset="0"/>
                <a:cs typeface="Times New Roman" pitchFamily="18" charset="0"/>
              </a:rPr>
              <a:t>;</a:t>
            </a:r>
          </a:p>
          <a:p>
            <a:pPr algn="just">
              <a:buFont typeface="Arial" panose="020B0604020202020204" pitchFamily="34" charset="0"/>
              <a:buChar char="•"/>
            </a:pPr>
            <a:r>
              <a:rPr lang="ru-RU" dirty="0" smtClean="0">
                <a:solidFill>
                  <a:srgbClr val="C00000"/>
                </a:solidFill>
                <a:latin typeface="Times New Roman" pitchFamily="18" charset="0"/>
                <a:cs typeface="Times New Roman" pitchFamily="18" charset="0"/>
              </a:rPr>
              <a:t> социально-психологические</a:t>
            </a:r>
            <a:r>
              <a:rPr lang="ru-RU" dirty="0">
                <a:solidFill>
                  <a:srgbClr val="C00000"/>
                </a:solidFill>
                <a:latin typeface="Times New Roman" pitchFamily="18" charset="0"/>
                <a:cs typeface="Times New Roman" pitchFamily="18" charset="0"/>
              </a:rPr>
              <a:t>.</a:t>
            </a:r>
          </a:p>
          <a:p>
            <a:pPr algn="just"/>
            <a:r>
              <a:rPr lang="ru-RU" b="1" i="1" dirty="0">
                <a:solidFill>
                  <a:schemeClr val="accent2"/>
                </a:solidFill>
                <a:latin typeface="Times New Roman" pitchFamily="18" charset="0"/>
                <a:cs typeface="Times New Roman" pitchFamily="18" charset="0"/>
              </a:rPr>
              <a:t>Экономические методы управления</a:t>
            </a:r>
          </a:p>
          <a:p>
            <a:pPr algn="just"/>
            <a:r>
              <a:rPr lang="ru-RU" b="1" dirty="0">
                <a:solidFill>
                  <a:srgbClr val="404040"/>
                </a:solidFill>
                <a:latin typeface="Times New Roman" pitchFamily="18" charset="0"/>
                <a:cs typeface="Times New Roman" pitchFamily="18" charset="0"/>
              </a:rPr>
              <a:t>Первая группа</a:t>
            </a:r>
            <a:r>
              <a:rPr lang="ru-RU" dirty="0">
                <a:solidFill>
                  <a:srgbClr val="404040"/>
                </a:solidFill>
                <a:latin typeface="Times New Roman" pitchFamily="18" charset="0"/>
                <a:cs typeface="Times New Roman" pitchFamily="18" charset="0"/>
              </a:rPr>
              <a:t> «отвечает» за неуклонный рост экономических показателей субъекта хозяйствования.</a:t>
            </a:r>
          </a:p>
          <a:p>
            <a:pPr algn="just"/>
            <a:r>
              <a:rPr lang="ru-RU" dirty="0" smtClean="0">
                <a:solidFill>
                  <a:srgbClr val="404040"/>
                </a:solidFill>
                <a:latin typeface="Times New Roman" pitchFamily="18" charset="0"/>
                <a:cs typeface="Times New Roman" pitchFamily="18" charset="0"/>
              </a:rPr>
              <a:t>  Главенствующее </a:t>
            </a:r>
            <a:r>
              <a:rPr lang="ru-RU" dirty="0">
                <a:solidFill>
                  <a:srgbClr val="404040"/>
                </a:solidFill>
                <a:latin typeface="Times New Roman" pitchFamily="18" charset="0"/>
                <a:cs typeface="Times New Roman" pitchFamily="18" charset="0"/>
              </a:rPr>
              <a:t>положение среди этих методов занимает </a:t>
            </a:r>
            <a:r>
              <a:rPr lang="ru-RU" dirty="0">
                <a:solidFill>
                  <a:srgbClr val="6C90AC"/>
                </a:solidFill>
                <a:latin typeface="Times New Roman" pitchFamily="18" charset="0"/>
                <a:cs typeface="Times New Roman" pitchFamily="18" charset="0"/>
                <a:hlinkClick r:id="rId4" tooltip="Что такое бизнес-планирование"/>
              </a:rPr>
              <a:t>планирование хозяйственной деятельности</a:t>
            </a:r>
            <a:r>
              <a:rPr lang="ru-RU" dirty="0">
                <a:solidFill>
                  <a:srgbClr val="404040"/>
                </a:solidFill>
                <a:latin typeface="Times New Roman" pitchFamily="18" charset="0"/>
                <a:cs typeface="Times New Roman" pitchFamily="18" charset="0"/>
              </a:rPr>
              <a:t> субъекта хозяйствования, пронизывающее всю административную вертикаль – от высших должностных лиц до рядовых рабочих. </a:t>
            </a:r>
            <a:endParaRPr lang="ru-RU" dirty="0" smtClean="0">
              <a:solidFill>
                <a:srgbClr val="404040"/>
              </a:solidFill>
              <a:latin typeface="Times New Roman" pitchFamily="18" charset="0"/>
              <a:cs typeface="Times New Roman" pitchFamily="18" charset="0"/>
            </a:endParaRPr>
          </a:p>
          <a:p>
            <a:pPr algn="just"/>
            <a:r>
              <a:rPr lang="ru-RU" dirty="0" smtClean="0">
                <a:solidFill>
                  <a:srgbClr val="404040"/>
                </a:solidFill>
                <a:latin typeface="Times New Roman" pitchFamily="18" charset="0"/>
                <a:cs typeface="Times New Roman" pitchFamily="18" charset="0"/>
              </a:rPr>
              <a:t>   Практическое </a:t>
            </a:r>
            <a:r>
              <a:rPr lang="ru-RU" dirty="0">
                <a:solidFill>
                  <a:srgbClr val="404040"/>
                </a:solidFill>
                <a:latin typeface="Times New Roman" pitchFamily="18" charset="0"/>
                <a:cs typeface="Times New Roman" pitchFamily="18" charset="0"/>
              </a:rPr>
              <a:t>воплощение научно обоснованных планов обеспечивает выполнение прогнозных показателей экономического развития в целом</a:t>
            </a:r>
            <a:r>
              <a:rPr lang="ru-RU" dirty="0" smtClean="0">
                <a:solidFill>
                  <a:srgbClr val="404040"/>
                </a:solidFill>
                <a:latin typeface="Times New Roman" pitchFamily="18" charset="0"/>
                <a:cs typeface="Times New Roman" pitchFamily="18" charset="0"/>
              </a:rPr>
              <a:t>.</a:t>
            </a:r>
          </a:p>
          <a:p>
            <a:pPr algn="just"/>
            <a:r>
              <a:rPr lang="ru-RU" dirty="0">
                <a:solidFill>
                  <a:srgbClr val="404040"/>
                </a:solidFill>
                <a:latin typeface="Times New Roman" pitchFamily="18" charset="0"/>
                <a:cs typeface="Times New Roman" pitchFamily="18" charset="0"/>
              </a:rPr>
              <a:t>К рассматриваемой группе методов относятся также</a:t>
            </a:r>
            <a:r>
              <a:rPr lang="ru-RU" dirty="0" smtClean="0">
                <a:solidFill>
                  <a:srgbClr val="404040"/>
                </a:solidFill>
                <a:latin typeface="Times New Roman" pitchFamily="18" charset="0"/>
                <a:cs typeface="Times New Roman" pitchFamily="18" charset="0"/>
              </a:rPr>
              <a:t>:</a:t>
            </a:r>
            <a:endParaRPr lang="ru-RU" dirty="0">
              <a:solidFill>
                <a:srgbClr val="404040"/>
              </a:solidFill>
              <a:latin typeface="Times New Roman" pitchFamily="18" charset="0"/>
              <a:cs typeface="Times New Roman" pitchFamily="18" charset="0"/>
            </a:endParaRPr>
          </a:p>
          <a:p>
            <a:pPr algn="just"/>
            <a:r>
              <a:rPr lang="ru-RU" dirty="0" smtClean="0">
                <a:solidFill>
                  <a:srgbClr val="404040"/>
                </a:solidFill>
                <a:latin typeface="Times New Roman" pitchFamily="18" charset="0"/>
                <a:cs typeface="Times New Roman" pitchFamily="18" charset="0"/>
              </a:rPr>
              <a:t>- материальное </a:t>
            </a:r>
            <a:r>
              <a:rPr lang="ru-RU" dirty="0">
                <a:solidFill>
                  <a:srgbClr val="404040"/>
                </a:solidFill>
                <a:latin typeface="Times New Roman" pitchFamily="18" charset="0"/>
                <a:cs typeface="Times New Roman" pitchFamily="18" charset="0"/>
              </a:rPr>
              <a:t>стимулирование труда работников,</a:t>
            </a:r>
          </a:p>
          <a:p>
            <a:pPr algn="just"/>
            <a:r>
              <a:rPr lang="ru-RU" dirty="0" smtClean="0">
                <a:solidFill>
                  <a:srgbClr val="404040"/>
                </a:solidFill>
                <a:latin typeface="Times New Roman" pitchFamily="18" charset="0"/>
                <a:cs typeface="Times New Roman" pitchFamily="18" charset="0"/>
              </a:rPr>
              <a:t>- регулирование </a:t>
            </a:r>
            <a:r>
              <a:rPr lang="ru-RU" dirty="0">
                <a:solidFill>
                  <a:srgbClr val="404040"/>
                </a:solidFill>
                <a:latin typeface="Times New Roman" pitchFamily="18" charset="0"/>
                <a:cs typeface="Times New Roman" pitchFamily="18" charset="0"/>
              </a:rPr>
              <a:t>размера заработной платы,</a:t>
            </a:r>
          </a:p>
          <a:p>
            <a:pPr algn="just"/>
            <a:r>
              <a:rPr lang="ru-RU" dirty="0" smtClean="0">
                <a:solidFill>
                  <a:srgbClr val="404040"/>
                </a:solidFill>
                <a:latin typeface="Times New Roman" pitchFamily="18" charset="0"/>
                <a:cs typeface="Times New Roman" pitchFamily="18" charset="0"/>
              </a:rPr>
              <a:t>- формирование </a:t>
            </a:r>
            <a:r>
              <a:rPr lang="ru-RU" dirty="0">
                <a:solidFill>
                  <a:srgbClr val="404040"/>
                </a:solidFill>
                <a:latin typeface="Times New Roman" pitchFamily="18" charset="0"/>
                <a:cs typeface="Times New Roman" pitchFamily="18" charset="0"/>
              </a:rPr>
              <a:t>ежемесячного премиального фонда,</a:t>
            </a:r>
          </a:p>
          <a:p>
            <a:pPr algn="just"/>
            <a:r>
              <a:rPr lang="ru-RU" dirty="0" smtClean="0">
                <a:solidFill>
                  <a:srgbClr val="404040"/>
                </a:solidFill>
                <a:latin typeface="Times New Roman" pitchFamily="18" charset="0"/>
                <a:cs typeface="Times New Roman" pitchFamily="18" charset="0"/>
              </a:rPr>
              <a:t>- финансирование </a:t>
            </a:r>
            <a:r>
              <a:rPr lang="ru-RU" dirty="0">
                <a:solidFill>
                  <a:srgbClr val="404040"/>
                </a:solidFill>
                <a:latin typeface="Times New Roman" pitchFamily="18" charset="0"/>
                <a:cs typeface="Times New Roman" pitchFamily="18" charset="0"/>
              </a:rPr>
              <a:t>производства,</a:t>
            </a:r>
          </a:p>
          <a:p>
            <a:pPr algn="just"/>
            <a:r>
              <a:rPr lang="ru-RU" dirty="0" smtClean="0">
                <a:solidFill>
                  <a:srgbClr val="404040"/>
                </a:solidFill>
                <a:latin typeface="Times New Roman" pitchFamily="18" charset="0"/>
                <a:cs typeface="Times New Roman" pitchFamily="18" charset="0"/>
              </a:rPr>
              <a:t>- распределение </a:t>
            </a:r>
            <a:r>
              <a:rPr lang="ru-RU" dirty="0">
                <a:solidFill>
                  <a:srgbClr val="404040"/>
                </a:solidFill>
                <a:latin typeface="Times New Roman" pitchFamily="18" charset="0"/>
                <a:cs typeface="Times New Roman" pitchFamily="18" charset="0"/>
              </a:rPr>
              <a:t>прибыли и проч.</a:t>
            </a:r>
          </a:p>
          <a:p>
            <a:pPr algn="just"/>
            <a:r>
              <a:rPr lang="ru-RU" dirty="0">
                <a:solidFill>
                  <a:srgbClr val="404040"/>
                </a:solidFill>
                <a:latin typeface="Times New Roman" pitchFamily="18" charset="0"/>
                <a:cs typeface="Times New Roman" pitchFamily="18" charset="0"/>
              </a:rPr>
              <a:t>Экономические методы менеджмента позволяют непринужденно мобилизовать трудовой коллектив на эффективное достижение нетривиальных результатов финансово-хозяйственной деятельности.</a:t>
            </a:r>
            <a:endParaRPr lang="ru-RU" b="0" i="0" dirty="0">
              <a:solidFill>
                <a:srgbClr val="40404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837892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4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15</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216567" y="85344"/>
            <a:ext cx="11935327" cy="6740307"/>
          </a:xfrm>
          <a:prstGeom prst="rect">
            <a:avLst/>
          </a:prstGeom>
        </p:spPr>
        <p:txBody>
          <a:bodyPr wrap="square">
            <a:spAutoFit/>
          </a:bodyPr>
          <a:lstStyle/>
          <a:p>
            <a:pPr algn="just"/>
            <a:r>
              <a:rPr lang="ru-RU" b="1" dirty="0" smtClean="0"/>
              <a:t>    Административные </a:t>
            </a:r>
            <a:r>
              <a:rPr lang="ru-RU" b="1" dirty="0"/>
              <a:t>методы управления</a:t>
            </a:r>
          </a:p>
          <a:p>
            <a:pPr algn="just"/>
            <a:r>
              <a:rPr lang="ru-RU" dirty="0"/>
              <a:t>Вторая группа в противовес методам экономическим ориентирована на поддержание внутри трудового коллектива и в среде управленческого персонала необходимого уровня дисциплины</a:t>
            </a:r>
            <a:r>
              <a:rPr lang="ru-RU" dirty="0" smtClean="0"/>
              <a:t>.</a:t>
            </a:r>
            <a:endParaRPr lang="ru-RU" dirty="0"/>
          </a:p>
          <a:p>
            <a:pPr algn="just"/>
            <a:r>
              <a:rPr lang="ru-RU" dirty="0"/>
              <a:t>Их предназначение – добиться выполнения стоящих перед предприятием задач в критических или кризисных ситуациях, перед которыми одни лишь экономические методы бессильны</a:t>
            </a:r>
            <a:r>
              <a:rPr lang="ru-RU" dirty="0" smtClean="0"/>
              <a:t>.</a:t>
            </a:r>
            <a:endParaRPr lang="ru-RU" dirty="0"/>
          </a:p>
          <a:p>
            <a:pPr algn="just"/>
            <a:r>
              <a:rPr lang="ru-RU" dirty="0"/>
              <a:t>Административные (или организационно-распорядительные) методы позволяют эффективно бороться с расхлябанностью, халатным отношением к делу, безынициативностью и прочими «огрехами», свойственными слабоуправляемым организациям</a:t>
            </a:r>
            <a:r>
              <a:rPr lang="ru-RU" dirty="0" smtClean="0"/>
              <a:t>.</a:t>
            </a:r>
            <a:endParaRPr lang="ru-RU" dirty="0"/>
          </a:p>
          <a:p>
            <a:pPr algn="just"/>
            <a:r>
              <a:rPr lang="ru-RU" dirty="0"/>
              <a:t>Это своеобразная «подстраховка» на случай, если что-то вдруг пойдет не так: вовремя не выполнят обязательства партнеры, резко упадет спрос на выпускаемую продукцию, изменятся экономические условия на рынке и так далее</a:t>
            </a:r>
            <a:r>
              <a:rPr lang="ru-RU" dirty="0" smtClean="0"/>
              <a:t>.</a:t>
            </a:r>
            <a:endParaRPr lang="ru-RU" dirty="0"/>
          </a:p>
          <a:p>
            <a:pPr algn="just"/>
            <a:r>
              <a:rPr lang="ru-RU" dirty="0"/>
              <a:t>Привлечение к материальной или дисциплинарной ответственности, ограничивающие положения и карательные нормы в контракте между работником и нанимателем, деловая субординация суть административные методы руководства работниками коммерческой фирмы</a:t>
            </a:r>
            <a:r>
              <a:rPr lang="ru-RU" dirty="0" smtClean="0"/>
              <a:t>.</a:t>
            </a:r>
            <a:endParaRPr lang="ru-RU" dirty="0"/>
          </a:p>
          <a:p>
            <a:pPr algn="just"/>
            <a:r>
              <a:rPr lang="ru-RU" b="1" dirty="0" smtClean="0"/>
              <a:t>    Социально-психологические </a:t>
            </a:r>
            <a:r>
              <a:rPr lang="ru-RU" b="1" dirty="0"/>
              <a:t>методы управления</a:t>
            </a:r>
          </a:p>
          <a:p>
            <a:pPr algn="just"/>
            <a:r>
              <a:rPr lang="ru-RU" dirty="0"/>
              <a:t>Последняя группа не так очевидна, как предыдущие две. Ее костяк составляют приемы мотивации сотрудников на достижение выдающихся результатов</a:t>
            </a:r>
            <a:r>
              <a:rPr lang="ru-RU" dirty="0" smtClean="0"/>
              <a:t>.</a:t>
            </a:r>
            <a:endParaRPr lang="ru-RU" dirty="0"/>
          </a:p>
          <a:p>
            <a:pPr algn="just"/>
            <a:r>
              <a:rPr lang="ru-RU" dirty="0"/>
              <a:t>Руководителю надлежит вникать в социальные потребности и особенности взаимоотношений внутри коллектива, чтобы правильно интерпретировать текущее положение дел и принимать адекватные управленческие решения</a:t>
            </a:r>
            <a:r>
              <a:rPr lang="ru-RU" dirty="0" smtClean="0"/>
              <a:t>.</a:t>
            </a:r>
            <a:endParaRPr lang="ru-RU" dirty="0"/>
          </a:p>
          <a:p>
            <a:pPr algn="just"/>
            <a:r>
              <a:rPr lang="ru-RU" dirty="0"/>
              <a:t>В качестве объектов социально-психологических методов воздействия могут выступать как отдельные индивиды, так и их объединения (группировки</a:t>
            </a:r>
            <a:r>
              <a:rPr lang="ru-RU" dirty="0" smtClean="0"/>
              <a:t>).</a:t>
            </a:r>
            <a:endParaRPr lang="ru-RU" dirty="0"/>
          </a:p>
          <a:p>
            <a:pPr algn="just"/>
            <a:r>
              <a:rPr lang="ru-RU" dirty="0"/>
              <a:t>Примерами социологических методов могут служить собеседование, наблюдение, анкетирование, выявление лидеров, интервьюирование</a:t>
            </a:r>
            <a:r>
              <a:rPr lang="ru-RU" dirty="0" smtClean="0"/>
              <a:t>.</a:t>
            </a:r>
            <a:endParaRPr lang="ru-RU" dirty="0"/>
          </a:p>
          <a:p>
            <a:pPr algn="just"/>
            <a:r>
              <a:rPr lang="ru-RU" dirty="0"/>
              <a:t>К числу сугубо психологических методов обычно относят тренинги, профессиональную самоподготовку, упражнения по стимулированию личностного роста и ряд других.</a:t>
            </a:r>
          </a:p>
        </p:txBody>
      </p:sp>
    </p:spTree>
    <p:extLst>
      <p:ext uri="{BB962C8B-B14F-4D97-AF65-F5344CB8AC3E}">
        <p14:creationId xmlns:p14="http://schemas.microsoft.com/office/powerpoint/2010/main" val="2969866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4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16</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216568" y="109729"/>
            <a:ext cx="11718758" cy="6740307"/>
          </a:xfrm>
          <a:prstGeom prst="rect">
            <a:avLst/>
          </a:prstGeom>
        </p:spPr>
        <p:txBody>
          <a:bodyPr wrap="square">
            <a:spAutoFit/>
          </a:bodyPr>
          <a:lstStyle/>
          <a:p>
            <a:pPr algn="ctr"/>
            <a:r>
              <a:rPr lang="ru-RU" b="1" dirty="0" smtClean="0">
                <a:solidFill>
                  <a:srgbClr val="00B0F0"/>
                </a:solidFill>
                <a:latin typeface="Times New Roman" pitchFamily="18" charset="0"/>
                <a:cs typeface="Times New Roman" pitchFamily="18" charset="0"/>
              </a:rPr>
              <a:t> 3. ОПРЕДЕЛЕНИЕ </a:t>
            </a:r>
            <a:r>
              <a:rPr lang="ru-RU" b="1" dirty="0">
                <a:solidFill>
                  <a:srgbClr val="00B0F0"/>
                </a:solidFill>
                <a:latin typeface="Times New Roman" pitchFamily="18" charset="0"/>
                <a:cs typeface="Times New Roman" pitchFamily="18" charset="0"/>
              </a:rPr>
              <a:t>ПРЕДПРИЯТИЯ, ОРГАНИЗАЦИИ И </a:t>
            </a:r>
            <a:r>
              <a:rPr lang="ru-RU" b="1" dirty="0" smtClean="0">
                <a:solidFill>
                  <a:srgbClr val="00B0F0"/>
                </a:solidFill>
                <a:latin typeface="Times New Roman" pitchFamily="18" charset="0"/>
                <a:cs typeface="Times New Roman" pitchFamily="18" charset="0"/>
              </a:rPr>
              <a:t>ФИРМЫ</a:t>
            </a:r>
          </a:p>
          <a:p>
            <a:pPr algn="just"/>
            <a:r>
              <a:rPr lang="ru-RU" dirty="0" smtClean="0">
                <a:latin typeface="Times New Roman" pitchFamily="18" charset="0"/>
                <a:cs typeface="Times New Roman" pitchFamily="18" charset="0"/>
              </a:rPr>
              <a:t>    Наиболее </a:t>
            </a:r>
            <a:r>
              <a:rPr lang="ru-RU" dirty="0">
                <a:latin typeface="Times New Roman" pitchFamily="18" charset="0"/>
                <a:cs typeface="Times New Roman" pitchFamily="18" charset="0"/>
              </a:rPr>
              <a:t>широким и определяющим сущность и юридический статус предпринимательских структур в российской экономике является понятие «организация».</a:t>
            </a:r>
          </a:p>
          <a:p>
            <a:pPr algn="just"/>
            <a:r>
              <a:rPr lang="ru-RU" b="1" dirty="0">
                <a:solidFill>
                  <a:srgbClr val="C00000"/>
                </a:solidFill>
                <a:latin typeface="Times New Roman" pitchFamily="18" charset="0"/>
                <a:cs typeface="Times New Roman" pitchFamily="18" charset="0"/>
              </a:rPr>
              <a:t>Организация </a:t>
            </a:r>
            <a:r>
              <a:rPr lang="ru-RU" dirty="0">
                <a:latin typeface="Times New Roman" pitchFamily="18" charset="0"/>
                <a:cs typeface="Times New Roman" pitchFamily="18" charset="0"/>
              </a:rPr>
              <a:t>— форма объединения людей для их совместной деятельности в рамках определенной структуры; учреждение, призванное выполнять заданные функции, решать определенный круг задач.</a:t>
            </a:r>
          </a:p>
          <a:p>
            <a:pPr algn="just"/>
            <a:r>
              <a:rPr lang="ru-RU" dirty="0">
                <a:latin typeface="Times New Roman" pitchFamily="18" charset="0"/>
                <a:cs typeface="Times New Roman" pitchFamily="18" charset="0"/>
              </a:rPr>
              <a:t>Например, школа, институт, банк, правительственные учреждения.</a:t>
            </a:r>
          </a:p>
          <a:p>
            <a:pPr algn="just"/>
            <a:r>
              <a:rPr lang="ru-RU" dirty="0" smtClean="0">
                <a:latin typeface="Times New Roman" pitchFamily="18" charset="0"/>
                <a:cs typeface="Times New Roman" pitchFamily="18" charset="0"/>
              </a:rPr>
              <a:t>   Организации </a:t>
            </a:r>
            <a:r>
              <a:rPr lang="ru-RU" dirty="0">
                <a:latin typeface="Times New Roman" pitchFamily="18" charset="0"/>
                <a:cs typeface="Times New Roman" pitchFamily="18" charset="0"/>
              </a:rPr>
              <a:t>могут носить статус коммерческих и некоммерческих. Коммерческую организацию отличает цель ее создания и функционирования — извлечение прибыли. С точки зрения российского законодательства любые предпринимательские структуры — это коммерческие организации (или ИП). Однако на практике применяется целый ряд других названий: предприятие, фирма, компания, корпорация.</a:t>
            </a:r>
          </a:p>
          <a:p>
            <a:pPr algn="just"/>
            <a:r>
              <a:rPr lang="ru-RU" b="1" dirty="0">
                <a:solidFill>
                  <a:srgbClr val="C00000"/>
                </a:solidFill>
                <a:latin typeface="Times New Roman" pitchFamily="18" charset="0"/>
                <a:cs typeface="Times New Roman" pitchFamily="18" charset="0"/>
              </a:rPr>
              <a:t>Предприятие </a:t>
            </a:r>
            <a:r>
              <a:rPr lang="ru-RU" dirty="0">
                <a:latin typeface="Times New Roman" pitchFamily="18" charset="0"/>
                <a:cs typeface="Times New Roman" pitchFamily="18" charset="0"/>
              </a:rPr>
              <a:t>в соответствии с ГК РФ (ч. 1 ст. 132) — имущественный комплекс, используемый для осуществления предпринимательской деятельности.</a:t>
            </a:r>
          </a:p>
          <a:p>
            <a:pPr algn="just"/>
            <a:r>
              <a:rPr lang="ru-RU" dirty="0" smtClean="0">
                <a:latin typeface="Times New Roman" pitchFamily="18" charset="0"/>
                <a:cs typeface="Times New Roman" pitchFamily="18" charset="0"/>
              </a:rPr>
              <a:t>   Предприятие </a:t>
            </a:r>
            <a:r>
              <a:rPr lang="ru-RU" dirty="0">
                <a:latin typeface="Times New Roman" pitchFamily="18" charset="0"/>
                <a:cs typeface="Times New Roman" pitchFamily="18" charset="0"/>
              </a:rPr>
              <a:t>является объектом недвижимости и гражданских прав, может быть объектом купли-продажи, залога, аренды и других сделок, связанных с установлением, изменением и прекращением вещных прав</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В состав предприятия как имущественного комплекса входят все виды имущества, предназначенные для его деятельности, включая земельные участки, здания, сооружения, оборудование, инвентарь, сырье, продукцию, права требования, долги, а также права на обозначения, индивидуализирующие предприятие, его продукцию, работы и услуги (коммерческое обозначение, товарные знаки, знаки обслуживания), и другие исключительные права, если иное не предусмотрено законом или договором</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В </a:t>
            </a:r>
            <a:r>
              <a:rPr lang="ru-RU" dirty="0">
                <a:latin typeface="Times New Roman" pitchFamily="18" charset="0"/>
                <a:cs typeface="Times New Roman" pitchFamily="18" charset="0"/>
              </a:rPr>
              <a:t>среде национальной экономики принято рассматривать предприятие как самостоятельный хозяйствующий субъект с правами юридического лица, производящий продукцию, товары, услуги, выполняющий работы, занимающийся различными видами экономической деятельности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algn="just"/>
            <a:r>
              <a:rPr lang="ru-RU" b="1" dirty="0">
                <a:solidFill>
                  <a:srgbClr val="C00000"/>
                </a:solidFill>
                <a:latin typeface="Times New Roman" pitchFamily="18" charset="0"/>
                <a:cs typeface="Times New Roman" pitchFamily="18" charset="0"/>
              </a:rPr>
              <a:t>Фирма</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 самое общее название самостоятельной коммерческой организации, занимающейся различными видами экономической деятельности с целью извлечения прибыли, принятое в обществе и </a:t>
            </a:r>
            <a:r>
              <a:rPr lang="ru-RU" dirty="0" smtClean="0">
                <a:latin typeface="Times New Roman" pitchFamily="18" charset="0"/>
                <a:cs typeface="Times New Roman" pitchFamily="18" charset="0"/>
              </a:rPr>
              <a:t>бизнес-среде.</a:t>
            </a:r>
            <a:endParaRPr lang="ru-RU" i="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2977755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4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17</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80210" y="85344"/>
            <a:ext cx="12014254" cy="923330"/>
          </a:xfrm>
          <a:prstGeom prst="rect">
            <a:avLst/>
          </a:prstGeom>
        </p:spPr>
        <p:txBody>
          <a:bodyPr wrap="square">
            <a:spAutoFit/>
          </a:bodyPr>
          <a:lstStyle/>
          <a:p>
            <a:r>
              <a:rPr lang="ru-RU" b="1" dirty="0">
                <a:solidFill>
                  <a:srgbClr val="646464"/>
                </a:solidFill>
                <a:latin typeface="Times New Roman" panose="02020603050405020304" pitchFamily="18" charset="0"/>
                <a:cs typeface="Times New Roman" panose="02020603050405020304" pitchFamily="18" charset="0"/>
              </a:rPr>
              <a:t>Фирмой</a:t>
            </a:r>
            <a:r>
              <a:rPr lang="ru-RU" dirty="0">
                <a:solidFill>
                  <a:srgbClr val="646464"/>
                </a:solidFill>
                <a:latin typeface="Times New Roman" panose="02020603050405020304" pitchFamily="18" charset="0"/>
                <a:cs typeface="Times New Roman" panose="02020603050405020304" pitchFamily="18" charset="0"/>
              </a:rPr>
              <a:t> называют коммерческую организацию любой организационно-правовой формы и сферы деятельности.</a:t>
            </a:r>
          </a:p>
          <a:p>
            <a:r>
              <a:rPr lang="ru-RU" b="1" dirty="0">
                <a:solidFill>
                  <a:srgbClr val="C00000"/>
                </a:solidFill>
                <a:latin typeface="Times New Roman" panose="02020603050405020304" pitchFamily="18" charset="0"/>
                <a:cs typeface="Times New Roman" panose="02020603050405020304" pitchFamily="18" charset="0"/>
              </a:rPr>
              <a:t>Компанией</a:t>
            </a:r>
            <a:r>
              <a:rPr lang="ru-RU" b="1" dirty="0">
                <a:solidFill>
                  <a:srgbClr val="646464"/>
                </a:solidFill>
                <a:latin typeface="Times New Roman" panose="02020603050405020304" pitchFamily="18" charset="0"/>
                <a:cs typeface="Times New Roman" panose="02020603050405020304" pitchFamily="18" charset="0"/>
              </a:rPr>
              <a:t> </a:t>
            </a:r>
            <a:r>
              <a:rPr lang="ru-RU" dirty="0">
                <a:solidFill>
                  <a:srgbClr val="646464"/>
                </a:solidFill>
                <a:latin typeface="Times New Roman" panose="02020603050405020304" pitchFamily="18" charset="0"/>
                <a:cs typeface="Times New Roman" panose="02020603050405020304" pitchFamily="18" charset="0"/>
              </a:rPr>
              <a:t>принято называть фирму, имеющую организационную форму товарищества или общества.</a:t>
            </a:r>
          </a:p>
          <a:p>
            <a:r>
              <a:rPr lang="ru-RU" b="1" dirty="0">
                <a:solidFill>
                  <a:srgbClr val="C00000"/>
                </a:solidFill>
                <a:latin typeface="Times New Roman" panose="02020603050405020304" pitchFamily="18" charset="0"/>
                <a:cs typeface="Times New Roman" panose="02020603050405020304" pitchFamily="18" charset="0"/>
              </a:rPr>
              <a:t>Корпорация </a:t>
            </a:r>
            <a:r>
              <a:rPr lang="ru-RU" dirty="0">
                <a:solidFill>
                  <a:srgbClr val="646464"/>
                </a:solidFill>
                <a:latin typeface="Times New Roman" panose="02020603050405020304" pitchFamily="18" charset="0"/>
                <a:cs typeface="Times New Roman" panose="02020603050405020304" pitchFamily="18" charset="0"/>
              </a:rPr>
              <a:t>— крупная организация, существующая в форме общества.</a:t>
            </a:r>
            <a:endParaRPr lang="ru-RU" b="0" i="0" dirty="0">
              <a:solidFill>
                <a:srgbClr val="646464"/>
              </a:solidFill>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16568" y="1008674"/>
            <a:ext cx="11718758" cy="5632311"/>
          </a:xfrm>
          <a:prstGeom prst="rect">
            <a:avLst/>
          </a:prstGeom>
        </p:spPr>
        <p:txBody>
          <a:bodyPr wrap="square">
            <a:spAutoFit/>
          </a:bodyPr>
          <a:lstStyle/>
          <a:p>
            <a:pPr algn="ctr"/>
            <a:r>
              <a:rPr lang="ru-RU" b="1" dirty="0" smtClean="0">
                <a:solidFill>
                  <a:srgbClr val="00B0F0"/>
                </a:solidFill>
                <a:latin typeface="Times New Roman" pitchFamily="18" charset="0"/>
                <a:cs typeface="Times New Roman" pitchFamily="18" charset="0"/>
              </a:rPr>
              <a:t>3.1. ФАКТОРЫ ПРОИЗВОДСТВА</a:t>
            </a:r>
          </a:p>
          <a:p>
            <a:r>
              <a:rPr lang="ru-RU" b="1" dirty="0" err="1" smtClean="0">
                <a:solidFill>
                  <a:srgbClr val="C00000"/>
                </a:solidFill>
                <a:latin typeface="Times New Roman" pitchFamily="18" charset="0"/>
                <a:cs typeface="Times New Roman" pitchFamily="18" charset="0"/>
              </a:rPr>
              <a:t>Фа́кторы</a:t>
            </a:r>
            <a:r>
              <a:rPr lang="ru-RU"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произво́дства</a:t>
            </a:r>
            <a:r>
              <a:rPr lang="ru-RU" dirty="0">
                <a:solidFill>
                  <a:srgbClr val="333333"/>
                </a:solidFill>
                <a:latin typeface="Times New Roman" pitchFamily="18" charset="0"/>
                <a:cs typeface="Times New Roman" pitchFamily="18" charset="0"/>
              </a:rPr>
              <a:t> — экономические ресурсы, необходимые для </a:t>
            </a:r>
            <a:r>
              <a:rPr lang="ru-RU" b="1" dirty="0">
                <a:solidFill>
                  <a:srgbClr val="333333"/>
                </a:solidFill>
                <a:latin typeface="Times New Roman" pitchFamily="18" charset="0"/>
                <a:cs typeface="Times New Roman" pitchFamily="18" charset="0"/>
              </a:rPr>
              <a:t>производства</a:t>
            </a:r>
            <a:r>
              <a:rPr lang="ru-RU" dirty="0">
                <a:solidFill>
                  <a:srgbClr val="333333"/>
                </a:solidFill>
                <a:latin typeface="Times New Roman" pitchFamily="18" charset="0"/>
                <a:cs typeface="Times New Roman" pitchFamily="18" charset="0"/>
              </a:rPr>
              <a:t> товаров и услуг. Традиционно выделяют следующие </a:t>
            </a:r>
            <a:r>
              <a:rPr lang="ru-RU" b="1" i="1" dirty="0">
                <a:solidFill>
                  <a:schemeClr val="accent2"/>
                </a:solidFill>
                <a:latin typeface="Times New Roman" pitchFamily="18" charset="0"/>
                <a:cs typeface="Times New Roman" pitchFamily="18" charset="0"/>
              </a:rPr>
              <a:t>факторы</a:t>
            </a:r>
            <a:r>
              <a:rPr lang="ru-RU" i="1" dirty="0">
                <a:solidFill>
                  <a:schemeClr val="accent2"/>
                </a:solidFill>
                <a:latin typeface="Times New Roman" pitchFamily="18" charset="0"/>
                <a:cs typeface="Times New Roman" pitchFamily="18" charset="0"/>
              </a:rPr>
              <a:t> </a:t>
            </a:r>
            <a:r>
              <a:rPr lang="ru-RU" b="1" i="1" dirty="0">
                <a:solidFill>
                  <a:schemeClr val="accent2"/>
                </a:solidFill>
                <a:latin typeface="Times New Roman" pitchFamily="18" charset="0"/>
                <a:cs typeface="Times New Roman" pitchFamily="18" charset="0"/>
              </a:rPr>
              <a:t>производства</a:t>
            </a:r>
            <a:r>
              <a:rPr lang="ru-RU" dirty="0">
                <a:solidFill>
                  <a:srgbClr val="333333"/>
                </a:solidFill>
                <a:latin typeface="Times New Roman" pitchFamily="18" charset="0"/>
                <a:cs typeface="Times New Roman" pitchFamily="18" charset="0"/>
              </a:rPr>
              <a:t>: Земля; Труд; Капитал. Также в настоящее время к ним добавляют: Предпринимательская способность; Информация</a:t>
            </a:r>
            <a:r>
              <a:rPr lang="ru-RU" dirty="0" smtClean="0">
                <a:solidFill>
                  <a:srgbClr val="333333"/>
                </a:solidFill>
                <a:latin typeface="Times New Roman" pitchFamily="18" charset="0"/>
                <a:cs typeface="Times New Roman" pitchFamily="18" charset="0"/>
              </a:rPr>
              <a:t>.</a:t>
            </a:r>
          </a:p>
          <a:p>
            <a:r>
              <a:rPr lang="ru-RU" b="1" dirty="0">
                <a:solidFill>
                  <a:schemeClr val="accent2"/>
                </a:solidFill>
                <a:latin typeface="Times New Roman" pitchFamily="18" charset="0"/>
                <a:cs typeface="Times New Roman" pitchFamily="18" charset="0"/>
              </a:rPr>
              <a:t>Земля</a:t>
            </a:r>
            <a:r>
              <a:rPr lang="ru-RU" dirty="0">
                <a:latin typeface="Times New Roman" pitchFamily="18" charset="0"/>
                <a:cs typeface="Times New Roman" pitchFamily="18" charset="0"/>
              </a:rPr>
              <a:t> — это естественные (природные) ресурсы, необходимые для существования человеческого общества и используемые в хозяйстве</a:t>
            </a:r>
            <a:r>
              <a:rPr lang="ru-RU" dirty="0" smtClean="0">
                <a:latin typeface="Times New Roman" pitchFamily="18" charset="0"/>
                <a:cs typeface="Times New Roman" pitchFamily="18" charset="0"/>
              </a:rPr>
              <a:t>.</a:t>
            </a:r>
          </a:p>
          <a:p>
            <a:r>
              <a:rPr lang="ru-RU" b="1" dirty="0">
                <a:solidFill>
                  <a:schemeClr val="accent2"/>
                </a:solidFill>
                <a:latin typeface="Times New Roman" pitchFamily="18" charset="0"/>
                <a:cs typeface="Times New Roman" pitchFamily="18" charset="0"/>
              </a:rPr>
              <a:t>Труд </a:t>
            </a:r>
            <a:r>
              <a:rPr lang="ru-RU" dirty="0">
                <a:latin typeface="Times New Roman" pitchFamily="18" charset="0"/>
                <a:cs typeface="Times New Roman" pitchFamily="18" charset="0"/>
              </a:rPr>
              <a:t>— целесообразная, сознательная деятельность человека, направленная на удовлетворение потребностей индивида и общества. В процессе этой деятельности человек при помощи орудий труда осваивает, изменяет и приспосабливает к своим целям предметы природы, использует механические, физические и химические свойства предметов и явлений природы и заставляет их взаимно влиять друг на друга для достижения заранее намеченной цели. В процессе целенаправленной трудовой деятельности человек (субъект труда) с помощью созданных им орудий труда преобразует предмет труда в необходимый ему продукт. Продукт труда обусловлен спецификой предмета (материала), уровнем развития орудий, целью и способом его осуществления.</a:t>
            </a:r>
          </a:p>
          <a:p>
            <a:r>
              <a:rPr lang="ru-RU" b="1" dirty="0">
                <a:solidFill>
                  <a:schemeClr val="accent2"/>
                </a:solidFill>
                <a:latin typeface="Times New Roman" pitchFamily="18" charset="0"/>
                <a:cs typeface="Times New Roman" pitchFamily="18" charset="0"/>
              </a:rPr>
              <a:t>Капитал</a:t>
            </a:r>
            <a:r>
              <a:rPr lang="ru-RU" dirty="0">
                <a:solidFill>
                  <a:schemeClr val="accent2"/>
                </a:solidFill>
                <a:latin typeface="Times New Roman" pitchFamily="18" charset="0"/>
                <a:cs typeface="Times New Roman" pitchFamily="18" charset="0"/>
              </a:rPr>
              <a:t> </a:t>
            </a:r>
            <a:r>
              <a:rPr lang="ru-RU" dirty="0">
                <a:solidFill>
                  <a:srgbClr val="333333"/>
                </a:solidFill>
                <a:latin typeface="Times New Roman" pitchFamily="18" charset="0"/>
                <a:cs typeface="Times New Roman" pitchFamily="18" charset="0"/>
              </a:rPr>
              <a:t>— совокупность имущества, используемого для получения прибыли. Направление активов в сферу производства или оказания услуг с целью извлечения прибыли называют также капиталовложениями или инвестициями. Самостоятельный термин капитал в современном бухгалтерском учёте не используется, но есть ряд близких показателей финансового анализа. Например, собственный капитал — это разница между стоимостью активов компании и суммой её обязательств. Обычно эта величина формируется за счёт уставного капитала (взноса владельцев компании), добавочного капитала (переоценка имущества, эмиссионный доход), нераспределённой прибыли и резервов (формирующихся из прибыли).</a:t>
            </a:r>
            <a:endParaRPr lang="ru-RU" b="0" i="0" dirty="0">
              <a:solidFill>
                <a:srgbClr val="333333"/>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835244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4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18</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216567" y="1"/>
            <a:ext cx="11718759" cy="7017306"/>
          </a:xfrm>
          <a:prstGeom prst="rect">
            <a:avLst/>
          </a:prstGeom>
        </p:spPr>
        <p:txBody>
          <a:bodyPr wrap="square">
            <a:spAutoFit/>
          </a:bodyPr>
          <a:lstStyle/>
          <a:p>
            <a:pPr algn="just"/>
            <a:r>
              <a:rPr lang="ru-RU" b="1" dirty="0" err="1">
                <a:solidFill>
                  <a:schemeClr val="accent2"/>
                </a:solidFill>
                <a:latin typeface="Times New Roman" panose="02020603050405020304" pitchFamily="18" charset="0"/>
                <a:cs typeface="Times New Roman" panose="02020603050405020304" pitchFamily="18" charset="0"/>
              </a:rPr>
              <a:t>Предпринима́тельские</a:t>
            </a:r>
            <a:r>
              <a:rPr lang="ru-RU" b="1" dirty="0">
                <a:solidFill>
                  <a:schemeClr val="accent2"/>
                </a:solidFill>
                <a:latin typeface="Times New Roman" panose="02020603050405020304" pitchFamily="18" charset="0"/>
                <a:cs typeface="Times New Roman" panose="02020603050405020304" pitchFamily="18" charset="0"/>
              </a:rPr>
              <a:t> </a:t>
            </a:r>
            <a:r>
              <a:rPr lang="ru-RU" b="1" dirty="0" err="1">
                <a:solidFill>
                  <a:schemeClr val="accent2"/>
                </a:solidFill>
                <a:latin typeface="Times New Roman" panose="02020603050405020304" pitchFamily="18" charset="0"/>
                <a:cs typeface="Times New Roman" panose="02020603050405020304" pitchFamily="18" charset="0"/>
              </a:rPr>
              <a:t>спосо́бности</a:t>
            </a:r>
            <a:r>
              <a:rPr lang="ru-RU" dirty="0">
                <a:solidFill>
                  <a:srgbClr val="202122"/>
                </a:solidFill>
                <a:latin typeface="Times New Roman" panose="02020603050405020304" pitchFamily="18" charset="0"/>
                <a:cs typeface="Times New Roman" panose="02020603050405020304" pitchFamily="18" charset="0"/>
              </a:rPr>
              <a:t> — это фактор, связывающий воедино остальные ресурсы производства, экономический ресурс, в состав которого следует включать предпринимателей, предпринимательскую инфраструктуру, а также предпринимательскую этику и культуру. В свою очередь, к предпринимателям относятся прежде всего владельцы компаний, менеджеры, не являющиеся их собственниками, а также организаторы бизнеса, сочетающие в одном лице владельцев и управляющих. Используют также термин «предпринимательский потенциал». В целом предпринимательский потенциал можно охарактеризовать как потенциальные возможности по реализации предпринимательских способностей людей. Уникальность значения предпринимательства состоит в том, что именно благодаря ему приходят во взаимодействие прочие экономические ресурсы — труд, капитал, земля, знания. Инициатива и умение предпринимателей, помноженные на рыночный механизм, позволяют с максимальной эффективностью использовать все прочие экономические ресурсы, стимулировать экономический рост</a:t>
            </a:r>
            <a:r>
              <a:rPr lang="ru-RU" dirty="0" smtClean="0">
                <a:solidFill>
                  <a:srgbClr val="202122"/>
                </a:solidFill>
                <a:latin typeface="Times New Roman" panose="02020603050405020304" pitchFamily="18" charset="0"/>
                <a:cs typeface="Times New Roman" panose="02020603050405020304" pitchFamily="18" charset="0"/>
              </a:rPr>
              <a:t>.</a:t>
            </a:r>
          </a:p>
          <a:p>
            <a:pPr algn="just"/>
            <a:r>
              <a:rPr lang="ru-RU" b="1" dirty="0">
                <a:solidFill>
                  <a:schemeClr val="accent2"/>
                </a:solidFill>
                <a:latin typeface="Times New Roman" panose="02020603050405020304" pitchFamily="18" charset="0"/>
                <a:cs typeface="Times New Roman" panose="02020603050405020304" pitchFamily="18" charset="0"/>
              </a:rPr>
              <a:t>Информация</a:t>
            </a:r>
            <a:r>
              <a:rPr lang="ru-RU" dirty="0">
                <a:latin typeface="Times New Roman" panose="02020603050405020304" pitchFamily="18" charset="0"/>
                <a:cs typeface="Times New Roman" panose="02020603050405020304" pitchFamily="18" charset="0"/>
              </a:rPr>
              <a:t> — ресурс, используемый в экономических процессах. Информация, овеществляясь во всех компонентах системы производительных сил общества, выступает составным элементом всех моментов процесса труда — и предметом труда, и средством труда, и составной частью живого труда. Многофункциональность информации и возможность её быстрого перевоплощения из одних моментов процесса труда в другие обеспечивают данной производительной силе одну из ведущих ролей в развитии системы производительных сил современного общества. На протяжении всей истории человечества люди в процессе преобразования окружающего мира преобразуют и овеществленную в нём информацию. Изменяя русла рек, человек преобразует их физико-географические параметры. Возводя дома, он видоизменяет информацию, содержащуюся в рельефе земной поверхности. Выводя новые сорта растений и породы животных, человек преобразует содержащуюся в их генотипе информацию. Обладание достоверной информацией является необходимым условием для решения стоящих перед экономическим субъектом проблем. Вместе с тем даже полная информация не является гарантией успеха. Умение использовать полученные сведения для принятия наилучшего при сложившихся обстоятельствах решения характеризует такой ресурс, как знания. Носителями этого ресурса выступают квалифицированные кадры в сфере управления, продажи и обслуживания покупателей, технического обслуживания товара. Именно этот ресурс дает наибольшую отдачу в бизнесе.</a:t>
            </a:r>
          </a:p>
        </p:txBody>
      </p:sp>
    </p:spTree>
    <p:extLst>
      <p:ext uri="{BB962C8B-B14F-4D97-AF65-F5344CB8AC3E}">
        <p14:creationId xmlns:p14="http://schemas.microsoft.com/office/powerpoint/2010/main" val="3040942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4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19</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80210" y="97536"/>
            <a:ext cx="11855116" cy="6524863"/>
          </a:xfrm>
          <a:prstGeom prst="rect">
            <a:avLst/>
          </a:prstGeom>
        </p:spPr>
        <p:txBody>
          <a:bodyPr wrap="square">
            <a:spAutoFit/>
          </a:bodyPr>
          <a:lstStyle/>
          <a:p>
            <a:pPr algn="ctr"/>
            <a:r>
              <a:rPr lang="ru-RU" b="1" dirty="0" smtClean="0">
                <a:solidFill>
                  <a:srgbClr val="00B0F0"/>
                </a:solidFill>
                <a:latin typeface="Times New Roman" pitchFamily="18" charset="0"/>
                <a:cs typeface="Times New Roman" pitchFamily="18" charset="0"/>
              </a:rPr>
              <a:t>4. Экономика </a:t>
            </a:r>
            <a:r>
              <a:rPr lang="ru-RU" b="1" dirty="0">
                <a:solidFill>
                  <a:srgbClr val="00B0F0"/>
                </a:solidFill>
                <a:latin typeface="Times New Roman" pitchFamily="18" charset="0"/>
                <a:cs typeface="Times New Roman" pitchFamily="18" charset="0"/>
              </a:rPr>
              <a:t>материально-вещественная и </a:t>
            </a:r>
            <a:r>
              <a:rPr lang="ru-RU" b="1" dirty="0" smtClean="0">
                <a:solidFill>
                  <a:srgbClr val="00B0F0"/>
                </a:solidFill>
                <a:latin typeface="Times New Roman" pitchFamily="18" charset="0"/>
                <a:cs typeface="Times New Roman" pitchFamily="18" charset="0"/>
              </a:rPr>
              <a:t>денежная.</a:t>
            </a:r>
          </a:p>
          <a:p>
            <a:pPr algn="just"/>
            <a:r>
              <a:rPr lang="ru-RU" sz="1600" dirty="0" smtClean="0">
                <a:latin typeface="Times New Roman" panose="02020603050405020304" pitchFamily="18" charset="0"/>
                <a:cs typeface="Times New Roman" panose="02020603050405020304" pitchFamily="18" charset="0"/>
              </a:rPr>
              <a:t>  Экономика</a:t>
            </a:r>
            <a:r>
              <a:rPr lang="ru-RU" sz="1600" dirty="0">
                <a:latin typeface="Times New Roman" panose="02020603050405020304" pitchFamily="18" charset="0"/>
                <a:cs typeface="Times New Roman" panose="02020603050405020304" pitchFamily="18" charset="0"/>
              </a:rPr>
              <a:t>, а точнее, экономические процессы и экономические объекты имеют две стороны: материально-вещественную и стоимостную, денежную</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  В </a:t>
            </a:r>
            <a:r>
              <a:rPr lang="ru-RU" sz="1600" dirty="0">
                <a:latin typeface="Times New Roman" panose="02020603050405020304" pitchFamily="18" charset="0"/>
                <a:cs typeface="Times New Roman" panose="02020603050405020304" pitchFamily="18" charset="0"/>
              </a:rPr>
              <a:t>материально-вещественном аспекте экономика представлена естественными, физическими характеристиками, т.е. свойствами, признаками в виде физически измеримых, предметных показателей количества, свойств, качества. Это экономика, измеряемая в штуках, килограммах, метрах, литрах, в единицах качества, надежности, эффективности, полезности, в уровнях удовлетворения материальных потребностей, временем протекания экономических процессов</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  Чаще </a:t>
            </a:r>
            <a:r>
              <a:rPr lang="ru-RU" sz="1600" dirty="0">
                <a:latin typeface="Times New Roman" panose="02020603050405020304" pitchFamily="18" charset="0"/>
                <a:cs typeface="Times New Roman" panose="02020603050405020304" pitchFamily="18" charset="0"/>
              </a:rPr>
              <a:t>всего материально-вещественную сторону экономики характеризуют с помощью количественных, объемных показателей производства и потребления отдельных видов товаров, благ, услуг и показателей, отражающих их качественные свойства как средств производства и предметов потребления. Как уже упоминалось, иногда подобные показатели именуют натуральными, подчеркивая их естественность, непосредственную связь с предметами, вещами</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  Натуральные </a:t>
            </a:r>
            <a:r>
              <a:rPr lang="ru-RU" sz="1600" dirty="0">
                <a:latin typeface="Times New Roman" panose="02020603050405020304" pitchFamily="18" charset="0"/>
                <a:cs typeface="Times New Roman" panose="02020603050405020304" pitchFamily="18" charset="0"/>
              </a:rPr>
              <a:t>измерители хороши тем, что они способны объективно выразить, отразить свойства, реально присущие объектам, вещам, предметам, процессам в соответствии с их материально-вещественной природой. Однако каждый предмет, объект обладает специфическим набором свойств, признаков, а соответственно, и натуральных показателей, измерителей этих признаков. Отсюда возникает сложность сопоставления, соизмерения разных по своей природе вещей. Между тем такое сопоставление неизбежно при обмене предметов, вещей, определении их массы, ценности, значимости. Сравнивать разные вещи приходится также в случае необходимости характеризовать с помощью одного универсального показателя множество разнородных объектов, предметов. Зная, например, что один фермер вырастил 100 бройлерных цыплят, а другой — 2т картофеля, мы не в силах, опираясь на эту информацию материально-вещественной природы, что-либо сказать о сравнимой, сопоставимой величине или ценности произведенного ими продукта, даже установить, кто из них произвел больше, а кто меньше. Пользуясь чисто физическими мерами, трудно подобрать для разнородных предметов единый, общий количественный измеритель, ведь не приходится сравнивать цыплят и картофель по весу</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  Решение </a:t>
            </a:r>
            <a:r>
              <a:rPr lang="ru-RU" sz="1600" dirty="0">
                <a:latin typeface="Times New Roman" panose="02020603050405020304" pitchFamily="18" charset="0"/>
                <a:cs typeface="Times New Roman" panose="02020603050405020304" pitchFamily="18" charset="0"/>
              </a:rPr>
              <a:t>этой проблемы было найдено человечеством посредством изобретения денег, ставших единым, универсальным средством сопоставления разнородных продуктов. С появлением денежных единиц возникло и новое, денежное измерение, общее для всех оцениваемых предметов, не зависящее от природы вещей. Благодаря формированию цен стало возможным измерять и количество товара в денежном выражении, т.е. его стоимость, оцениваемую посредством умножения физического количества на цену физической единицы. Сравнение товаров стало сопоставлением их цен и стоимостей в единых денежных измерителях.</a:t>
            </a:r>
            <a:endParaRPr lang="ru-RU" sz="160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6918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2F3342"/>
        </a:solidFill>
        <a:effectLst/>
      </p:bgPr>
    </p:bg>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56" y="28845"/>
            <a:ext cx="12192000" cy="6858000"/>
          </a:xfrm>
          <a:prstGeom prst="rect">
            <a:avLst/>
          </a:prstGeom>
        </p:spPr>
      </p:pic>
      <p:sp>
        <p:nvSpPr>
          <p:cNvPr id="10" name="TextBox 9"/>
          <p:cNvSpPr txBox="1"/>
          <p:nvPr/>
        </p:nvSpPr>
        <p:spPr>
          <a:xfrm>
            <a:off x="1484554" y="666975"/>
            <a:ext cx="9800217" cy="7478970"/>
          </a:xfrm>
          <a:prstGeom prst="rect">
            <a:avLst/>
          </a:prstGeom>
          <a:noFill/>
        </p:spPr>
        <p:txBody>
          <a:bodyPr wrap="square" rtlCol="0">
            <a:spAutoFit/>
          </a:bodyPr>
          <a:lstStyle/>
          <a:p>
            <a:r>
              <a:rPr lang="ru-RU" b="1" dirty="0" smtClean="0">
                <a:solidFill>
                  <a:srgbClr val="002060"/>
                </a:solidFill>
                <a:latin typeface="Helios" panose="04000500000000000000" pitchFamily="82" charset="0"/>
              </a:rPr>
              <a:t>                                                                                             </a:t>
            </a:r>
            <a:r>
              <a:rPr lang="ru-RU" b="1" dirty="0" smtClean="0">
                <a:ln w="22225">
                  <a:solidFill>
                    <a:schemeClr val="accent2"/>
                  </a:solidFill>
                  <a:prstDash val="solid"/>
                </a:ln>
                <a:solidFill>
                  <a:srgbClr val="002060"/>
                </a:solidFill>
                <a:latin typeface="Helios" panose="04000500000000000000" pitchFamily="82" charset="0"/>
              </a:rPr>
              <a:t>      С О Д Е Р Ж А Н И Е                                           </a:t>
            </a:r>
            <a:r>
              <a:rPr lang="en-US" b="1" dirty="0" smtClean="0">
                <a:solidFill>
                  <a:schemeClr val="accent2"/>
                </a:solidFill>
                <a:latin typeface="Helios" panose="04000500000000000000" pitchFamily="82" charset="0"/>
              </a:rPr>
              <a:t>|</a:t>
            </a:r>
            <a:r>
              <a:rPr lang="ru-RU" b="1" dirty="0" smtClean="0">
                <a:latin typeface="Helios" panose="04000500000000000000" pitchFamily="82" charset="0"/>
              </a:rPr>
              <a:t>лист</a:t>
            </a:r>
            <a:r>
              <a:rPr lang="en-US" b="1" dirty="0" smtClean="0">
                <a:solidFill>
                  <a:schemeClr val="accent2"/>
                </a:solidFill>
                <a:latin typeface="Helios" panose="04000500000000000000" pitchFamily="82" charset="0"/>
              </a:rPr>
              <a:t> |</a:t>
            </a:r>
            <a:endParaRPr lang="ru-RU" b="1" dirty="0" smtClean="0">
              <a:solidFill>
                <a:schemeClr val="accent2"/>
              </a:solidFill>
              <a:latin typeface="Helios" panose="04000500000000000000" pitchFamily="82" charset="0"/>
            </a:endParaRPr>
          </a:p>
          <a:p>
            <a:endParaRPr lang="ru-RU"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ru-RU" sz="1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1. Экономика предприятия   …………………………………………………………………………3</a:t>
            </a:r>
          </a:p>
          <a:p>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1.2. </a:t>
            </a:r>
            <a:r>
              <a:rPr lang="ru-RU" sz="1400" dirty="0" smtClean="0">
                <a:latin typeface="Times New Roman" pitchFamily="18" charset="0"/>
                <a:cs typeface="Times New Roman" pitchFamily="18" charset="0"/>
              </a:rPr>
              <a:t>Цель и основные задачи экономики предприятия ………………………………………………….3</a:t>
            </a:r>
          </a:p>
          <a:p>
            <a:r>
              <a:rPr lang="ru-RU" sz="1400" dirty="0" smtClean="0">
                <a:latin typeface="Times New Roman" pitchFamily="18" charset="0"/>
                <a:cs typeface="Times New Roman" pitchFamily="18" charset="0"/>
              </a:rPr>
              <a:t>1.3. Объекты экономики предприятия……………………………………………………………………4</a:t>
            </a:r>
          </a:p>
          <a:p>
            <a:r>
              <a:rPr lang="ru-RU" sz="1400" dirty="0" smtClean="0">
                <a:latin typeface="Times New Roman" pitchFamily="18" charset="0"/>
                <a:cs typeface="Times New Roman" pitchFamily="18" charset="0"/>
              </a:rPr>
              <a:t> 1.4. Базовые методы экономики предприятия …………………………………………………………. 5</a:t>
            </a:r>
          </a:p>
          <a:p>
            <a:r>
              <a:rPr lang="ru-RU" sz="1400" dirty="0" smtClean="0">
                <a:latin typeface="Times New Roman" pitchFamily="18" charset="0"/>
                <a:cs typeface="Times New Roman" pitchFamily="18" charset="0"/>
              </a:rPr>
              <a:t>1.5.Разделы экономики предприятия…………………………………………………………………….. 6</a:t>
            </a:r>
          </a:p>
          <a:p>
            <a:pPr algn="just"/>
            <a:r>
              <a:rPr lang="ru-RU" sz="1400" dirty="0" smtClean="0">
                <a:latin typeface="Times New Roman" pitchFamily="18" charset="0"/>
                <a:cs typeface="Times New Roman" pitchFamily="18" charset="0"/>
              </a:rPr>
              <a:t>1.6. Оценка конкурентоспособности предприятия: сущность, критерии и методы…………….……. 7</a:t>
            </a:r>
          </a:p>
          <a:p>
            <a:r>
              <a:rPr lang="ru-RU" sz="1400" dirty="0" smtClean="0">
                <a:latin typeface="Times New Roman" pitchFamily="18" charset="0"/>
                <a:cs typeface="Times New Roman" pitchFamily="18" charset="0"/>
              </a:rPr>
              <a:t>1.7. Рентабельность предприятия………………………………………………………………………... 8</a:t>
            </a:r>
          </a:p>
          <a:p>
            <a:r>
              <a:rPr lang="ru-RU" sz="1400" dirty="0" smtClean="0">
                <a:latin typeface="Times New Roman" pitchFamily="18" charset="0"/>
                <a:cs typeface="Times New Roman" pitchFamily="18" charset="0"/>
              </a:rPr>
              <a:t>       2. Управление персоналом предприятия: понятие, организация, система………………………. 11</a:t>
            </a:r>
          </a:p>
          <a:p>
            <a:r>
              <a:rPr lang="ru-RU" sz="1400" dirty="0" smtClean="0">
                <a:latin typeface="Times New Roman" pitchFamily="18" charset="0"/>
                <a:cs typeface="Times New Roman" pitchFamily="18" charset="0"/>
              </a:rPr>
              <a:t>2.1.Система управления персоналом ………………………………………………………………..….. 12</a:t>
            </a:r>
          </a:p>
          <a:p>
            <a:r>
              <a:rPr lang="ru-RU" sz="1400" dirty="0" smtClean="0">
                <a:latin typeface="Times New Roman" pitchFamily="18" charset="0"/>
                <a:cs typeface="Times New Roman" pitchFamily="18" charset="0"/>
              </a:rPr>
              <a:t>2.2. Основные задачи управления персоналом ……………………………………………………….... 13</a:t>
            </a:r>
          </a:p>
          <a:p>
            <a:r>
              <a:rPr lang="ru-RU" sz="1400" dirty="0" smtClean="0">
                <a:latin typeface="Times New Roman" pitchFamily="18" charset="0"/>
                <a:cs typeface="Times New Roman" pitchFamily="18" charset="0"/>
              </a:rPr>
              <a:t>2.3. Методы управления персоналом ……………………………………………………………………. 14</a:t>
            </a:r>
          </a:p>
          <a:p>
            <a:r>
              <a:rPr lang="ru-RU" sz="1400" dirty="0" smtClean="0">
                <a:latin typeface="Times New Roman" pitchFamily="18" charset="0"/>
                <a:cs typeface="Times New Roman" pitchFamily="18" charset="0"/>
              </a:rPr>
              <a:t>       3. ОПРЕДЕЛЕНИЕ ПРЕДПРИЯТИЯ, ОРГАНИЗАЦИИ И ФИРМЫ …………………………….. 16</a:t>
            </a:r>
          </a:p>
          <a:p>
            <a:r>
              <a:rPr lang="ru-RU" sz="1400" dirty="0">
                <a:latin typeface="Times New Roman" pitchFamily="18" charset="0"/>
                <a:cs typeface="Times New Roman" pitchFamily="18" charset="0"/>
              </a:rPr>
              <a:t>3.1. ФАКТОРЫ </a:t>
            </a:r>
            <a:r>
              <a:rPr lang="ru-RU" sz="1400" dirty="0" smtClean="0">
                <a:latin typeface="Times New Roman" pitchFamily="18" charset="0"/>
                <a:cs typeface="Times New Roman" pitchFamily="18" charset="0"/>
              </a:rPr>
              <a:t>ПРОИЗВОДСТВА ……………………………………………………………………… 17</a:t>
            </a:r>
            <a:endParaRPr lang="ru-RU" sz="1400" dirty="0">
              <a:latin typeface="Times New Roman" pitchFamily="18" charset="0"/>
              <a:cs typeface="Times New Roman" pitchFamily="18" charset="0"/>
            </a:endParaRPr>
          </a:p>
          <a:p>
            <a:r>
              <a:rPr lang="ru-RU" sz="1400" dirty="0" smtClean="0">
                <a:latin typeface="Times New Roman" pitchFamily="18" charset="0"/>
                <a:cs typeface="Times New Roman" pitchFamily="18" charset="0"/>
              </a:rPr>
              <a:t>       4</a:t>
            </a:r>
            <a:r>
              <a:rPr lang="ru-RU" sz="1400" dirty="0">
                <a:latin typeface="Times New Roman" pitchFamily="18" charset="0"/>
                <a:cs typeface="Times New Roman" pitchFamily="18" charset="0"/>
              </a:rPr>
              <a:t>. Экономика материально-вещественная и </a:t>
            </a:r>
            <a:r>
              <a:rPr lang="ru-RU" sz="1400" dirty="0" smtClean="0">
                <a:latin typeface="Times New Roman" pitchFamily="18" charset="0"/>
                <a:cs typeface="Times New Roman" pitchFamily="18" charset="0"/>
              </a:rPr>
              <a:t>денежная………………………………………….…. 19</a:t>
            </a:r>
            <a:endParaRPr lang="ru-RU" sz="1400" dirty="0">
              <a:latin typeface="Times New Roman" pitchFamily="18" charset="0"/>
              <a:cs typeface="Times New Roman" pitchFamily="18" charset="0"/>
            </a:endParaRPr>
          </a:p>
          <a:p>
            <a:r>
              <a:rPr lang="ru-RU" sz="1400" dirty="0">
                <a:latin typeface="Times New Roman" pitchFamily="18" charset="0"/>
                <a:cs typeface="Times New Roman" pitchFamily="18" charset="0"/>
              </a:rPr>
              <a:t>4.1. Ограниченность и взаимозаменяемость </a:t>
            </a:r>
            <a:r>
              <a:rPr lang="ru-RU" sz="1400" dirty="0" smtClean="0">
                <a:latin typeface="Times New Roman" pitchFamily="18" charset="0"/>
                <a:cs typeface="Times New Roman" pitchFamily="18" charset="0"/>
              </a:rPr>
              <a:t>ресурсов……………………………………………….… 21</a:t>
            </a:r>
            <a:endParaRPr lang="ru-RU" sz="1400" dirty="0">
              <a:latin typeface="Times New Roman" pitchFamily="18" charset="0"/>
              <a:cs typeface="Times New Roman" pitchFamily="18" charset="0"/>
            </a:endParaRPr>
          </a:p>
          <a:p>
            <a:r>
              <a:rPr lang="ru-RU" sz="1400" dirty="0">
                <a:latin typeface="Times New Roman" pitchFamily="18" charset="0"/>
                <a:cs typeface="Times New Roman" pitchFamily="18" charset="0"/>
              </a:rPr>
              <a:t>4.2. Кругооборот оборотных </a:t>
            </a:r>
            <a:r>
              <a:rPr lang="ru-RU" sz="1400" dirty="0" smtClean="0">
                <a:latin typeface="Times New Roman" panose="02020603050405020304" pitchFamily="18" charset="0"/>
                <a:cs typeface="Times New Roman" panose="02020603050405020304" pitchFamily="18" charset="0"/>
              </a:rPr>
              <a:t>средств………………………………………………………………….… 23</a:t>
            </a:r>
            <a:endParaRPr lang="ru-RU" sz="1400" dirty="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       5</a:t>
            </a:r>
            <a:r>
              <a:rPr lang="ru-RU" sz="1400" dirty="0">
                <a:latin typeface="Times New Roman" panose="02020603050405020304" pitchFamily="18" charset="0"/>
                <a:cs typeface="Times New Roman" panose="02020603050405020304" pitchFamily="18" charset="0"/>
              </a:rPr>
              <a:t>. Оценка исполнения работы. Текучесть </a:t>
            </a:r>
            <a:r>
              <a:rPr lang="ru-RU" sz="1400" dirty="0" smtClean="0">
                <a:latin typeface="Times New Roman" panose="02020603050405020304" pitchFamily="18" charset="0"/>
                <a:cs typeface="Times New Roman" panose="02020603050405020304" pitchFamily="18" charset="0"/>
              </a:rPr>
              <a:t>кадров…………………………………………………... 25</a:t>
            </a:r>
            <a:endParaRPr lang="ru-RU" sz="1400" dirty="0">
              <a:latin typeface="Times New Roman" panose="02020603050405020304" pitchFamily="18" charset="0"/>
              <a:cs typeface="Times New Roman" panose="02020603050405020304" pitchFamily="18" charset="0"/>
            </a:endParaRPr>
          </a:p>
          <a:p>
            <a:r>
              <a:rPr lang="ru-RU" sz="1400" dirty="0" smtClean="0">
                <a:latin typeface="Times New Roman" pitchFamily="18" charset="0"/>
                <a:cs typeface="Times New Roman" pitchFamily="18" charset="0"/>
              </a:rPr>
              <a:t>       </a:t>
            </a:r>
            <a:r>
              <a:rPr lang="ru-RU" sz="1400" dirty="0">
                <a:latin typeface="Times New Roman" panose="02020603050405020304" pitchFamily="18" charset="0"/>
                <a:cs typeface="Times New Roman" panose="02020603050405020304" pitchFamily="18" charset="0"/>
              </a:rPr>
              <a:t> 6. Среднесписочная численность </a:t>
            </a:r>
            <a:r>
              <a:rPr lang="ru-RU" sz="1400" dirty="0" smtClean="0">
                <a:latin typeface="Times New Roman" panose="02020603050405020304" pitchFamily="18" charset="0"/>
                <a:cs typeface="Times New Roman" panose="02020603050405020304" pitchFamily="18" charset="0"/>
              </a:rPr>
              <a:t>работников …………………………………………………....... 27</a:t>
            </a:r>
          </a:p>
          <a:p>
            <a:pPr>
              <a:lnSpc>
                <a:spcPts val="1800"/>
              </a:lnSpc>
            </a:pPr>
            <a:r>
              <a:rPr lang="ru-RU" sz="1400" dirty="0" smtClean="0">
                <a:latin typeface="Times New Roman" panose="02020603050405020304" pitchFamily="18" charset="0"/>
                <a:cs typeface="Times New Roman" panose="02020603050405020304" pitchFamily="18" charset="0"/>
              </a:rPr>
              <a:t>        7</a:t>
            </a:r>
            <a:r>
              <a:rPr lang="ru-RU" sz="1400" dirty="0">
                <a:latin typeface="Times New Roman" pitchFamily="18" charset="0"/>
                <a:cs typeface="Times New Roman" pitchFamily="18" charset="0"/>
              </a:rPr>
              <a:t>. Заработная плата (оплата труда работника</a:t>
            </a:r>
            <a:r>
              <a:rPr lang="ru-RU" sz="1400" dirty="0" smtClean="0">
                <a:latin typeface="Times New Roman" pitchFamily="18" charset="0"/>
                <a:cs typeface="Times New Roman" pitchFamily="18" charset="0"/>
              </a:rPr>
              <a:t>) …………………………………………...............… 32</a:t>
            </a:r>
          </a:p>
          <a:p>
            <a:pPr>
              <a:lnSpc>
                <a:spcPts val="1800"/>
              </a:lnSpc>
            </a:pPr>
            <a:r>
              <a:rPr lang="ru-RU" sz="1400" dirty="0" smtClean="0">
                <a:latin typeface="Times New Roman" pitchFamily="18" charset="0"/>
                <a:cs typeface="Times New Roman" pitchFamily="18" charset="0"/>
              </a:rPr>
              <a:t>     8</a:t>
            </a:r>
            <a:r>
              <a:rPr lang="ru-RU" sz="1400" dirty="0">
                <a:latin typeface="Times New Roman" pitchFamily="18" charset="0"/>
                <a:cs typeface="Times New Roman" pitchFamily="18" charset="0"/>
              </a:rPr>
              <a:t>. Коллективный </a:t>
            </a:r>
            <a:r>
              <a:rPr lang="ru-RU" sz="1400" dirty="0" smtClean="0">
                <a:latin typeface="Times New Roman" pitchFamily="18" charset="0"/>
                <a:cs typeface="Times New Roman" pitchFamily="18" charset="0"/>
              </a:rPr>
              <a:t>договор ………………………………………………………................................… 35</a:t>
            </a:r>
            <a:endParaRPr lang="ru-RU" sz="1400" dirty="0">
              <a:latin typeface="Times New Roman" panose="02020603050405020304" pitchFamily="18" charset="0"/>
              <a:cs typeface="Times New Roman" panose="02020603050405020304" pitchFamily="18" charset="0"/>
            </a:endParaRPr>
          </a:p>
          <a:p>
            <a:pPr>
              <a:lnSpc>
                <a:spcPts val="1800"/>
              </a:lnSpc>
            </a:pPr>
            <a:r>
              <a:rPr lang="ru-RU" sz="1400" dirty="0" smtClean="0">
                <a:latin typeface="Times New Roman" pitchFamily="18" charset="0"/>
                <a:cs typeface="Times New Roman" pitchFamily="18" charset="0"/>
              </a:rPr>
              <a:t>8.1</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Соглашение …………………………………………………………………………………………….. 36</a:t>
            </a:r>
          </a:p>
          <a:p>
            <a:pPr>
              <a:lnSpc>
                <a:spcPts val="1800"/>
              </a:lnSpc>
              <a:spcAft>
                <a:spcPts val="0"/>
              </a:spcAft>
            </a:pP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smtClean="0">
                <a:latin typeface="Times New Roman" pitchFamily="18" charset="0"/>
                <a:cs typeface="Times New Roman" pitchFamily="18" charset="0"/>
              </a:rPr>
              <a:t>9</a:t>
            </a:r>
            <a:r>
              <a:rPr lang="ru-RU" sz="1400" dirty="0">
                <a:latin typeface="Times New Roman" pitchFamily="18" charset="0"/>
                <a:cs typeface="Times New Roman" pitchFamily="18" charset="0"/>
              </a:rPr>
              <a:t>. Цена: сущность, функции и </a:t>
            </a:r>
            <a:r>
              <a:rPr lang="ru-RU" sz="1400" dirty="0" smtClean="0">
                <a:latin typeface="Times New Roman" pitchFamily="18" charset="0"/>
                <a:cs typeface="Times New Roman" pitchFamily="18" charset="0"/>
              </a:rPr>
              <a:t>виды ………………………………………………………………........ 37</a:t>
            </a:r>
            <a:endParaRPr lang="ru-RU" sz="1400"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ru-RU" sz="1400" dirty="0" smtClean="0">
                <a:latin typeface="Times New Roman" pitchFamily="18" charset="0"/>
                <a:cs typeface="Times New Roman" pitchFamily="18" charset="0"/>
              </a:rPr>
              <a:t>     10</a:t>
            </a:r>
            <a:r>
              <a:rPr lang="ru-RU" sz="1400" dirty="0">
                <a:latin typeface="Times New Roman" pitchFamily="18" charset="0"/>
                <a:cs typeface="Times New Roman" pitchFamily="18" charset="0"/>
              </a:rPr>
              <a:t>. Экономическая эффективность </a:t>
            </a:r>
            <a:r>
              <a:rPr lang="ru-RU" sz="1400" dirty="0" smtClean="0">
                <a:latin typeface="Times New Roman" pitchFamily="18" charset="0"/>
                <a:cs typeface="Times New Roman" pitchFamily="18" charset="0"/>
              </a:rPr>
              <a:t>производства …………………………………………………….. 40</a:t>
            </a:r>
            <a:endParaRPr lang="ru-RU" sz="1400" dirty="0">
              <a:latin typeface="Times New Roman" pitchFamily="18" charset="0"/>
              <a:cs typeface="Times New Roman" pitchFamily="18" charset="0"/>
            </a:endParaRPr>
          </a:p>
          <a:p>
            <a:pPr marL="342900" indent="-342900">
              <a:buFontTx/>
              <a:buAutoNum type="arabicPeriod"/>
            </a:pPr>
            <a:endParaRPr lang="ru-RU" sz="1400" dirty="0" smtClean="0">
              <a:latin typeface="Times New Roman" panose="02020603050405020304" pitchFamily="18" charset="0"/>
              <a:cs typeface="Times New Roman" panose="02020603050405020304" pitchFamily="18" charset="0"/>
            </a:endParaRPr>
          </a:p>
          <a:p>
            <a:pPr marL="342900" indent="-342900">
              <a:buFontTx/>
              <a:buAutoNum type="arabicPeriod"/>
            </a:pPr>
            <a:endParaRPr lang="ru-RU" dirty="0" smtClean="0">
              <a:latin typeface="Times New Roman" panose="02020603050405020304" pitchFamily="18" charset="0"/>
              <a:cs typeface="Times New Roman" panose="02020603050405020304" pitchFamily="18" charset="0"/>
            </a:endParaRPr>
          </a:p>
          <a:p>
            <a:pPr marL="342900" indent="-342900">
              <a:buAutoNum type="arabicPeriod"/>
            </a:pPr>
            <a:endParaRPr lang="ru-RU"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AutoNum type="arabicPeriod"/>
            </a:pPr>
            <a:endParaRPr lang="ru-RU" b="1" dirty="0" smtClean="0">
              <a:solidFill>
                <a:srgbClr val="04C043"/>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ru-RU" b="1" dirty="0" smtClean="0">
              <a:solidFill>
                <a:schemeClr val="accent2"/>
              </a:solidFill>
              <a:latin typeface="Helios" panose="04000500000000000000" pitchFamily="82" charset="0"/>
            </a:endParaRPr>
          </a:p>
          <a:p>
            <a:endParaRPr lang="ru-RU" b="1" dirty="0">
              <a:solidFill>
                <a:schemeClr val="accent2"/>
              </a:solidFill>
              <a:latin typeface="Helios" panose="04000500000000000000" pitchFamily="82" charset="0"/>
            </a:endParaRPr>
          </a:p>
        </p:txBody>
      </p:sp>
    </p:spTree>
    <p:extLst>
      <p:ext uri="{BB962C8B-B14F-4D97-AF65-F5344CB8AC3E}">
        <p14:creationId xmlns:p14="http://schemas.microsoft.com/office/powerpoint/2010/main" val="3148851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4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20</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109729" y="85344"/>
            <a:ext cx="11923776" cy="6463308"/>
          </a:xfrm>
          <a:prstGeom prst="rect">
            <a:avLst/>
          </a:prstGeom>
        </p:spPr>
        <p:txBody>
          <a:bodyPr wrap="square">
            <a:spAutoFit/>
          </a:bodyPr>
          <a:lstStyle/>
          <a:p>
            <a:pPr algn="just"/>
            <a:r>
              <a:rPr lang="ru-RU" dirty="0" smtClean="0">
                <a:latin typeface="Times New Roman" pitchFamily="18" charset="0"/>
                <a:cs typeface="Times New Roman" pitchFamily="18" charset="0"/>
              </a:rPr>
              <a:t>  В </a:t>
            </a:r>
            <a:r>
              <a:rPr lang="ru-RU" dirty="0">
                <a:latin typeface="Times New Roman" pitchFamily="18" charset="0"/>
                <a:cs typeface="Times New Roman" pitchFamily="18" charset="0"/>
              </a:rPr>
              <a:t>результате введения денег и денежного обращения наряду с материально-вещественным в экономике возник денежный аспект, прорисовалась и вышла на передний план денежная сторона экономических процессов. С тех пор в экономике параллельно с </a:t>
            </a:r>
            <a:r>
              <a:rPr lang="ru-RU" dirty="0" smtClean="0">
                <a:latin typeface="Times New Roman" pitchFamily="18" charset="0"/>
                <a:cs typeface="Times New Roman" pitchFamily="18" charset="0"/>
              </a:rPr>
              <a:t>движением </a:t>
            </a:r>
            <a:r>
              <a:rPr lang="ru-RU" dirty="0">
                <a:latin typeface="Times New Roman" pitchFamily="18" charset="0"/>
                <a:cs typeface="Times New Roman" pitchFamily="18" charset="0"/>
              </a:rPr>
              <a:t>вещей наблюдается, фиксируется сопровождающее его движение денег, денежной стоимости этих вещей, называемой просто стоимостью. Иногда деньги отрываются в своем движении от материальных объектов и ведут собственную жизнь в чисто финансовой сфере экономики, в денежном обращении, обмене денег на деньги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Двойственная </a:t>
            </a:r>
            <a:r>
              <a:rPr lang="ru-RU" dirty="0">
                <a:latin typeface="Times New Roman" pitchFamily="18" charset="0"/>
                <a:cs typeface="Times New Roman" pitchFamily="18" charset="0"/>
              </a:rPr>
              <a:t>природа экономики, проявляющаяся в наличии в ней взаимосвязанных сторон в виде материально-вещественного и денежного начал, является фундаментальным признаком и принципом экономики. Теперь уже вряд ли можно мыслить экономику без денег и вне денежного измерения, денежного обращения. В то же время не следует фетишизировать деньги и их роль в экономике, ибо деньги в основном отображают наличие и движение товаров. </a:t>
            </a:r>
            <a:r>
              <a:rPr lang="ru-RU" dirty="0" smtClean="0">
                <a:latin typeface="Times New Roman" pitchFamily="18" charset="0"/>
                <a:cs typeface="Times New Roman" pitchFamily="18" charset="0"/>
              </a:rPr>
              <a:t>    Такова </a:t>
            </a:r>
            <a:r>
              <a:rPr lang="ru-RU" dirty="0">
                <a:latin typeface="Times New Roman" pitchFamily="18" charset="0"/>
                <a:cs typeface="Times New Roman" pitchFamily="18" charset="0"/>
              </a:rPr>
              <a:t>товарная природа денег. Кроме того, и материально-вещественная, и денежная стороны экономических процессов едины в том смысле и отношении, что и та и другая характеризуют одни и те же экономические объекты, но только в разном измерении. Вместе с тем деньгам присуща и самостоятельная жизнь, в которой их товарная природа становится незаметной</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Видение экономики в ее материально-вещественном аспекте необходимо, когда мы ищем ответ на вопрос: что производить? Экономика характеризуется структурой, объемами, видами производимого ею продукта, будь то чисто материальный либо духовный, интеллектуальный продукт. В то же время значимым производственным показателем является объем производства в целом и отдельных видов продукции в денежном выражении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Что </a:t>
            </a:r>
            <a:r>
              <a:rPr lang="ru-RU" dirty="0">
                <a:latin typeface="Times New Roman" pitchFamily="18" charset="0"/>
                <a:cs typeface="Times New Roman" pitchFamily="18" charset="0"/>
              </a:rPr>
              <a:t>касается потребления, то и здесь при крайней важности материально-вещественного состава денежная сторона не менее значима, ибо от денежных доходов и цен зависит реальная возможность приобретения потребительских товаров и услуг</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Ну </a:t>
            </a:r>
            <a:r>
              <a:rPr lang="ru-RU" dirty="0">
                <a:latin typeface="Times New Roman" pitchFamily="18" charset="0"/>
                <a:cs typeface="Times New Roman" pitchFamily="18" charset="0"/>
              </a:rPr>
              <a:t>и конечно же, в сфере обращения, обмена товаров, где на первый план выходит денежная сторона экономики, материальная сущность объектов купли-продажи, выражающая их количество и качество, сохраняет свое значение.</a:t>
            </a:r>
          </a:p>
        </p:txBody>
      </p:sp>
    </p:spTree>
    <p:extLst>
      <p:ext uri="{BB962C8B-B14F-4D97-AF65-F5344CB8AC3E}">
        <p14:creationId xmlns:p14="http://schemas.microsoft.com/office/powerpoint/2010/main" val="2139677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4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21</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80210" y="0"/>
            <a:ext cx="11855116" cy="7509748"/>
          </a:xfrm>
          <a:prstGeom prst="rect">
            <a:avLst/>
          </a:prstGeom>
        </p:spPr>
        <p:txBody>
          <a:bodyPr wrap="square">
            <a:spAutoFit/>
          </a:bodyPr>
          <a:lstStyle/>
          <a:p>
            <a:pPr algn="ctr"/>
            <a:r>
              <a:rPr lang="ru-RU" b="1" dirty="0" smtClean="0">
                <a:solidFill>
                  <a:srgbClr val="00B0F0"/>
                </a:solidFill>
                <a:latin typeface="Times New Roman" pitchFamily="18" charset="0"/>
                <a:cs typeface="Times New Roman" pitchFamily="18" charset="0"/>
              </a:rPr>
              <a:t>4.1. Ограниченность </a:t>
            </a:r>
            <a:r>
              <a:rPr lang="ru-RU" b="1" dirty="0">
                <a:solidFill>
                  <a:srgbClr val="00B0F0"/>
                </a:solidFill>
                <a:latin typeface="Times New Roman" pitchFamily="18" charset="0"/>
                <a:cs typeface="Times New Roman" pitchFamily="18" charset="0"/>
              </a:rPr>
              <a:t>и взаимозаменяемость </a:t>
            </a:r>
            <a:r>
              <a:rPr lang="ru-RU" b="1" dirty="0" smtClean="0">
                <a:solidFill>
                  <a:srgbClr val="00B0F0"/>
                </a:solidFill>
                <a:latin typeface="Times New Roman" pitchFamily="18" charset="0"/>
                <a:cs typeface="Times New Roman" pitchFamily="18" charset="0"/>
              </a:rPr>
              <a:t>ресурсов.</a:t>
            </a:r>
          </a:p>
          <a:p>
            <a:pPr algn="just"/>
            <a:r>
              <a:rPr lang="ru-RU" sz="1600" dirty="0" smtClean="0">
                <a:solidFill>
                  <a:srgbClr val="333333"/>
                </a:solidFill>
                <a:latin typeface="Times New Roman" panose="02020603050405020304" pitchFamily="18" charset="0"/>
                <a:cs typeface="Times New Roman" panose="02020603050405020304" pitchFamily="18" charset="0"/>
              </a:rPr>
              <a:t>Поскольку </a:t>
            </a:r>
            <a:r>
              <a:rPr lang="ru-RU" sz="1600" dirty="0">
                <a:solidFill>
                  <a:srgbClr val="333333"/>
                </a:solidFill>
                <a:latin typeface="Times New Roman" panose="02020603050405020304" pitchFamily="18" charset="0"/>
                <a:cs typeface="Times New Roman" panose="02020603050405020304" pitchFamily="18" charset="0"/>
              </a:rPr>
              <a:t>ресурсы продаются и покупаются, они имеют цену. Будучи результатом взаимодействия спроса и предложения, цена отражает все особенности рынков ресурсов, как общие для всех видов, так и специфические для каждого из них</a:t>
            </a:r>
            <a:r>
              <a:rPr lang="ru-RU" sz="1600" dirty="0" smtClean="0">
                <a:solidFill>
                  <a:srgbClr val="333333"/>
                </a:solidFill>
                <a:latin typeface="Times New Roman" panose="02020603050405020304" pitchFamily="18" charset="0"/>
                <a:cs typeface="Times New Roman" panose="02020603050405020304" pitchFamily="18" charset="0"/>
              </a:rPr>
              <a:t>.</a:t>
            </a:r>
            <a:endParaRPr lang="ru-RU" sz="1600" dirty="0">
              <a:solidFill>
                <a:srgbClr val="333333"/>
              </a:solidFill>
              <a:latin typeface="Times New Roman" panose="02020603050405020304" pitchFamily="18" charset="0"/>
              <a:cs typeface="Times New Roman" panose="02020603050405020304" pitchFamily="18" charset="0"/>
            </a:endParaRPr>
          </a:p>
          <a:p>
            <a:pPr algn="just"/>
            <a:r>
              <a:rPr lang="ru-RU" sz="1600" dirty="0">
                <a:solidFill>
                  <a:srgbClr val="333333"/>
                </a:solidFill>
                <a:latin typeface="Times New Roman" panose="02020603050405020304" pitchFamily="18" charset="0"/>
                <a:cs typeface="Times New Roman" panose="02020603050405020304" pitchFamily="18" charset="0"/>
              </a:rPr>
              <a:t>Особенности рынков ресурсов обобщенно выражаются прежде всего в том, что в силу их ограниченности неизбежно ограничены и сам объем производства, и предложения ресурсов. Общество не в состоянии произвести, а значит, и потребить такой объем товаров и услуг, которым бы хотело располагать. В связи с этим спрос на них весьма устойчив, более того, для рынка ресурсов характерна его концентрация, которая делает типичным явление монопсонии (единственный покупатель) или олигополии (небольшое число покупателей). Яркий пример - рынок труда в небольшом городе, где вполне реальна ситуация, когда единственным покупателем рабочей силы в данной отрасли выступает одна фирма</a:t>
            </a:r>
            <a:r>
              <a:rPr lang="ru-RU" sz="1600" dirty="0" smtClean="0">
                <a:solidFill>
                  <a:srgbClr val="333333"/>
                </a:solidFill>
                <a:latin typeface="Times New Roman" panose="02020603050405020304" pitchFamily="18" charset="0"/>
                <a:cs typeface="Times New Roman" panose="02020603050405020304" pitchFamily="18" charset="0"/>
              </a:rPr>
              <a:t>.</a:t>
            </a:r>
            <a:endParaRPr lang="ru-RU" sz="1600" dirty="0">
              <a:solidFill>
                <a:srgbClr val="333333"/>
              </a:solidFill>
              <a:latin typeface="Times New Roman" panose="02020603050405020304" pitchFamily="18" charset="0"/>
              <a:cs typeface="Times New Roman" panose="02020603050405020304" pitchFamily="18" charset="0"/>
            </a:endParaRPr>
          </a:p>
          <a:p>
            <a:pPr algn="just"/>
            <a:r>
              <a:rPr lang="ru-RU" sz="1600" dirty="0">
                <a:solidFill>
                  <a:srgbClr val="333333"/>
                </a:solidFill>
                <a:latin typeface="Times New Roman" panose="02020603050405020304" pitchFamily="18" charset="0"/>
                <a:cs typeface="Times New Roman" panose="02020603050405020304" pitchFamily="18" charset="0"/>
              </a:rPr>
              <a:t>Цена на экономические ресурсы складывается, как и на всяком другом рынке, под воздействием спроса и предложения. Предложение ресурсов отражает прямую связь между ценой на них и реально имеющимся объемом: в интересах владельцев ресурсов поставлять их по более высокой цене. Спрос же на ресурсы отражает обратную связь между ценой и объемом спроса: если цена повышается, фирма либо будет покупать меньше ресурсов, либо заменит их более дешевыми</a:t>
            </a:r>
            <a:r>
              <a:rPr lang="ru-RU" sz="1600" dirty="0" smtClean="0">
                <a:solidFill>
                  <a:srgbClr val="333333"/>
                </a:solidFill>
                <a:latin typeface="Times New Roman" panose="02020603050405020304" pitchFamily="18" charset="0"/>
                <a:cs typeface="Times New Roman" panose="02020603050405020304" pitchFamily="18" charset="0"/>
              </a:rPr>
              <a:t>.</a:t>
            </a:r>
          </a:p>
          <a:p>
            <a:pPr algn="just"/>
            <a:r>
              <a:rPr lang="ru-RU" sz="1600" b="1" i="1" dirty="0" smtClean="0">
                <a:solidFill>
                  <a:srgbClr val="333333"/>
                </a:solidFill>
                <a:latin typeface="Times New Roman" panose="02020603050405020304" pitchFamily="18" charset="0"/>
                <a:cs typeface="Times New Roman" panose="02020603050405020304" pitchFamily="18" charset="0"/>
              </a:rPr>
              <a:t>Рассмотрим особенности </a:t>
            </a:r>
            <a:r>
              <a:rPr lang="ru-RU" sz="1600" b="1" i="1" dirty="0">
                <a:solidFill>
                  <a:srgbClr val="333333"/>
                </a:solidFill>
                <a:latin typeface="Times New Roman" panose="02020603050405020304" pitchFamily="18" charset="0"/>
                <a:cs typeface="Times New Roman" panose="02020603050405020304" pitchFamily="18" charset="0"/>
              </a:rPr>
              <a:t>спроса на ресурсы</a:t>
            </a:r>
            <a:r>
              <a:rPr lang="ru-RU" sz="1600" b="1" i="1" dirty="0" smtClean="0">
                <a:solidFill>
                  <a:srgbClr val="333333"/>
                </a:solidFill>
                <a:latin typeface="Times New Roman" panose="02020603050405020304" pitchFamily="18" charset="0"/>
                <a:cs typeface="Times New Roman" panose="02020603050405020304" pitchFamily="18" charset="0"/>
              </a:rPr>
              <a:t>.</a:t>
            </a:r>
            <a:endParaRPr lang="ru-RU" sz="1600" b="1" i="1" dirty="0">
              <a:solidFill>
                <a:srgbClr val="333333"/>
              </a:solidFill>
              <a:latin typeface="Times New Roman" panose="02020603050405020304" pitchFamily="18" charset="0"/>
              <a:cs typeface="Times New Roman" panose="02020603050405020304" pitchFamily="18" charset="0"/>
            </a:endParaRPr>
          </a:p>
          <a:p>
            <a:pPr algn="just"/>
            <a:r>
              <a:rPr lang="ru-RU" sz="1600" dirty="0">
                <a:solidFill>
                  <a:srgbClr val="333333"/>
                </a:solidFill>
                <a:latin typeface="Times New Roman" panose="02020603050405020304" pitchFamily="18" charset="0"/>
                <a:cs typeface="Times New Roman" panose="02020603050405020304" pitchFamily="18" charset="0"/>
              </a:rPr>
              <a:t>1. Он является производным (зависимым) от спроса на готовую продукцию, изготовляемую с применением данных ресурсов. Следовательно, изменение первого прежде всего зависит от изменения второго</a:t>
            </a:r>
            <a:r>
              <a:rPr lang="ru-RU" sz="1600" dirty="0" smtClean="0">
                <a:solidFill>
                  <a:srgbClr val="333333"/>
                </a:solidFill>
                <a:latin typeface="Times New Roman" panose="02020603050405020304" pitchFamily="18" charset="0"/>
                <a:cs typeface="Times New Roman" panose="02020603050405020304" pitchFamily="18" charset="0"/>
              </a:rPr>
              <a:t>.</a:t>
            </a:r>
            <a:endParaRPr lang="ru-RU" sz="1600" dirty="0">
              <a:solidFill>
                <a:srgbClr val="333333"/>
              </a:solidFill>
              <a:latin typeface="Times New Roman" panose="02020603050405020304" pitchFamily="18" charset="0"/>
              <a:cs typeface="Times New Roman" panose="02020603050405020304" pitchFamily="18" charset="0"/>
            </a:endParaRPr>
          </a:p>
          <a:p>
            <a:pPr algn="just"/>
            <a:r>
              <a:rPr lang="ru-RU" sz="1600" dirty="0">
                <a:solidFill>
                  <a:srgbClr val="333333"/>
                </a:solidFill>
                <a:latin typeface="Times New Roman" panose="02020603050405020304" pitchFamily="18" charset="0"/>
                <a:cs typeface="Times New Roman" panose="02020603050405020304" pitchFamily="18" charset="0"/>
              </a:rPr>
              <a:t>2. Спрос на ресурсы зависит от производительности труда: ее рост вызывает увеличение спроса на экономические ресурсы</a:t>
            </a:r>
            <a:r>
              <a:rPr lang="ru-RU" sz="1600" dirty="0" smtClean="0">
                <a:solidFill>
                  <a:srgbClr val="333333"/>
                </a:solidFill>
                <a:latin typeface="Times New Roman" panose="02020603050405020304" pitchFamily="18" charset="0"/>
                <a:cs typeface="Times New Roman" panose="02020603050405020304" pitchFamily="18" charset="0"/>
              </a:rPr>
              <a:t>.</a:t>
            </a:r>
            <a:endParaRPr lang="ru-RU" sz="1600" dirty="0">
              <a:solidFill>
                <a:srgbClr val="333333"/>
              </a:solidFill>
              <a:latin typeface="Times New Roman" panose="02020603050405020304" pitchFamily="18" charset="0"/>
              <a:cs typeface="Times New Roman" panose="02020603050405020304" pitchFamily="18" charset="0"/>
            </a:endParaRPr>
          </a:p>
          <a:p>
            <a:pPr algn="just"/>
            <a:r>
              <a:rPr lang="ru-RU" sz="1600" dirty="0">
                <a:solidFill>
                  <a:srgbClr val="333333"/>
                </a:solidFill>
                <a:latin typeface="Times New Roman" panose="02020603050405020304" pitchFamily="18" charset="0"/>
                <a:cs typeface="Times New Roman" panose="02020603050405020304" pitchFamily="18" charset="0"/>
              </a:rPr>
              <a:t>3. Спрос на данные ресурсы связан с динамикой спроса на другие ресурсы, т.е. с изменением цены на замещающие ресурсы и на дополнительные ресурсы</a:t>
            </a:r>
            <a:r>
              <a:rPr lang="ru-RU" sz="1600" dirty="0" smtClean="0">
                <a:solidFill>
                  <a:srgbClr val="333333"/>
                </a:solidFill>
                <a:latin typeface="Times New Roman" panose="02020603050405020304" pitchFamily="18" charset="0"/>
                <a:cs typeface="Times New Roman" panose="02020603050405020304" pitchFamily="18" charset="0"/>
              </a:rPr>
              <a:t>.</a:t>
            </a:r>
            <a:endParaRPr lang="ru-RU" sz="1600" dirty="0">
              <a:solidFill>
                <a:srgbClr val="333333"/>
              </a:solidFill>
              <a:latin typeface="Times New Roman" panose="02020603050405020304" pitchFamily="18" charset="0"/>
              <a:cs typeface="Times New Roman" panose="02020603050405020304" pitchFamily="18" charset="0"/>
            </a:endParaRPr>
          </a:p>
          <a:p>
            <a:pPr algn="just"/>
            <a:r>
              <a:rPr lang="ru-RU" sz="1600" dirty="0" smtClean="0">
                <a:solidFill>
                  <a:srgbClr val="333333"/>
                </a:solidFill>
                <a:latin typeface="Times New Roman" panose="02020603050405020304" pitchFamily="18" charset="0"/>
                <a:cs typeface="Times New Roman" panose="02020603050405020304" pitchFamily="18" charset="0"/>
              </a:rPr>
              <a:t>   При </a:t>
            </a:r>
            <a:r>
              <a:rPr lang="ru-RU" sz="1600" dirty="0">
                <a:solidFill>
                  <a:srgbClr val="333333"/>
                </a:solidFill>
                <a:latin typeface="Times New Roman" panose="02020603050405020304" pitchFamily="18" charset="0"/>
                <a:cs typeface="Times New Roman" panose="02020603050405020304" pitchFamily="18" charset="0"/>
              </a:rPr>
              <a:t>введении в производство </a:t>
            </a:r>
            <a:r>
              <a:rPr lang="ru-RU" sz="1600" b="1" i="1" dirty="0">
                <a:solidFill>
                  <a:srgbClr val="333333"/>
                </a:solidFill>
                <a:latin typeface="Times New Roman" panose="02020603050405020304" pitchFamily="18" charset="0"/>
                <a:cs typeface="Times New Roman" panose="02020603050405020304" pitchFamily="18" charset="0"/>
              </a:rPr>
              <a:t>замещающих ресурсов </a:t>
            </a:r>
            <a:r>
              <a:rPr lang="ru-RU" sz="1600" dirty="0">
                <a:solidFill>
                  <a:srgbClr val="333333"/>
                </a:solidFill>
                <a:latin typeface="Times New Roman" panose="02020603050405020304" pitchFamily="18" charset="0"/>
                <a:cs typeface="Times New Roman" panose="02020603050405020304" pitchFamily="18" charset="0"/>
              </a:rPr>
              <a:t>фирма получает эффект двух видов. </a:t>
            </a:r>
            <a:r>
              <a:rPr lang="ru-RU" sz="1600" b="1" i="1" dirty="0">
                <a:solidFill>
                  <a:srgbClr val="333333"/>
                </a:solidFill>
                <a:latin typeface="Times New Roman" panose="02020603050405020304" pitchFamily="18" charset="0"/>
                <a:cs typeface="Times New Roman" panose="02020603050405020304" pitchFamily="18" charset="0"/>
              </a:rPr>
              <a:t>Первый - эффект замещения</a:t>
            </a:r>
            <a:r>
              <a:rPr lang="ru-RU" sz="1600" dirty="0">
                <a:solidFill>
                  <a:srgbClr val="333333"/>
                </a:solidFill>
                <a:latin typeface="Times New Roman" panose="02020603050405020304" pitchFamily="18" charset="0"/>
                <a:cs typeface="Times New Roman" panose="02020603050405020304" pitchFamily="18" charset="0"/>
              </a:rPr>
              <a:t>: замена одного ресурса другим изменяет цену и спрос (замещение труда капиталом ведет к падению спроса на труд и увеличению на капитал</a:t>
            </a:r>
            <a:r>
              <a:rPr lang="ru-RU" sz="1600" dirty="0" smtClean="0">
                <a:solidFill>
                  <a:srgbClr val="333333"/>
                </a:solidFill>
                <a:latin typeface="Times New Roman" panose="02020603050405020304" pitchFamily="18" charset="0"/>
                <a:cs typeface="Times New Roman" panose="02020603050405020304" pitchFamily="18" charset="0"/>
              </a:rPr>
              <a:t>).</a:t>
            </a:r>
            <a:endParaRPr lang="ru-RU" sz="1600" b="1" i="1" dirty="0">
              <a:solidFill>
                <a:srgbClr val="333333"/>
              </a:solidFill>
              <a:latin typeface="Times New Roman" panose="02020603050405020304" pitchFamily="18" charset="0"/>
              <a:cs typeface="Times New Roman" panose="02020603050405020304" pitchFamily="18" charset="0"/>
            </a:endParaRPr>
          </a:p>
          <a:p>
            <a:pPr algn="just"/>
            <a:r>
              <a:rPr lang="ru-RU" sz="1600" b="1" i="1" dirty="0">
                <a:solidFill>
                  <a:srgbClr val="333333"/>
                </a:solidFill>
                <a:latin typeface="Times New Roman" panose="02020603050405020304" pitchFamily="18" charset="0"/>
                <a:cs typeface="Times New Roman" panose="02020603050405020304" pitchFamily="18" charset="0"/>
              </a:rPr>
              <a:t>Второй - эффект объема производства: </a:t>
            </a:r>
            <a:r>
              <a:rPr lang="ru-RU" sz="1600" dirty="0">
                <a:solidFill>
                  <a:srgbClr val="333333"/>
                </a:solidFill>
                <a:latin typeface="Times New Roman" panose="02020603050405020304" pitchFamily="18" charset="0"/>
                <a:cs typeface="Times New Roman" panose="02020603050405020304" pitchFamily="18" charset="0"/>
              </a:rPr>
              <a:t>увеличение издержек на капитал вызывает падение объема производства и соответственно сокращение спроса на ресурсы (капитал). Эти эффекты действуют в противоположных направлениях</a:t>
            </a:r>
            <a:r>
              <a:rPr lang="ru-RU" sz="1600" dirty="0" smtClean="0">
                <a:solidFill>
                  <a:srgbClr val="333333"/>
                </a:solidFill>
                <a:latin typeface="Times New Roman" panose="02020603050405020304" pitchFamily="18" charset="0"/>
                <a:cs typeface="Times New Roman" panose="02020603050405020304" pitchFamily="18" charset="0"/>
              </a:rPr>
              <a:t>.</a:t>
            </a:r>
            <a:endParaRPr lang="ru-RU" sz="1600" dirty="0">
              <a:solidFill>
                <a:srgbClr val="333333"/>
              </a:solidFill>
              <a:latin typeface="Times New Roman" panose="02020603050405020304" pitchFamily="18" charset="0"/>
              <a:cs typeface="Times New Roman" panose="02020603050405020304" pitchFamily="18" charset="0"/>
            </a:endParaRPr>
          </a:p>
          <a:p>
            <a:pPr algn="just"/>
            <a:r>
              <a:rPr lang="ru-RU" sz="1600" dirty="0">
                <a:solidFill>
                  <a:srgbClr val="333333"/>
                </a:solidFill>
                <a:latin typeface="Times New Roman" panose="02020603050405020304" pitchFamily="18" charset="0"/>
                <a:cs typeface="Times New Roman" panose="02020603050405020304" pitchFamily="18" charset="0"/>
              </a:rPr>
              <a:t>Общий вывод - производный спрос на ресурсы возрастает, если: увеличивается спрос на продукт, повышается производительность труда в выпуске готовой продукции, падает или поднимается цена на замещающие ресурсы, снижается цена на дополнительные ресурсы. Отсюда следует, </a:t>
            </a:r>
            <a:r>
              <a:rPr lang="ru-RU" sz="1600" dirty="0" smtClean="0">
                <a:solidFill>
                  <a:srgbClr val="333333"/>
                </a:solidFill>
                <a:latin typeface="Times New Roman" panose="02020603050405020304" pitchFamily="18" charset="0"/>
                <a:cs typeface="Times New Roman" panose="02020603050405020304" pitchFamily="18" charset="0"/>
              </a:rPr>
              <a:t>что </a:t>
            </a:r>
            <a:r>
              <a:rPr lang="ru-RU" sz="1600" b="1" i="1" dirty="0" smtClean="0">
                <a:solidFill>
                  <a:srgbClr val="333333"/>
                </a:solidFill>
                <a:latin typeface="Times New Roman" panose="02020603050405020304" pitchFamily="18" charset="0"/>
                <a:cs typeface="Times New Roman" panose="02020603050405020304" pitchFamily="18" charset="0"/>
              </a:rPr>
              <a:t>эластичность </a:t>
            </a:r>
            <a:r>
              <a:rPr lang="ru-RU" sz="1600" b="1" i="1" dirty="0">
                <a:solidFill>
                  <a:srgbClr val="333333"/>
                </a:solidFill>
                <a:latin typeface="Times New Roman" panose="02020603050405020304" pitchFamily="18" charset="0"/>
                <a:cs typeface="Times New Roman" panose="02020603050405020304" pitchFamily="18" charset="0"/>
              </a:rPr>
              <a:t>спроса </a:t>
            </a:r>
            <a:r>
              <a:rPr lang="ru-RU" sz="1600" dirty="0">
                <a:solidFill>
                  <a:srgbClr val="333333"/>
                </a:solidFill>
                <a:latin typeface="Times New Roman" panose="02020603050405020304" pitchFamily="18" charset="0"/>
                <a:cs typeface="Times New Roman" panose="02020603050405020304" pitchFamily="18" charset="0"/>
              </a:rPr>
              <a:t>на ресурсы</a:t>
            </a:r>
            <a:r>
              <a:rPr lang="ru-RU" sz="1600" dirty="0" smtClean="0">
                <a:solidFill>
                  <a:srgbClr val="333333"/>
                </a:solidFill>
                <a:latin typeface="Times New Roman" panose="02020603050405020304" pitchFamily="18" charset="0"/>
                <a:cs typeface="Times New Roman" panose="02020603050405020304" pitchFamily="18" charset="0"/>
              </a:rPr>
              <a:t>, т.е</a:t>
            </a:r>
            <a:r>
              <a:rPr lang="ru-RU" sz="1600" dirty="0">
                <a:solidFill>
                  <a:srgbClr val="333333"/>
                </a:solidFill>
                <a:latin typeface="Times New Roman" panose="02020603050405020304" pitchFamily="18" charset="0"/>
                <a:cs typeface="Times New Roman" panose="02020603050405020304" pitchFamily="18" charset="0"/>
              </a:rPr>
              <a:t>. реакция на изменение цен ресурсов, зависит от следующих факторов:</a:t>
            </a:r>
          </a:p>
          <a:p>
            <a:pPr algn="just"/>
            <a:endParaRPr lang="ru-RU" sz="1600" dirty="0">
              <a:solidFill>
                <a:srgbClr val="333333"/>
              </a:solidFill>
              <a:latin typeface="Times New Roman" panose="02020603050405020304" pitchFamily="18" charset="0"/>
              <a:cs typeface="Times New Roman" panose="02020603050405020304" pitchFamily="18" charset="0"/>
            </a:endParaRPr>
          </a:p>
          <a:p>
            <a:endParaRPr lang="ru-RU" sz="160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2997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4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22</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216567" y="109728"/>
            <a:ext cx="11935327" cy="6494085"/>
          </a:xfrm>
          <a:prstGeom prst="rect">
            <a:avLst/>
          </a:prstGeom>
        </p:spPr>
        <p:txBody>
          <a:bodyPr wrap="square">
            <a:spAutoFit/>
          </a:bodyPr>
          <a:lstStyle/>
          <a:p>
            <a:pPr algn="just"/>
            <a:r>
              <a:rPr lang="ru-RU" sz="1600" dirty="0">
                <a:latin typeface="Times New Roman" panose="02020603050405020304" pitchFamily="18" charset="0"/>
                <a:cs typeface="Times New Roman" panose="02020603050405020304" pitchFamily="18" charset="0"/>
              </a:rPr>
              <a:t>• эластичности спроса на готовую продукцию: чем она выше, тем эластичнее спрос на ресурсы (когда повышение цены на товар вызывает значительное падение спроса на него, потребность в ресурсах также снижается</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заменяемости</a:t>
            </a:r>
            <a:r>
              <a:rPr lang="ru-RU" sz="1600" dirty="0">
                <a:latin typeface="Times New Roman" panose="02020603050405020304" pitchFamily="18" charset="0"/>
                <a:cs typeface="Times New Roman" panose="02020603050405020304" pitchFamily="18" charset="0"/>
              </a:rPr>
              <a:t> ресурсов: эластичность спроса на них высока, если в случае повышения цены существует возможность их замещения другими ресурсами или внедрения более совершенной технологии</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 доли ресурсов в общих издержках: если удельный вес ресурсов в общих издержках велик, а цена на ресурсы растет, то это приводит к падению спроса на них. Следовательно, чем выше доля ресурсов в общих издержках производства, тем выше эластичность спроса</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  Особенности </a:t>
            </a:r>
            <a:r>
              <a:rPr lang="ru-RU" sz="1600" dirty="0">
                <a:latin typeface="Times New Roman" panose="02020603050405020304" pitchFamily="18" charset="0"/>
                <a:cs typeface="Times New Roman" panose="02020603050405020304" pitchFamily="18" charset="0"/>
              </a:rPr>
              <a:t>предложения ресурсов. Несмотря на ограниченность, они могут меняться под воздействием усилий людей, например, предложение земли можно увеличить путем проведения мелиоративных работ. В целом же предложение ресурсов зависит от закона редкости, ограниченности ресурсов (при этом следует помнить об относительном характере этой ограниченности: ресурсы ограничены по сравнению с потребностями производства в них для получения необходимых в данный момент экономических благ). Наименее эластично предложение земли - ее размеры довольно жестко фиксированы, а альтернативного, заменяющего ресурса не существует. Это уникальное невоспроизводимое благо. Практически неэластично предложение полезных ископаемых, хотя их можно заменить другими ресурсами или открыть новые месторождения. Предложение других видов ресурсов более эластично и в большей степени зависит от экономической ситуации и экономической политики</a:t>
            </a:r>
            <a:r>
              <a:rPr lang="ru-RU" sz="1600" dirty="0" smtClean="0">
                <a:latin typeface="Times New Roman" panose="02020603050405020304" pitchFamily="18" charset="0"/>
                <a:cs typeface="Times New Roman" panose="02020603050405020304" pitchFamily="18" charset="0"/>
              </a:rPr>
              <a:t>.</a:t>
            </a:r>
          </a:p>
          <a:p>
            <a:pPr algn="just"/>
            <a:r>
              <a:rPr lang="ru-RU" sz="1600" dirty="0">
                <a:latin typeface="Times New Roman" panose="02020603050405020304" pitchFamily="18" charset="0"/>
                <a:cs typeface="Times New Roman" panose="02020603050405020304" pitchFamily="18" charset="0"/>
              </a:rPr>
              <a:t>Учет и оценка основных </a:t>
            </a:r>
            <a:r>
              <a:rPr lang="ru-RU" sz="1600" dirty="0" smtClean="0">
                <a:latin typeface="Times New Roman" panose="02020603050405020304" pitchFamily="18" charset="0"/>
                <a:cs typeface="Times New Roman" panose="02020603050405020304" pitchFamily="18" charset="0"/>
              </a:rPr>
              <a:t>фондов.</a:t>
            </a:r>
          </a:p>
          <a:p>
            <a:pPr algn="just"/>
            <a:r>
              <a:rPr lang="ru-RU" sz="1600" dirty="0">
                <a:latin typeface="Times New Roman" panose="02020603050405020304" pitchFamily="18" charset="0"/>
                <a:cs typeface="Times New Roman" panose="02020603050405020304" pitchFamily="18" charset="0"/>
              </a:rPr>
              <a:t>Учет основных фондов обусловливается не только необходимостью знания того, какими основными фондами и в каком объеме предприятие обладает, но и требованиями экономики производства. Это вызвано тем, что доля основных фондов в общем объеме средств, находящихся в распоряжении предприятия, достигает 70% и более. Следовательно, от того, как они используются, зависит развитие (состояние) его экономики</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Учет основных фондов производится в натуральной и денежной формах. С помощью натуральных показателей он осуществляется отдельно для каждой группы вышеприведенной классификации. Например, для зданий натуральными показателями являются: их число, общая и полезная площадь вм2; для рабочих машин - число единиц, вид и возраст и т.п. Для более полной характеристики состояния средств труда следует проводить аттестацию каждого рабочего места, которая представляет собой комплексную оценку его соответствия нормативным требованиям и передовому опыту по таким направлениям, как технико-экономический уровень, условия труда и техника безопасности. Эта форма учета позволяет определить не только вещественную структуру основных фондов, но и их технический уровень, составить баланс оборудования и т.д.</a:t>
            </a:r>
          </a:p>
        </p:txBody>
      </p:sp>
    </p:spTree>
    <p:extLst>
      <p:ext uri="{BB962C8B-B14F-4D97-AF65-F5344CB8AC3E}">
        <p14:creationId xmlns:p14="http://schemas.microsoft.com/office/powerpoint/2010/main" val="4107452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4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23</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216567" y="158496"/>
            <a:ext cx="11935327" cy="6771084"/>
          </a:xfrm>
          <a:prstGeom prst="rect">
            <a:avLst/>
          </a:prstGeom>
        </p:spPr>
        <p:txBody>
          <a:bodyPr wrap="square">
            <a:spAutoFit/>
          </a:bodyPr>
          <a:lstStyle/>
          <a:p>
            <a:pPr algn="just"/>
            <a:r>
              <a:rPr lang="ru-RU" sz="1600" dirty="0" smtClean="0">
                <a:latin typeface="Times New Roman" panose="02020603050405020304" pitchFamily="18" charset="0"/>
                <a:cs typeface="Times New Roman" panose="02020603050405020304" pitchFamily="18" charset="0"/>
              </a:rPr>
              <a:t>  Учет </a:t>
            </a:r>
            <a:r>
              <a:rPr lang="ru-RU" sz="1600" dirty="0">
                <a:latin typeface="Times New Roman" panose="02020603050405020304" pitchFamily="18" charset="0"/>
                <a:cs typeface="Times New Roman" panose="02020603050405020304" pitchFamily="18" charset="0"/>
              </a:rPr>
              <a:t>в денежной форме проводится для определения общей величины основных фондов</a:t>
            </a:r>
            <a:r>
              <a:rPr lang="ru-RU" sz="1600" dirty="0" smtClean="0">
                <a:latin typeface="Times New Roman" panose="02020603050405020304" pitchFamily="18" charset="0"/>
                <a:cs typeface="Times New Roman" panose="02020603050405020304" pitchFamily="18" charset="0"/>
              </a:rPr>
              <a:t>, их </a:t>
            </a:r>
            <a:r>
              <a:rPr lang="ru-RU" sz="1600" dirty="0">
                <a:latin typeface="Times New Roman" panose="02020603050405020304" pitchFamily="18" charset="0"/>
                <a:cs typeface="Times New Roman" panose="02020603050405020304" pitchFamily="18" charset="0"/>
              </a:rPr>
              <a:t>динамики, структуры, расчета амортизационных отчислений, экономической эффективности капитальных вложений, т.е. того, без чего невозможно судить о состоянии экономики предприятия. Эти оценки делают по первоначальной, восстановительной, а также </a:t>
            </a:r>
            <a:r>
              <a:rPr lang="ru-RU" sz="1600" dirty="0" err="1">
                <a:latin typeface="Times New Roman" panose="02020603050405020304" pitchFamily="18" charset="0"/>
                <a:cs typeface="Times New Roman" panose="02020603050405020304" pitchFamily="18" charset="0"/>
              </a:rPr>
              <a:t>поостаточной</a:t>
            </a:r>
            <a:r>
              <a:rPr lang="ru-RU" sz="1600" dirty="0">
                <a:latin typeface="Times New Roman" panose="02020603050405020304" pitchFamily="18" charset="0"/>
                <a:cs typeface="Times New Roman" panose="02020603050405020304" pitchFamily="18" charset="0"/>
              </a:rPr>
              <a:t> стоимости (первоначальной стоимости с учетом износа</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   Методы </a:t>
            </a:r>
            <a:r>
              <a:rPr lang="ru-RU" sz="1600" dirty="0">
                <a:latin typeface="Times New Roman" panose="02020603050405020304" pitchFamily="18" charset="0"/>
                <a:cs typeface="Times New Roman" panose="02020603050405020304" pitchFamily="18" charset="0"/>
              </a:rPr>
              <a:t>оценки основных фондов зависят от источников их поступления на предприятие. Так, первоначальная стоимость основных фондов, поступивших за счет капитальных вложений предприятия, включает фактические затраты на их сооружение или приобретение, расходы на доставку и установку, за исключением налога на добавленную стоимость и иных возмещаемых налогов (кроме случаев, предусмотренных законодательством РФ</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    К </a:t>
            </a:r>
            <a:r>
              <a:rPr lang="ru-RU" sz="1600" dirty="0">
                <a:latin typeface="Times New Roman" panose="02020603050405020304" pitchFamily="18" charset="0"/>
                <a:cs typeface="Times New Roman" panose="02020603050405020304" pitchFamily="18" charset="0"/>
              </a:rPr>
              <a:t>таким случаям относится налог на приобретение транспортных средств, который включают в первоначальную стоимость транспортного средства; налог на добавленную стоимость по основным средствам, приобретаемым за счет бюджетных ассигнований, а также по законченным объектам капитального строительства, вводимым в эксплуатацию, независимо от источника финансирования относится на увеличение их первоначальной стоимости. Основные средства, поступившие от учредителей акционерного общества в счет их вкладов в уставный капитал, оцениваются по стоимости, определяемой соглашением сторон. Если основные средства, бывшие уже в эксплуатации, получены безвозмездно от других предприятий или в качестве субсидии правительственных органов, то они обычно оцениваются у получившего их предприятия по остаточной стоимости. </a:t>
            </a:r>
            <a:endParaRPr lang="ru-RU" sz="1600" dirty="0" smtClean="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   В </a:t>
            </a:r>
            <a:r>
              <a:rPr lang="ru-RU" sz="1600" dirty="0">
                <a:latin typeface="Times New Roman" panose="02020603050405020304" pitchFamily="18" charset="0"/>
                <a:cs typeface="Times New Roman" panose="02020603050405020304" pitchFamily="18" charset="0"/>
              </a:rPr>
              <a:t>современных условиях при высоком уровне инфляции, как никогда ранее, возникает необходимость периодической переоценки основных фондов и определения их восстановительной стоимости, соответствующей реальным экономическим обстоятельствам</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   Регулярные </a:t>
            </a:r>
            <a:r>
              <a:rPr lang="ru-RU" sz="1600" dirty="0">
                <a:latin typeface="Times New Roman" panose="02020603050405020304" pitchFamily="18" charset="0"/>
                <a:cs typeface="Times New Roman" panose="02020603050405020304" pitchFamily="18" charset="0"/>
              </a:rPr>
              <a:t>переоценки основных фондов производятся начиная с 1992 г</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Положением по бухучету "Учет основных средств" ПБУ 6/97 организациям предоставлено право не чаще 1 раза в год (на начало отчетного года) переоценивать объекты основных средств по восстановительной стоимости путем индексации или прямого пересчета по документально подтвержденным рыночным ценам.</a:t>
            </a:r>
          </a:p>
          <a:p>
            <a:pPr algn="ctr"/>
            <a:r>
              <a:rPr lang="ru-RU" b="1" dirty="0" smtClean="0">
                <a:solidFill>
                  <a:srgbClr val="00B0F0"/>
                </a:solidFill>
                <a:latin typeface="Times New Roman" panose="02020603050405020304" pitchFamily="18" charset="0"/>
                <a:cs typeface="Times New Roman" panose="02020603050405020304" pitchFamily="18" charset="0"/>
              </a:rPr>
              <a:t>4.2. Кругооборот </a:t>
            </a:r>
            <a:r>
              <a:rPr lang="ru-RU" b="1" dirty="0">
                <a:solidFill>
                  <a:srgbClr val="00B0F0"/>
                </a:solidFill>
                <a:latin typeface="Times New Roman" panose="02020603050405020304" pitchFamily="18" charset="0"/>
                <a:cs typeface="Times New Roman" panose="02020603050405020304" pitchFamily="18" charset="0"/>
              </a:rPr>
              <a:t>оборотных средств. </a:t>
            </a:r>
          </a:p>
          <a:p>
            <a:r>
              <a:rPr lang="ru-RU" sz="1600" dirty="0">
                <a:latin typeface="Times New Roman" panose="02020603050405020304" pitchFamily="18" charset="0"/>
                <a:cs typeface="Times New Roman" panose="02020603050405020304" pitchFamily="18" charset="0"/>
              </a:rPr>
              <a:t>Оборотные средства находятся в постоянном движении. На протяжении одного производственного цикла они совершают кругооборот, состоящий из трех стадий (меняя свою форму</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На </a:t>
            </a:r>
            <a:r>
              <a:rPr lang="ru-RU" sz="1600" b="1" i="1" dirty="0">
                <a:latin typeface="Times New Roman" panose="02020603050405020304" pitchFamily="18" charset="0"/>
                <a:cs typeface="Times New Roman" panose="02020603050405020304" pitchFamily="18" charset="0"/>
              </a:rPr>
              <a:t>первой стадии </a:t>
            </a:r>
            <a:r>
              <a:rPr lang="ru-RU" sz="1600" dirty="0">
                <a:latin typeface="Times New Roman" panose="02020603050405020304" pitchFamily="18" charset="0"/>
                <a:cs typeface="Times New Roman" panose="02020603050405020304" pitchFamily="18" charset="0"/>
              </a:rPr>
              <a:t>предприятия затрачивают денежные средства на оплату счетов за поставляемые предметы труда (оборотные фонды). На этой стадии оборотные </a:t>
            </a:r>
            <a:r>
              <a:rPr lang="ru-RU" sz="1600" dirty="0" smtClean="0">
                <a:latin typeface="Times New Roman" panose="02020603050405020304" pitchFamily="18" charset="0"/>
                <a:cs typeface="Times New Roman" panose="02020603050405020304" pitchFamily="18" charset="0"/>
              </a:rPr>
              <a:t>средства из </a:t>
            </a:r>
            <a:r>
              <a:rPr lang="ru-RU" sz="1600" dirty="0">
                <a:latin typeface="Times New Roman" panose="02020603050405020304" pitchFamily="18" charset="0"/>
                <a:cs typeface="Times New Roman" panose="02020603050405020304" pitchFamily="18" charset="0"/>
              </a:rPr>
              <a:t>денежной формы переходят в товарную, а денежные средства - из сферы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обращения </a:t>
            </a:r>
            <a:r>
              <a:rPr lang="ru-RU" sz="1600" dirty="0">
                <a:latin typeface="Times New Roman" panose="02020603050405020304" pitchFamily="18" charset="0"/>
                <a:cs typeface="Times New Roman" panose="02020603050405020304" pitchFamily="18" charset="0"/>
              </a:rPr>
              <a:t>в сферу производства</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0849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4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24</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216567" y="135924"/>
            <a:ext cx="11975431" cy="6001643"/>
          </a:xfrm>
          <a:prstGeom prst="rect">
            <a:avLst/>
          </a:prstGeom>
        </p:spPr>
        <p:txBody>
          <a:bodyPr wrap="square">
            <a:spAutoFit/>
          </a:bodyPr>
          <a:lstStyle/>
          <a:p>
            <a:r>
              <a:rPr lang="ru-RU" sz="1600" dirty="0" smtClean="0">
                <a:latin typeface="Times New Roman" panose="02020603050405020304" pitchFamily="18" charset="0"/>
                <a:cs typeface="Times New Roman" panose="02020603050405020304" pitchFamily="18" charset="0"/>
              </a:rPr>
              <a:t>  На </a:t>
            </a:r>
            <a:r>
              <a:rPr lang="ru-RU" sz="1600" b="1" i="1" dirty="0">
                <a:latin typeface="Times New Roman" panose="02020603050405020304" pitchFamily="18" charset="0"/>
                <a:cs typeface="Times New Roman" panose="02020603050405020304" pitchFamily="18" charset="0"/>
              </a:rPr>
              <a:t>второй стадии </a:t>
            </a:r>
            <a:r>
              <a:rPr lang="ru-RU" sz="1600" dirty="0">
                <a:latin typeface="Times New Roman" panose="02020603050405020304" pitchFamily="18" charset="0"/>
                <a:cs typeface="Times New Roman" panose="02020603050405020304" pitchFamily="18" charset="0"/>
              </a:rPr>
              <a:t>приобретенные оборотные фонды переходят непосредственно в процесс производства и превращаются вначале в производственные запасы и полуфабрикаты, а после завершения производственного процесса - в готовую продукцию (товарная форма).</a:t>
            </a:r>
          </a:p>
          <a:p>
            <a:pPr algn="just"/>
            <a:r>
              <a:rPr lang="ru-RU" sz="1600" dirty="0" smtClean="0">
                <a:latin typeface="Times New Roman" panose="02020603050405020304" pitchFamily="18" charset="0"/>
                <a:cs typeface="Times New Roman" panose="02020603050405020304" pitchFamily="18" charset="0"/>
              </a:rPr>
              <a:t>  На </a:t>
            </a:r>
            <a:r>
              <a:rPr lang="ru-RU" sz="1600" b="1" i="1" dirty="0">
                <a:latin typeface="Times New Roman" panose="02020603050405020304" pitchFamily="18" charset="0"/>
                <a:cs typeface="Times New Roman" panose="02020603050405020304" pitchFamily="18" charset="0"/>
              </a:rPr>
              <a:t>третьей стадии </a:t>
            </a:r>
            <a:r>
              <a:rPr lang="ru-RU" sz="1600" dirty="0">
                <a:latin typeface="Times New Roman" panose="02020603050405020304" pitchFamily="18" charset="0"/>
                <a:cs typeface="Times New Roman" panose="02020603050405020304" pitchFamily="18" charset="0"/>
              </a:rPr>
              <a:t>готовая продукция реализуется, в результате чего оборотные </a:t>
            </a:r>
            <a:r>
              <a:rPr lang="ru-RU" sz="1600" dirty="0" smtClean="0">
                <a:latin typeface="Times New Roman" panose="02020603050405020304" pitchFamily="18" charset="0"/>
                <a:cs typeface="Times New Roman" panose="02020603050405020304" pitchFamily="18" charset="0"/>
              </a:rPr>
              <a:t>фонды из </a:t>
            </a:r>
            <a:r>
              <a:rPr lang="ru-RU" sz="1600" dirty="0">
                <a:latin typeface="Times New Roman" panose="02020603050405020304" pitchFamily="18" charset="0"/>
                <a:cs typeface="Times New Roman" panose="02020603050405020304" pitchFamily="18" charset="0"/>
              </a:rPr>
              <a:t>сферы производства приходят в сферу обращения и снова принимают денежную форму. Эти средства направляются на приобретение новых предметов труда и вступают в новый кругооборот (Д-Т-П-Т-Д-Т-П-Т-Д)и т.д. Но это не означает, что оборотные средства последовательно переходят из одной стадии кругооборота в другую. Напротив, они одновременно находятся во всех трех стадиях кругооборота. Что-то в каждый момент покупается, производится, продается и снова покупается. Именно это и обеспечивает непрерывность и бесперебойность производства и реализации продукции</a:t>
            </a:r>
            <a:r>
              <a:rPr lang="ru-RU" sz="1600" dirty="0" smtClean="0">
                <a:latin typeface="Times New Roman" panose="02020603050405020304" pitchFamily="18" charset="0"/>
                <a:cs typeface="Times New Roman" panose="02020603050405020304" pitchFamily="18" charset="0"/>
              </a:rPr>
              <a:t>.</a:t>
            </a:r>
          </a:p>
          <a:p>
            <a:pPr algn="just"/>
            <a:r>
              <a:rPr lang="ru-RU" sz="1600" dirty="0" smtClean="0">
                <a:latin typeface="Times New Roman" panose="02020603050405020304" pitchFamily="18" charset="0"/>
                <a:cs typeface="Times New Roman" panose="02020603050405020304" pitchFamily="18" charset="0"/>
              </a:rPr>
              <a:t>  При </a:t>
            </a:r>
            <a:r>
              <a:rPr lang="ru-RU" sz="1600" dirty="0">
                <a:latin typeface="Times New Roman" panose="02020603050405020304" pitchFamily="18" charset="0"/>
                <a:cs typeface="Times New Roman" panose="02020603050405020304" pitchFamily="18" charset="0"/>
              </a:rPr>
              <a:t>этом </a:t>
            </a:r>
            <a:r>
              <a:rPr lang="ru-RU" sz="1600" dirty="0" smtClean="0">
                <a:latin typeface="Times New Roman" panose="02020603050405020304" pitchFamily="18" charset="0"/>
                <a:cs typeface="Times New Roman" panose="02020603050405020304" pitchFamily="18" charset="0"/>
              </a:rPr>
              <a:t>следует иметь </a:t>
            </a:r>
            <a:r>
              <a:rPr lang="ru-RU" sz="1600" dirty="0">
                <a:latin typeface="Times New Roman" panose="02020603050405020304" pitchFamily="18" charset="0"/>
                <a:cs typeface="Times New Roman" panose="02020603050405020304" pitchFamily="18" charset="0"/>
              </a:rPr>
              <a:t>в виду, что на каждой стадии время нахождения оборотных средств неодинаково. Оно зависит от потребительских и технологических свойств продукции, особенностей ее производства и реализации. Это можно проиллюстрировать на примере предприятий пищевой промышленности. Так, например, сезонность, характерная для таких отраслей, как сахарная, масло-жировая, </a:t>
            </a:r>
            <a:r>
              <a:rPr lang="ru-RU" sz="1600" dirty="0" err="1">
                <a:latin typeface="Times New Roman" panose="02020603050405020304" pitchFamily="18" charset="0"/>
                <a:cs typeface="Times New Roman" panose="02020603050405020304" pitchFamily="18" charset="0"/>
              </a:rPr>
              <a:t>крахмало</a:t>
            </a:r>
            <a:r>
              <a:rPr lang="ru-RU" sz="1600" dirty="0">
                <a:latin typeface="Times New Roman" panose="02020603050405020304" pitchFamily="18" charset="0"/>
                <a:cs typeface="Times New Roman" panose="02020603050405020304" pitchFamily="18" charset="0"/>
              </a:rPr>
              <a:t>-паточная и др., вызывает задержку средств на первой (денежной) стадии кругооборота. Длительность производственного цикла и относительно большой объем незавершенного производства в таких отраслях, как винодельческая, пивоваренная, коньячное производство, задерживают средства на второй стадии кругооборота -производственной. Неравномерность реализации продукции в такой отрасли, как плодоовощная, сказывается на отвлечении средств в третьей стадии кругооборота - товарной. Таким образом, из изложенного следует, что общая длительность кругооборота оборотных средств (Т) есть функция времени нахождения этих средств на каждой стадии кругооборота. На практике это означает, что увеличение длительности кругооборота оборотных средств приводит не только к отвлечению собственных денежных средств, но и к необходимости привлечения дополнительных средств с тем, чтобы не нарушать непрерывность производства</a:t>
            </a:r>
            <a:r>
              <a:rPr lang="ru-RU" sz="1600" dirty="0" smtClean="0">
                <a:latin typeface="Times New Roman" panose="02020603050405020304" pitchFamily="18" charset="0"/>
                <a:cs typeface="Times New Roman" panose="02020603050405020304" pitchFamily="18" charset="0"/>
              </a:rPr>
              <a:t>.</a:t>
            </a:r>
          </a:p>
          <a:p>
            <a:pPr algn="just"/>
            <a:r>
              <a:rPr lang="ru-RU" sz="1600" dirty="0" smtClean="0">
                <a:latin typeface="Times New Roman" panose="02020603050405020304" pitchFamily="18" charset="0"/>
                <a:cs typeface="Times New Roman" panose="02020603050405020304" pitchFamily="18" charset="0"/>
              </a:rPr>
              <a:t>  В </a:t>
            </a:r>
            <a:r>
              <a:rPr lang="ru-RU" sz="1600" dirty="0">
                <a:latin typeface="Times New Roman" panose="02020603050405020304" pitchFamily="18" charset="0"/>
                <a:cs typeface="Times New Roman" panose="02020603050405020304" pitchFamily="18" charset="0"/>
              </a:rPr>
              <a:t>условиях рыночных отношений ото приводит к снижению конкурентоспособности предприятия в целом, ухудшению его экономики. Поэтому в условиях рыночной системы хозяйствования рациональное обеспечение предприятия оборотными средствами в развитии его экономики имеет чрезвычайно важное значение и обусловливает необходимость соответствующей организации и хозяйствования с этими средствами.</a:t>
            </a:r>
          </a:p>
        </p:txBody>
      </p:sp>
    </p:spTree>
    <p:extLst>
      <p:ext uri="{BB962C8B-B14F-4D97-AF65-F5344CB8AC3E}">
        <p14:creationId xmlns:p14="http://schemas.microsoft.com/office/powerpoint/2010/main" val="14878775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4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25</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80210" y="0"/>
            <a:ext cx="11965485" cy="7478970"/>
          </a:xfrm>
          <a:prstGeom prst="rect">
            <a:avLst/>
          </a:prstGeom>
        </p:spPr>
        <p:txBody>
          <a:bodyPr wrap="square">
            <a:spAutoFit/>
          </a:bodyPr>
          <a:lstStyle/>
          <a:p>
            <a:pPr algn="ctr"/>
            <a:r>
              <a:rPr lang="ru-RU" sz="1600" b="1" dirty="0" smtClean="0">
                <a:solidFill>
                  <a:srgbClr val="00B0F0"/>
                </a:solidFill>
                <a:latin typeface="Times New Roman" panose="02020603050405020304" pitchFamily="18" charset="0"/>
                <a:cs typeface="Times New Roman" panose="02020603050405020304" pitchFamily="18" charset="0"/>
              </a:rPr>
              <a:t>5. Оценка </a:t>
            </a:r>
            <a:r>
              <a:rPr lang="ru-RU" sz="1600" b="1" dirty="0">
                <a:solidFill>
                  <a:srgbClr val="00B0F0"/>
                </a:solidFill>
                <a:latin typeface="Times New Roman" panose="02020603050405020304" pitchFamily="18" charset="0"/>
                <a:cs typeface="Times New Roman" panose="02020603050405020304" pitchFamily="18" charset="0"/>
              </a:rPr>
              <a:t>исполнения работы. Текучесть </a:t>
            </a:r>
            <a:r>
              <a:rPr lang="ru-RU" sz="1600" b="1" dirty="0" smtClean="0">
                <a:solidFill>
                  <a:srgbClr val="00B0F0"/>
                </a:solidFill>
                <a:latin typeface="Times New Roman" panose="02020603050405020304" pitchFamily="18" charset="0"/>
                <a:cs typeface="Times New Roman" panose="02020603050405020304" pitchFamily="18" charset="0"/>
              </a:rPr>
              <a:t>кадров.</a:t>
            </a:r>
          </a:p>
          <a:p>
            <a:pPr algn="just"/>
            <a:r>
              <a:rPr lang="ru-RU" sz="1600" dirty="0" smtClean="0">
                <a:latin typeface="Times New Roman" panose="02020603050405020304" pitchFamily="18" charset="0"/>
                <a:cs typeface="Times New Roman" panose="02020603050405020304" pitchFamily="18" charset="0"/>
              </a:rPr>
              <a:t> </a:t>
            </a:r>
            <a:r>
              <a:rPr lang="ru-RU" sz="1600" b="1" i="1" dirty="0" smtClean="0">
                <a:solidFill>
                  <a:srgbClr val="C00000"/>
                </a:solidFill>
                <a:latin typeface="Times New Roman" panose="02020603050405020304" pitchFamily="18" charset="0"/>
                <a:cs typeface="Times New Roman" panose="02020603050405020304" pitchFamily="18" charset="0"/>
              </a:rPr>
              <a:t>Оценка </a:t>
            </a:r>
            <a:r>
              <a:rPr lang="ru-RU" sz="1600" b="1" i="1" dirty="0">
                <a:solidFill>
                  <a:srgbClr val="C00000"/>
                </a:solidFill>
                <a:latin typeface="Times New Roman" panose="02020603050405020304" pitchFamily="18" charset="0"/>
                <a:cs typeface="Times New Roman" panose="02020603050405020304" pitchFamily="18" charset="0"/>
              </a:rPr>
              <a:t>исполнения </a:t>
            </a:r>
            <a:r>
              <a:rPr lang="ru-RU" sz="1600" dirty="0">
                <a:latin typeface="Times New Roman" panose="02020603050405020304" pitchFamily="18" charset="0"/>
                <a:cs typeface="Times New Roman" panose="02020603050405020304" pitchFamily="18" charset="0"/>
              </a:rPr>
              <a:t>- это заключение о выполнении работником его работы. Оно проявляется в официальном и систематическом оценивании начальством своих подчиненных. Многие менеджеры имеют субъективное мнение (часто меняющееся) о своих подчиненных</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 Существует </a:t>
            </a:r>
            <a:r>
              <a:rPr lang="ru-RU" sz="1600" dirty="0">
                <a:latin typeface="Times New Roman" panose="02020603050405020304" pitchFamily="18" charset="0"/>
                <a:cs typeface="Times New Roman" panose="02020603050405020304" pitchFamily="18" charset="0"/>
              </a:rPr>
              <a:t>множество целей оценки исполнения, в числе которых могут быть: улучшение исполнения; сбор информации для принятия решений; способствование соблюдению стандартов; необходимость выступать основой для дифференцированной оплаты труда; сбор фактов для минимизации субъективности заключения; информирование о необходимых сторонах обучения и переподготовки; сбор данных для создания образа будущего исполнения; стимулирование отдельных лиц и группы в целом, направленное на соблюдение стандартов; усиление морального фактора; обеспечение основы для формирования новых стандартов и целей исполнения</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i="1" dirty="0">
                <a:solidFill>
                  <a:srgbClr val="C00000"/>
                </a:solidFill>
                <a:latin typeface="Times New Roman" panose="02020603050405020304" pitchFamily="18" charset="0"/>
                <a:cs typeface="Times New Roman" panose="02020603050405020304" pitchFamily="18" charset="0"/>
              </a:rPr>
              <a:t>Главными методами оценки исполнения являются</a:t>
            </a:r>
            <a:r>
              <a:rPr lang="ru-RU" sz="1600" i="1" dirty="0" smtClean="0">
                <a:solidFill>
                  <a:srgbClr val="C00000"/>
                </a:solidFill>
                <a:latin typeface="Times New Roman" panose="02020603050405020304" pitchFamily="18" charset="0"/>
                <a:cs typeface="Times New Roman" panose="02020603050405020304" pitchFamily="18" charset="0"/>
              </a:rPr>
              <a:t>:</a:t>
            </a:r>
            <a:endParaRPr lang="ru-RU" sz="1600" i="1" dirty="0">
              <a:solidFill>
                <a:srgbClr val="C00000"/>
              </a:solidFill>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 ранжирование (менеджер ранжирует своих подчиненных в зависимости от их заслуг</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 балльная оценка (пятибалльная или нецифровая: плохо, ниже среднего, среднее, выше среднего, очень хорошо</a:t>
            </a:r>
            <a:r>
              <a:rPr lang="ru-RU" sz="1600" dirty="0" smtClean="0">
                <a:latin typeface="Times New Roman" panose="02020603050405020304" pitchFamily="18" charset="0"/>
                <a:cs typeface="Times New Roman" panose="02020603050405020304" pitchFamily="18" charset="0"/>
              </a:rPr>
              <a:t>);</a:t>
            </a:r>
          </a:p>
          <a:p>
            <a:pPr algn="just"/>
            <a:r>
              <a:rPr lang="ru-RU" sz="1600" dirty="0">
                <a:latin typeface="Times New Roman" panose="02020603050405020304" pitchFamily="18" charset="0"/>
                <a:cs typeface="Times New Roman" panose="02020603050405020304" pitchFamily="18" charset="0"/>
              </a:rPr>
              <a:t>• шкала (обычно с пятью баллами) для оформления персональных характеристик</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 система сильных и слабых сторон, позволяющая руководителю отмечать качество работы своих подчиненных</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 беседы, в ходе которых подчиненный рассказывает о своих успехах и неудачах в оцениваемый период</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Понятие "</a:t>
            </a:r>
            <a:r>
              <a:rPr lang="ru-RU" sz="1600" dirty="0">
                <a:solidFill>
                  <a:schemeClr val="accent2"/>
                </a:solidFill>
                <a:latin typeface="Times New Roman" panose="02020603050405020304" pitchFamily="18" charset="0"/>
                <a:cs typeface="Times New Roman" panose="02020603050405020304" pitchFamily="18" charset="0"/>
              </a:rPr>
              <a:t>текучесть рабочей силы</a:t>
            </a:r>
            <a:r>
              <a:rPr lang="ru-RU" sz="1600" dirty="0">
                <a:latin typeface="Times New Roman" panose="02020603050405020304" pitchFamily="18" charset="0"/>
                <a:cs typeface="Times New Roman" panose="02020603050405020304" pitchFamily="18" charset="0"/>
              </a:rPr>
              <a:t>" используется для описания движения рабочих и рассчитывается в виде индекса текучести рабочей силы, выражающего общее число увольнений в процентах к среднему числу занятых в течение года</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err="1" smtClean="0">
                <a:latin typeface="Times New Roman" panose="02020603050405020304" pitchFamily="18" charset="0"/>
                <a:cs typeface="Times New Roman" panose="02020603050405020304" pitchFamily="18" charset="0"/>
              </a:rPr>
              <a:t>Тч</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чистая текучесть) </a:t>
            </a:r>
          </a:p>
          <a:p>
            <a:pPr algn="just"/>
            <a:r>
              <a:rPr lang="ru-RU" sz="1600" dirty="0">
                <a:latin typeface="Times New Roman" panose="02020603050405020304" pitchFamily="18" charset="0"/>
                <a:cs typeface="Times New Roman" panose="02020603050405020304" pitchFamily="18" charset="0"/>
              </a:rPr>
              <a:t>где ОЧУ - общее число увольнений в рассматриваемый период</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СЧЗ - среднее число занятых</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Так как некоторые увольнения неизбежны, а в некоторых случаях и желательны (при направлении на учебу), формула должна это учитывать и принимает следующий вид</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где НУ - неизбежные увольнения</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  Обычно </a:t>
            </a:r>
            <a:r>
              <a:rPr lang="ru-RU" sz="1600" dirty="0">
                <a:latin typeface="Times New Roman" panose="02020603050405020304" pitchFamily="18" charset="0"/>
                <a:cs typeface="Times New Roman" panose="02020603050405020304" pitchFamily="18" charset="0"/>
              </a:rPr>
              <a:t>рассчитываются годовые индексы, хотя иногда бывают и квартальные, позволяющие учитывать сезонные колебания</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На уровень текучести рабочей силы воздействует множество факторов, но в основном - род деятельности предприятия. Ежегодно публикуемая статистика по отраслям показывает, что, например, в гостиничном бизнесе этот показатель традиционно </a:t>
            </a:r>
            <a:endParaRPr lang="ru-RU" sz="1600" dirty="0" smtClean="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высок</a:t>
            </a:r>
            <a:r>
              <a:rPr lang="ru-RU" sz="1600" dirty="0">
                <a:latin typeface="Times New Roman" panose="02020603050405020304" pitchFamily="18" charset="0"/>
                <a:cs typeface="Times New Roman" panose="02020603050405020304" pitchFamily="18" charset="0"/>
              </a:rPr>
              <a:t>. По известным причинам текучесть женской рабочей силы значительно превышает мужскую</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endParaRPr lang="ru-RU" sz="1600" dirty="0">
              <a:latin typeface="Times New Roman" panose="02020603050405020304" pitchFamily="18" charset="0"/>
              <a:cs typeface="Times New Roman" panose="02020603050405020304" pitchFamily="18" charset="0"/>
            </a:endParaRPr>
          </a:p>
          <a:p>
            <a:pPr algn="just"/>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00658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4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26</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216568" y="182880"/>
            <a:ext cx="11804744" cy="6247864"/>
          </a:xfrm>
          <a:prstGeom prst="rect">
            <a:avLst/>
          </a:prstGeom>
        </p:spPr>
        <p:txBody>
          <a:bodyPr wrap="square">
            <a:spAutoFit/>
          </a:bodyPr>
          <a:lstStyle/>
          <a:p>
            <a:pPr algn="just"/>
            <a:r>
              <a:rPr lang="ru-RU" sz="1600" dirty="0" smtClean="0">
                <a:latin typeface="Times New Roman" panose="02020603050405020304" pitchFamily="18" charset="0"/>
                <a:cs typeface="Times New Roman" panose="02020603050405020304" pitchFamily="18" charset="0"/>
              </a:rPr>
              <a:t>   Высокий </a:t>
            </a:r>
            <a:r>
              <a:rPr lang="ru-RU" sz="1600" dirty="0">
                <a:latin typeface="Times New Roman" panose="02020603050405020304" pitchFamily="18" charset="0"/>
                <a:cs typeface="Times New Roman" panose="02020603050405020304" pitchFamily="18" charset="0"/>
              </a:rPr>
              <a:t>уровень оборота рабочей силы может объясняться либо особенностями работы, либо неудачей кадровой политики. </a:t>
            </a:r>
            <a:endParaRPr lang="ru-RU" sz="1600" dirty="0" smtClean="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Существует </a:t>
            </a:r>
            <a:r>
              <a:rPr lang="ru-RU" sz="1600" b="1" i="1" dirty="0" smtClean="0">
                <a:latin typeface="Times New Roman" panose="02020603050405020304" pitchFamily="18" charset="0"/>
                <a:cs typeface="Times New Roman" panose="02020603050405020304" pitchFamily="18" charset="0"/>
              </a:rPr>
              <a:t>ряд мер </a:t>
            </a:r>
            <a:r>
              <a:rPr lang="ru-RU" sz="1600" b="1" i="1" dirty="0">
                <a:latin typeface="Times New Roman" panose="02020603050405020304" pitchFamily="18" charset="0"/>
                <a:cs typeface="Times New Roman" panose="02020603050405020304" pitchFamily="18" charset="0"/>
              </a:rPr>
              <a:t>для исправления такого положения</a:t>
            </a:r>
            <a:r>
              <a:rPr lang="ru-RU" sz="1600" dirty="0">
                <a:latin typeface="Times New Roman" panose="02020603050405020304" pitchFamily="18" charset="0"/>
                <a:cs typeface="Times New Roman" panose="02020603050405020304" pitchFamily="18" charset="0"/>
              </a:rPr>
              <a:t>. </a:t>
            </a:r>
            <a:endParaRPr lang="ru-RU" sz="1600" dirty="0" smtClean="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    Среди них следует выделить:</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 использование </a:t>
            </a:r>
            <a:r>
              <a:rPr lang="ru-RU" sz="1600" dirty="0" smtClean="0">
                <a:latin typeface="Times New Roman" panose="02020603050405020304" pitchFamily="18" charset="0"/>
                <a:cs typeface="Times New Roman" panose="02020603050405020304" pitchFamily="18" charset="0"/>
              </a:rPr>
              <a:t>необходимых </a:t>
            </a:r>
            <a:r>
              <a:rPr lang="ru-RU" sz="1600" dirty="0">
                <a:latin typeface="Times New Roman" panose="02020603050405020304" pitchFamily="18" charset="0"/>
                <a:cs typeface="Times New Roman" panose="02020603050405020304" pitchFamily="18" charset="0"/>
              </a:rPr>
              <a:t>процедур отбора работников</a:t>
            </a:r>
            <a:r>
              <a:rPr lang="ru-RU" sz="1600" dirty="0" smtClean="0">
                <a:latin typeface="Times New Roman" panose="02020603050405020304" pitchFamily="18" charset="0"/>
                <a:cs typeface="Times New Roman" panose="02020603050405020304" pitchFamily="18" charset="0"/>
              </a:rPr>
              <a:t>;</a:t>
            </a:r>
          </a:p>
          <a:p>
            <a:pPr algn="just"/>
            <a:r>
              <a:rPr lang="ru-RU" sz="1600" dirty="0">
                <a:latin typeface="Times New Roman" panose="02020603050405020304" pitchFamily="18" charset="0"/>
                <a:cs typeface="Times New Roman" panose="02020603050405020304" pitchFamily="18" charset="0"/>
              </a:rPr>
              <a:t>• обеспечение выполнения менеджерами задач, связанных с кадрами</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 максимально широкое использование способностей работников</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 анализ качества работы сотрудников</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 анализ кадровой политики и зарплаты</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 совершенствование обучения</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 совершенствование коммуникаций</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 максимально возможное улучшение условий труда</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 усиление получения удовлетворения от работы</a:t>
            </a:r>
            <a:r>
              <a:rPr lang="ru-RU" sz="1600" dirty="0" smtClean="0">
                <a:latin typeface="Times New Roman" panose="02020603050405020304" pitchFamily="18" charset="0"/>
                <a:cs typeface="Times New Roman" panose="02020603050405020304" pitchFamily="18" charset="0"/>
              </a:rPr>
              <a:t>.</a:t>
            </a:r>
          </a:p>
          <a:p>
            <a:pPr algn="just"/>
            <a:endParaRPr lang="ru-RU" sz="1600" dirty="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   Для </a:t>
            </a:r>
            <a:r>
              <a:rPr lang="ru-RU" sz="1600" dirty="0">
                <a:latin typeface="Times New Roman" panose="02020603050405020304" pitchFamily="18" charset="0"/>
                <a:cs typeface="Times New Roman" panose="02020603050405020304" pitchFamily="18" charset="0"/>
              </a:rPr>
              <a:t>руководства важно знать причины увольнения работников. Работа с увольняющимися включает следующие задачи</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 получить </a:t>
            </a:r>
            <a:r>
              <a:rPr lang="ru-RU" sz="1600" dirty="0">
                <a:latin typeface="Times New Roman" panose="02020603050405020304" pitchFamily="18" charset="0"/>
                <a:cs typeface="Times New Roman" panose="02020603050405020304" pitchFamily="18" charset="0"/>
              </a:rPr>
              <a:t>информацию о </a:t>
            </a:r>
            <a:r>
              <a:rPr lang="ru-RU" sz="1600" dirty="0" err="1">
                <a:latin typeface="Times New Roman" panose="02020603050405020304" pitchFamily="18" charset="0"/>
                <a:cs typeface="Times New Roman" panose="02020603050405020304" pitchFamily="18" charset="0"/>
              </a:rPr>
              <a:t>том,чем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неудовлетворены</a:t>
            </a:r>
            <a:r>
              <a:rPr lang="ru-RU" sz="1600" dirty="0">
                <a:latin typeface="Times New Roman" panose="02020603050405020304" pitchFamily="18" charset="0"/>
                <a:cs typeface="Times New Roman" panose="02020603050405020304" pitchFamily="18" charset="0"/>
              </a:rPr>
              <a:t> работники</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предоставитьим</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необходимую информацию или услуги</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 улучшить </a:t>
            </a:r>
            <a:r>
              <a:rPr lang="ru-RU" sz="1600" dirty="0">
                <a:latin typeface="Times New Roman" panose="02020603050405020304" pitchFamily="18" charset="0"/>
                <a:cs typeface="Times New Roman" panose="02020603050405020304" pitchFamily="18" charset="0"/>
              </a:rPr>
              <a:t>стимулирование работников</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 повысить </a:t>
            </a:r>
            <a:r>
              <a:rPr lang="ru-RU" sz="1600" dirty="0">
                <a:latin typeface="Times New Roman" panose="02020603050405020304" pitchFamily="18" charset="0"/>
                <a:cs typeface="Times New Roman" panose="02020603050405020304" pitchFamily="18" charset="0"/>
              </a:rPr>
              <a:t>занятость на предприятии</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 улучшить </a:t>
            </a:r>
            <a:r>
              <a:rPr lang="ru-RU" sz="1600" dirty="0">
                <a:latin typeface="Times New Roman" panose="02020603050405020304" pitchFamily="18" charset="0"/>
                <a:cs typeface="Times New Roman" panose="02020603050405020304" pitchFamily="18" charset="0"/>
              </a:rPr>
              <a:t>кадровую политику</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buFontTx/>
              <a:buChar char="-"/>
            </a:pPr>
            <a:r>
              <a:rPr lang="ru-RU" sz="1600" dirty="0" smtClean="0">
                <a:latin typeface="Times New Roman" panose="02020603050405020304" pitchFamily="18" charset="0"/>
                <a:cs typeface="Times New Roman" panose="02020603050405020304" pitchFamily="18" charset="0"/>
              </a:rPr>
              <a:t>определить </a:t>
            </a:r>
            <a:r>
              <a:rPr lang="ru-RU" sz="1600" dirty="0">
                <a:latin typeface="Times New Roman" panose="02020603050405020304" pitchFamily="18" charset="0"/>
                <a:cs typeface="Times New Roman" panose="02020603050405020304" pitchFamily="18" charset="0"/>
              </a:rPr>
              <a:t>истинные причины увольнения</a:t>
            </a:r>
            <a:r>
              <a:rPr lang="ru-RU" sz="1600" dirty="0" smtClean="0">
                <a:latin typeface="Times New Roman" panose="02020603050405020304" pitchFamily="18" charset="0"/>
                <a:cs typeface="Times New Roman" panose="02020603050405020304" pitchFamily="18" charset="0"/>
              </a:rPr>
              <a:t>.</a:t>
            </a:r>
          </a:p>
          <a:p>
            <a:pPr algn="just"/>
            <a:endParaRPr lang="ru-RU" sz="1600" dirty="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   Беседа </a:t>
            </a:r>
            <a:r>
              <a:rPr lang="ru-RU" sz="1600" dirty="0">
                <a:latin typeface="Times New Roman" panose="02020603050405020304" pitchFamily="18" charset="0"/>
                <a:cs typeface="Times New Roman" panose="02020603050405020304" pitchFamily="18" charset="0"/>
              </a:rPr>
              <a:t>должна проводиться в частном порядке с гарантией ее конфиденциальности. Результаты беседы могут выразиться в административных действиях по сокращению текучести кадров. Если беседу по каким-либо причинам провести невозможно, уместно послать уволившемуся анкету. </a:t>
            </a:r>
            <a:endParaRPr lang="ru-RU" sz="1600" dirty="0" smtClean="0">
              <a:latin typeface="Times New Roman" panose="02020603050405020304" pitchFamily="18" charset="0"/>
              <a:cs typeface="Times New Roman" panose="02020603050405020304" pitchFamily="18" charset="0"/>
            </a:endParaRPr>
          </a:p>
          <a:p>
            <a:pPr algn="just"/>
            <a:r>
              <a:rPr lang="ru-RU" sz="1600" dirty="0" smtClean="0">
                <a:solidFill>
                  <a:srgbClr val="C00000"/>
                </a:solidFill>
                <a:latin typeface="Times New Roman" panose="02020603050405020304" pitchFamily="18" charset="0"/>
                <a:cs typeface="Times New Roman" panose="02020603050405020304" pitchFamily="18" charset="0"/>
              </a:rPr>
              <a:t>Причины </a:t>
            </a:r>
            <a:r>
              <a:rPr lang="ru-RU" sz="1600" dirty="0">
                <a:solidFill>
                  <a:srgbClr val="C00000"/>
                </a:solidFill>
                <a:latin typeface="Times New Roman" panose="02020603050405020304" pitchFamily="18" charset="0"/>
                <a:cs typeface="Times New Roman" panose="02020603050405020304" pitchFamily="18" charset="0"/>
              </a:rPr>
              <a:t>увольнения подразделяются на: </a:t>
            </a:r>
            <a:r>
              <a:rPr lang="ru-RU" sz="1600" dirty="0">
                <a:solidFill>
                  <a:schemeClr val="accent2"/>
                </a:solidFill>
                <a:latin typeface="Times New Roman" panose="02020603050405020304" pitchFamily="18" charset="0"/>
                <a:cs typeface="Times New Roman" panose="02020603050405020304" pitchFamily="18" charset="0"/>
              </a:rPr>
              <a:t>добровольное; по инициативе администрации</a:t>
            </a:r>
            <a:r>
              <a:rPr lang="ru-RU" sz="1600" dirty="0" smtClean="0">
                <a:solidFill>
                  <a:schemeClr val="accent2"/>
                </a:solidFill>
                <a:latin typeface="Times New Roman" panose="02020603050405020304" pitchFamily="18" charset="0"/>
                <a:cs typeface="Times New Roman" panose="02020603050405020304" pitchFamily="18" charset="0"/>
              </a:rPr>
              <a:t>.</a:t>
            </a:r>
            <a:endParaRPr lang="ru-RU" sz="1600"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52617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4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27</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40107" y="1"/>
            <a:ext cx="12085803" cy="6986528"/>
          </a:xfrm>
          <a:prstGeom prst="rect">
            <a:avLst/>
          </a:prstGeom>
        </p:spPr>
        <p:txBody>
          <a:bodyPr wrap="square">
            <a:spAutoFit/>
          </a:bodyPr>
          <a:lstStyle/>
          <a:p>
            <a:pPr algn="just"/>
            <a:r>
              <a:rPr lang="ru-RU" sz="1600" dirty="0" smtClean="0">
                <a:latin typeface="Times New Roman" panose="02020603050405020304" pitchFamily="18" charset="0"/>
                <a:cs typeface="Times New Roman" panose="02020603050405020304" pitchFamily="18" charset="0"/>
              </a:rPr>
              <a:t>    </a:t>
            </a:r>
            <a:r>
              <a:rPr lang="ru-RU" sz="1600" i="1" dirty="0" smtClean="0">
                <a:solidFill>
                  <a:srgbClr val="C00000"/>
                </a:solidFill>
                <a:latin typeface="Times New Roman" panose="02020603050405020304" pitchFamily="18" charset="0"/>
                <a:cs typeface="Times New Roman" panose="02020603050405020304" pitchFamily="18" charset="0"/>
              </a:rPr>
              <a:t>Добровольно </a:t>
            </a:r>
            <a:r>
              <a:rPr lang="ru-RU" sz="1600" i="1" dirty="0">
                <a:solidFill>
                  <a:srgbClr val="C00000"/>
                </a:solidFill>
                <a:latin typeface="Times New Roman" panose="02020603050405020304" pitchFamily="18" charset="0"/>
                <a:cs typeface="Times New Roman" panose="02020603050405020304" pitchFamily="18" charset="0"/>
              </a:rPr>
              <a:t>увольняющиеся </a:t>
            </a:r>
            <a:r>
              <a:rPr lang="ru-RU" sz="1600" dirty="0">
                <a:latin typeface="Times New Roman" panose="02020603050405020304" pitchFamily="18" charset="0"/>
                <a:cs typeface="Times New Roman" panose="02020603050405020304" pitchFamily="18" charset="0"/>
              </a:rPr>
              <a:t>работники чаще всего указывают на то, что они не удовлетворены характером работы, зарплатой или условиями, не видят перспектив роста и надеются устроиться на лучшее место.</a:t>
            </a:r>
          </a:p>
          <a:p>
            <a:pPr algn="just"/>
            <a:r>
              <a:rPr lang="ru-RU" sz="1600" dirty="0" smtClean="0">
                <a:latin typeface="Times New Roman" panose="02020603050405020304" pitchFamily="18" charset="0"/>
                <a:cs typeface="Times New Roman" panose="02020603050405020304" pitchFamily="18" charset="0"/>
              </a:rPr>
              <a:t>    </a:t>
            </a:r>
            <a:r>
              <a:rPr lang="ru-RU" sz="1600" i="1" dirty="0" smtClean="0">
                <a:solidFill>
                  <a:srgbClr val="C00000"/>
                </a:solidFill>
                <a:latin typeface="Times New Roman" panose="02020603050405020304" pitchFamily="18" charset="0"/>
                <a:cs typeface="Times New Roman" panose="02020603050405020304" pitchFamily="18" charset="0"/>
              </a:rPr>
              <a:t>Увольнение </a:t>
            </a:r>
            <a:r>
              <a:rPr lang="ru-RU" sz="1600" i="1" dirty="0">
                <a:solidFill>
                  <a:srgbClr val="C00000"/>
                </a:solidFill>
                <a:latin typeface="Times New Roman" panose="02020603050405020304" pitchFamily="18" charset="0"/>
                <a:cs typeface="Times New Roman" panose="02020603050405020304" pitchFamily="18" charset="0"/>
              </a:rPr>
              <a:t>по инициативе администрации </a:t>
            </a:r>
            <a:r>
              <a:rPr lang="ru-RU" sz="1600" dirty="0">
                <a:latin typeface="Times New Roman" panose="02020603050405020304" pitchFamily="18" charset="0"/>
                <a:cs typeface="Times New Roman" panose="02020603050405020304" pitchFamily="18" charset="0"/>
              </a:rPr>
              <a:t>происходит из-за профессиональной непригодности (неэффективность работы, несовместимость с другими сотрудниками); дисциплинарных проступков (опоздания, невыполнение заданий); сокращения (истечение контракта, спад в отрасли).</a:t>
            </a:r>
          </a:p>
          <a:p>
            <a:pPr algn="just"/>
            <a:r>
              <a:rPr lang="ru-RU" sz="1600" dirty="0" smtClean="0">
                <a:latin typeface="Times New Roman" panose="02020603050405020304" pitchFamily="18" charset="0"/>
                <a:cs typeface="Times New Roman" panose="02020603050405020304" pitchFamily="18" charset="0"/>
              </a:rPr>
              <a:t>   Причины </a:t>
            </a:r>
            <a:r>
              <a:rPr lang="ru-RU" sz="1600" dirty="0">
                <a:latin typeface="Times New Roman" panose="02020603050405020304" pitchFamily="18" charset="0"/>
                <a:cs typeface="Times New Roman" panose="02020603050405020304" pitchFamily="18" charset="0"/>
              </a:rPr>
              <a:t>добровольного увольнения работников устранимы. Работу можно сделать более привлекательной, увеличить зарплату, улучшить условия, предоставить работникам возможности для продвижения по службе.</a:t>
            </a:r>
          </a:p>
          <a:p>
            <a:pPr algn="just"/>
            <a:r>
              <a:rPr lang="ru-RU" sz="1600" dirty="0" smtClean="0">
                <a:latin typeface="Times New Roman" panose="02020603050405020304" pitchFamily="18" charset="0"/>
                <a:cs typeface="Times New Roman" panose="02020603050405020304" pitchFamily="18" charset="0"/>
              </a:rPr>
              <a:t>    Влияние </a:t>
            </a:r>
            <a:r>
              <a:rPr lang="ru-RU" sz="1600" dirty="0">
                <a:latin typeface="Times New Roman" panose="02020603050405020304" pitchFamily="18" charset="0"/>
                <a:cs typeface="Times New Roman" panose="02020603050405020304" pitchFamily="18" charset="0"/>
              </a:rPr>
              <a:t>сокращения может быть минимизировано заключением с работниками других контрактов. Лишь спад в отрасли не может контролироваться менеджерами.</a:t>
            </a:r>
          </a:p>
          <a:p>
            <a:pPr algn="just"/>
            <a:r>
              <a:rPr lang="ru-RU" sz="1600" dirty="0" smtClean="0">
                <a:latin typeface="Times New Roman" panose="02020603050405020304" pitchFamily="18" charset="0"/>
                <a:cs typeface="Times New Roman" panose="02020603050405020304" pitchFamily="18" charset="0"/>
              </a:rPr>
              <a:t>   Добровольные </a:t>
            </a:r>
            <a:r>
              <a:rPr lang="ru-RU" sz="1600" dirty="0">
                <a:latin typeface="Times New Roman" panose="02020603050405020304" pitchFamily="18" charset="0"/>
                <a:cs typeface="Times New Roman" panose="02020603050405020304" pitchFamily="18" charset="0"/>
              </a:rPr>
              <a:t>увольнения, помимо финансовых потерь, имеют и другую серьезную опасность, так как они усугубляют плохую репутацию фирмы</a:t>
            </a:r>
            <a:r>
              <a:rPr lang="ru-RU" sz="1600" dirty="0" smtClean="0">
                <a:latin typeface="Times New Roman" panose="02020603050405020304" pitchFamily="18" charset="0"/>
                <a:cs typeface="Times New Roman" panose="02020603050405020304" pitchFamily="18" charset="0"/>
              </a:rPr>
              <a:t>.</a:t>
            </a:r>
          </a:p>
          <a:p>
            <a:pPr algn="ctr"/>
            <a:r>
              <a:rPr lang="ru-RU" sz="1600" b="1" dirty="0" smtClean="0">
                <a:latin typeface="Times New Roman" panose="02020603050405020304" pitchFamily="18" charset="0"/>
                <a:cs typeface="Times New Roman" panose="02020603050405020304" pitchFamily="18" charset="0"/>
              </a:rPr>
              <a:t> </a:t>
            </a:r>
            <a:r>
              <a:rPr lang="ru-RU" sz="1600" b="1" dirty="0" smtClean="0">
                <a:solidFill>
                  <a:srgbClr val="00B0F0"/>
                </a:solidFill>
                <a:latin typeface="Times New Roman" panose="02020603050405020304" pitchFamily="18" charset="0"/>
                <a:cs typeface="Times New Roman" panose="02020603050405020304" pitchFamily="18" charset="0"/>
              </a:rPr>
              <a:t> 6. </a:t>
            </a:r>
            <a:r>
              <a:rPr lang="ru-RU" sz="2000" b="1" dirty="0" smtClean="0">
                <a:solidFill>
                  <a:srgbClr val="00B0F0"/>
                </a:solidFill>
                <a:latin typeface="Times New Roman" panose="02020603050405020304" pitchFamily="18" charset="0"/>
                <a:cs typeface="Times New Roman" panose="02020603050405020304" pitchFamily="18" charset="0"/>
              </a:rPr>
              <a:t>Среднесписочная </a:t>
            </a:r>
            <a:r>
              <a:rPr lang="ru-RU" sz="2000" b="1" dirty="0">
                <a:solidFill>
                  <a:srgbClr val="00B0F0"/>
                </a:solidFill>
                <a:latin typeface="Times New Roman" panose="02020603050405020304" pitchFamily="18" charset="0"/>
                <a:cs typeface="Times New Roman" panose="02020603050405020304" pitchFamily="18" charset="0"/>
              </a:rPr>
              <a:t>численность работников</a:t>
            </a:r>
          </a:p>
          <a:p>
            <a:pPr algn="just"/>
            <a:r>
              <a:rPr lang="ru-RU" sz="1600" dirty="0" smtClean="0">
                <a:latin typeface="Times New Roman" panose="02020603050405020304" pitchFamily="18" charset="0"/>
                <a:cs typeface="Times New Roman" panose="02020603050405020304" pitchFamily="18" charset="0"/>
              </a:rPr>
              <a:t>    В </a:t>
            </a:r>
            <a:r>
              <a:rPr lang="ru-RU" sz="1600" dirty="0">
                <a:latin typeface="Times New Roman" panose="02020603050405020304" pitchFamily="18" charset="0"/>
                <a:cs typeface="Times New Roman" panose="02020603050405020304" pitchFamily="18" charset="0"/>
              </a:rPr>
              <a:t>отчетности по труду численность работников списочного состава приводится не только на определенную дату, но и в среднем за отчетный период (за месяц, квартал, с начала года, год).</a:t>
            </a:r>
          </a:p>
          <a:p>
            <a:pPr algn="just"/>
            <a:r>
              <a:rPr lang="ru-RU" sz="1600" dirty="0">
                <a:latin typeface="Times New Roman" panose="02020603050405020304" pitchFamily="18" charset="0"/>
                <a:cs typeface="Times New Roman" panose="02020603050405020304" pitchFamily="18" charset="0"/>
              </a:rPr>
              <a:t>Численность на дату - это показатель численности работников списочного состава предприятия на определенное число отчетного периода, например, на первое или последнее число месяца, включая принятых и исключая выбывших в этот день работников.</a:t>
            </a:r>
          </a:p>
          <a:p>
            <a:pPr algn="just"/>
            <a:r>
              <a:rPr lang="ru-RU" sz="1600" dirty="0">
                <a:latin typeface="Times New Roman" panose="02020603050405020304" pitchFamily="18" charset="0"/>
                <a:cs typeface="Times New Roman" panose="02020603050405020304" pitchFamily="18" charset="0"/>
              </a:rPr>
              <a:t>Для определения численности работников предприятия, учреждения, организации за какой-либо период (месяц, квартал, с начала года, год) недостаточно принимать численность работников на дату, например, только на начало или на конец отчетного периода, так как в этих показателях не учитываются изменения, происшедшие в течение рассматриваемого периода. Для определения численности работников за отчетный период исчисляется среднесписочная численность работников, которая используется для исчисления производительности труда, средней заработной платы, коэффициентов оборота, текучести, постоянства работников и других показателей.</a:t>
            </a:r>
          </a:p>
          <a:p>
            <a:pPr algn="just"/>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Среднесписочная численность работников за отчетный месяц исчисляется путем суммирования численности работников списочного состава за каждый календарный день отчетного месяца, т.е. с 1 по 30 или 31 число (для февраля - по 28 или 29 число), включая праздничные (нерабочие) и выходные дни, и деления полученной суммы на число календарных дней отчетного месяца.</a:t>
            </a:r>
          </a:p>
          <a:p>
            <a:pPr algn="just"/>
            <a:r>
              <a:rPr lang="ru-RU" sz="1600" dirty="0">
                <a:latin typeface="Times New Roman" panose="02020603050405020304" pitchFamily="18" charset="0"/>
                <a:cs typeface="Times New Roman" panose="02020603050405020304" pitchFamily="18" charset="0"/>
              </a:rPr>
              <a:t>Численность работников списочного состава за выходной или праздничный (нерабочий) день принимается равной списочной численности работников за предшествующий рабочий </a:t>
            </a:r>
            <a:r>
              <a:rPr lang="ru-RU" sz="1600" dirty="0" smtClean="0">
                <a:latin typeface="Times New Roman" panose="02020603050405020304" pitchFamily="18" charset="0"/>
                <a:cs typeface="Times New Roman" panose="02020603050405020304" pitchFamily="18" charset="0"/>
              </a:rPr>
              <a:t>день.</a:t>
            </a:r>
          </a:p>
          <a:p>
            <a:pPr algn="just"/>
            <a:endParaRPr lang="ru-RU"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91765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4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28</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1" y="0"/>
            <a:ext cx="12191998" cy="6494085"/>
          </a:xfrm>
          <a:prstGeom prst="rect">
            <a:avLst/>
          </a:prstGeom>
        </p:spPr>
        <p:txBody>
          <a:bodyPr wrap="square">
            <a:spAutoFit/>
          </a:bodyPr>
          <a:lstStyle/>
          <a:p>
            <a:pPr algn="just"/>
            <a:r>
              <a:rPr lang="ru-RU" sz="1600" dirty="0">
                <a:latin typeface="Times New Roman" panose="02020603050405020304" pitchFamily="18" charset="0"/>
                <a:cs typeface="Times New Roman" panose="02020603050405020304" pitchFamily="18" charset="0"/>
              </a:rPr>
              <a:t>При наличии двух или более выходных или праздничных (нерабочих) дней подряд численность работников списочного состава за каждый из этих дней принимается равной численности работников списочного состава за рабочий день, предшествовавший выходным или праздничным (нерабочим) дням.</a:t>
            </a:r>
          </a:p>
          <a:p>
            <a:pPr algn="just"/>
            <a:r>
              <a:rPr lang="ru-RU" sz="1600" dirty="0">
                <a:latin typeface="Times New Roman" panose="02020603050405020304" pitchFamily="18" charset="0"/>
                <a:cs typeface="Times New Roman" panose="02020603050405020304" pitchFamily="18" charset="0"/>
              </a:rPr>
              <a:t> Для правильного определения среднесписочной численности работников необходимо вести ежедневный учет численности работников списочного состава, которая должна уточняться на основании приказов (распоряжений) о приеме, переводе работников на другую работу и прекращении трудового договора.</a:t>
            </a:r>
          </a:p>
          <a:p>
            <a:pPr algn="just"/>
            <a:r>
              <a:rPr lang="ru-RU" sz="1600" dirty="0">
                <a:latin typeface="Times New Roman" panose="02020603050405020304" pitchFamily="18" charset="0"/>
                <a:cs typeface="Times New Roman" panose="02020603050405020304" pitchFamily="18" charset="0"/>
              </a:rPr>
              <a:t>Численность работников списочного состава за каждый день должна соответствовать данным табеля учета использования рабочего времени работников, на основании которого устанавливается численность рабочих и служащих, явившихся и не явившихся на работу, по предприятию.</a:t>
            </a:r>
          </a:p>
          <a:p>
            <a:pPr algn="just"/>
            <a:r>
              <a:rPr lang="ru-RU" sz="1600" dirty="0" smtClean="0">
                <a:latin typeface="Times New Roman" panose="02020603050405020304" pitchFamily="18" charset="0"/>
                <a:cs typeface="Times New Roman" panose="02020603050405020304" pitchFamily="18" charset="0"/>
              </a:rPr>
              <a:t>    При </a:t>
            </a:r>
            <a:r>
              <a:rPr lang="ru-RU" sz="1600" dirty="0">
                <a:latin typeface="Times New Roman" panose="02020603050405020304" pitchFamily="18" charset="0"/>
                <a:cs typeface="Times New Roman" panose="02020603050405020304" pitchFamily="18" charset="0"/>
              </a:rPr>
              <a:t>определении среднесписочной численности работников следует иметь в виду, что некоторые работники списочного состава не включаются в среднесписочную численность. К таким работникам относятся:</a:t>
            </a:r>
          </a:p>
          <a:p>
            <a:pPr algn="just"/>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женщины, находящиеся в отпусках по беременности и родам, а также находящиеся в отпусках в связи с усыновлением новорожденного ребенка непосредственно из родильного дома;</a:t>
            </a:r>
          </a:p>
          <a:p>
            <a:pPr algn="just"/>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женщины, находящиеся в дополнительном отпуске по уходу за ребенком до достижения им возраста полутора лет;</a:t>
            </a:r>
          </a:p>
          <a:p>
            <a:pPr algn="just"/>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работники, командированные на вывозку зерна и других сельскохозяйственных продуктов, на уборку урожая, за которыми в соответствии с постановлением Правительства по месту их основной работы сохраняется 75% среднего заработка взамен суточных и квартирных (водители автомобилей, рабочие по ремонту, механики, начальники автоколонн, диспетчеры автомобильных хозяйств, трактористы - машинисты и другие механизаторы);</a:t>
            </a:r>
          </a:p>
          <a:p>
            <a:pPr algn="just"/>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работники, командированные для выполнения строительных, монтажных и наладочных работ, которым выплачивается надбавка к заработной плате, взамен суточных и квартирных, в размере 50 - 75% тарифной ставки (должностного оклада) по месту их основной работы, в соответствии с постановлением Правительства.</a:t>
            </a:r>
          </a:p>
          <a:p>
            <a:pPr algn="just"/>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работники, обучающиеся на последних курсах вечерних и заочных высших и средних специальных учебных заведений, находящиеся в дополнительном отпуске без сохранения заработной платы, а также работники, поступающие в высшие или средние специальные учебные заведения, находящиеся в отпуске без сохранения заработной платы для сдачи вступительных экзаменов;</a:t>
            </a:r>
          </a:p>
          <a:p>
            <a:pPr algn="just"/>
            <a:endParaRPr lang="ru-RU" sz="1600" dirty="0" smtClean="0">
              <a:latin typeface="Times New Roman" panose="02020603050405020304" pitchFamily="18" charset="0"/>
              <a:cs typeface="Times New Roman" panose="02020603050405020304" pitchFamily="18" charset="0"/>
            </a:endParaRPr>
          </a:p>
          <a:p>
            <a:pPr algn="just"/>
            <a:endParaRPr lang="ru-RU" sz="16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33510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4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29</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1" y="0"/>
            <a:ext cx="12191998" cy="6247864"/>
          </a:xfrm>
          <a:prstGeom prst="rect">
            <a:avLst/>
          </a:prstGeom>
        </p:spPr>
        <p:txBody>
          <a:bodyPr wrap="square">
            <a:spAutoFit/>
          </a:bodyPr>
          <a:lstStyle/>
          <a:p>
            <a:pPr algn="just"/>
            <a:endParaRPr lang="ru-RU" sz="1600" b="1" dirty="0" smtClean="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 - студенты </a:t>
            </a:r>
            <a:r>
              <a:rPr lang="ru-RU" sz="1600" dirty="0">
                <a:latin typeface="Times New Roman" panose="02020603050405020304" pitchFamily="18" charset="0"/>
                <a:cs typeface="Times New Roman" panose="02020603050405020304" pitchFamily="18" charset="0"/>
              </a:rPr>
              <a:t>высших учебных заведений, учащиеся средних специальных учебных заведений, а также учащиеся средних профессионально-технических учебных заведений системы </a:t>
            </a:r>
            <a:r>
              <a:rPr lang="ru-RU" sz="1600" dirty="0" err="1">
                <a:latin typeface="Times New Roman" panose="02020603050405020304" pitchFamily="18" charset="0"/>
                <a:cs typeface="Times New Roman" panose="02020603050405020304" pitchFamily="18" charset="0"/>
              </a:rPr>
              <a:t>Госпрофобра</a:t>
            </a:r>
            <a:r>
              <a:rPr lang="ru-RU" sz="1600" dirty="0">
                <a:latin typeface="Times New Roman" panose="02020603050405020304" pitchFamily="18" charset="0"/>
                <a:cs typeface="Times New Roman" panose="02020603050405020304" pitchFamily="18" charset="0"/>
              </a:rPr>
              <a:t> СССР, проходящие производственную практику на предприятии и зачисленные на рабочие места или должности;</a:t>
            </a:r>
          </a:p>
          <a:p>
            <a:pPr algn="just"/>
            <a:r>
              <a:rPr lang="ru-RU" sz="1600" dirty="0" smtClean="0">
                <a:latin typeface="Times New Roman" panose="02020603050405020304" pitchFamily="18" charset="0"/>
                <a:cs typeface="Times New Roman" panose="02020603050405020304" pitchFamily="18" charset="0"/>
              </a:rPr>
              <a:t> - инвалиды </a:t>
            </a:r>
            <a:r>
              <a:rPr lang="ru-RU" sz="1600" dirty="0">
                <a:latin typeface="Times New Roman" panose="02020603050405020304" pitchFamily="18" charset="0"/>
                <a:cs typeface="Times New Roman" panose="02020603050405020304" pitchFamily="18" charset="0"/>
              </a:rPr>
              <a:t>Великой Отечественной войны, работающие на предприятиях.</a:t>
            </a:r>
          </a:p>
          <a:p>
            <a:pPr algn="just"/>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При определении среднесписочной численности работники, принятые на неполный рабочий день или неполную рабочую неделю, включая работников, принятых на половину ставки (оклада) в соответствии со штатным расписанием, учитываются пропорционально фактически отработанному времени в следующем порядке:</a:t>
            </a:r>
          </a:p>
          <a:p>
            <a:pPr algn="just"/>
            <a:r>
              <a:rPr lang="ru-RU" sz="1600" dirty="0">
                <a:latin typeface="Times New Roman" panose="02020603050405020304" pitchFamily="18" charset="0"/>
                <a:cs typeface="Times New Roman" panose="02020603050405020304" pitchFamily="18" charset="0"/>
              </a:rPr>
              <a:t>определяется общее количество человеко-дней, отработанных этими работниками, для чего общее число отработанных человеко-часов в отчетном месяце делится на продолжительность рабочего дня (исходя из продолжительности рабочей недели - 41 час) - 8,2 часа (при пятидневной рабочей неделе) или 6,83 часа (при шестидневной рабочей неделе). Затем определяют среднесписочную численность работников, для чего число отработанных человеко-дней делят на число рабочих дней по календарю в отчетном месяце.</a:t>
            </a:r>
          </a:p>
          <a:p>
            <a:pPr algn="just"/>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Работники, заключившие трудовой договор с предприятием о выполнении работы на дому личным трудом (надомники), учитываются в среднесписочной численности работников предприятия, как целые единицы.</a:t>
            </a:r>
          </a:p>
          <a:p>
            <a:pPr algn="just"/>
            <a:r>
              <a:rPr lang="ru-RU" sz="1600" dirty="0">
                <a:latin typeface="Times New Roman" panose="02020603050405020304" pitchFamily="18" charset="0"/>
                <a:cs typeface="Times New Roman" panose="02020603050405020304" pitchFamily="18" charset="0"/>
              </a:rPr>
              <a:t>(в ред. письма Госкомстата РФ от 20.04.93 N 6-1-1/87)</a:t>
            </a:r>
          </a:p>
          <a:p>
            <a:pPr algn="just"/>
            <a:r>
              <a:rPr lang="ru-RU" sz="1600" dirty="0" smtClean="0">
                <a:latin typeface="Times New Roman" panose="02020603050405020304" pitchFamily="18" charset="0"/>
                <a:cs typeface="Times New Roman" panose="02020603050405020304" pitchFamily="18" charset="0"/>
              </a:rPr>
              <a:t>   Если </a:t>
            </a:r>
            <a:r>
              <a:rPr lang="ru-RU" sz="1600" dirty="0">
                <a:latin typeface="Times New Roman" panose="02020603050405020304" pitchFamily="18" charset="0"/>
                <a:cs typeface="Times New Roman" panose="02020603050405020304" pitchFamily="18" charset="0"/>
              </a:rPr>
              <a:t>работники не состоят в списочном составе работников предприятия: лица, привлеченные для работы по специальным договорам с государственными организациями (на предоставление рабочей силы); больные хроническим алкоголизмом, помещенные на лечение в наркологические отделения психиатрических (психоневрологических) учреждений и привлекаемые с лечебной целью к труду на предприятия, то в среднесписочной численности учитывается условная численность этих работников, исчисленная делением фактически начисленного за месяц фонда заработной платы этих лиц, включая премии из фонда материального поощрения, на среднемесячную заработную плату одного рабочего основной или неосновной деятельности</a:t>
            </a:r>
            <a:r>
              <a:rPr lang="ru-RU" sz="1600" dirty="0" smtClean="0">
                <a:latin typeface="Times New Roman" panose="02020603050405020304" pitchFamily="18" charset="0"/>
                <a:cs typeface="Times New Roman" panose="02020603050405020304" pitchFamily="18" charset="0"/>
              </a:rPr>
              <a:t>.</a:t>
            </a:r>
          </a:p>
          <a:p>
            <a:pPr algn="just"/>
            <a:r>
              <a:rPr lang="ru-RU" sz="1600" b="1" dirty="0" smtClean="0">
                <a:solidFill>
                  <a:srgbClr val="C00000"/>
                </a:solidFill>
                <a:latin typeface="Times New Roman" panose="02020603050405020304" pitchFamily="18" charset="0"/>
                <a:cs typeface="Times New Roman" panose="02020603050405020304" pitchFamily="18" charset="0"/>
              </a:rPr>
              <a:t>        Издержки</a:t>
            </a:r>
            <a:r>
              <a:rPr lang="ru-RU" sz="1600" dirty="0" smtClean="0">
                <a:solidFill>
                  <a:srgbClr val="C00000"/>
                </a:solidFill>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 это денежное выражение затрат производственных факторов, необходимых для осуществления предприятием своей производственной и коммерческой </a:t>
            </a:r>
            <a:r>
              <a:rPr lang="ru-RU" sz="1600" dirty="0" smtClean="0">
                <a:latin typeface="Times New Roman" panose="02020603050405020304" pitchFamily="18" charset="0"/>
                <a:cs typeface="Times New Roman" panose="02020603050405020304" pitchFamily="18" charset="0"/>
              </a:rPr>
              <a:t>деятельности.</a:t>
            </a:r>
          </a:p>
          <a:p>
            <a:pPr algn="just"/>
            <a:r>
              <a:rPr lang="ru-RU" sz="1600" dirty="0">
                <a:latin typeface="Times New Roman" panose="02020603050405020304" pitchFamily="18" charset="0"/>
                <a:cs typeface="Times New Roman" panose="02020603050405020304" pitchFamily="18" charset="0"/>
              </a:rPr>
              <a:t>Они могут быть представлены в показателях себестоимости продукции, которая характеризует в денежном измерении все материальные затраты и затраты на оплату труда, которые необходимы для производства и реализации продукции</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4930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4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3</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336884" y="213361"/>
            <a:ext cx="11598442" cy="5570756"/>
          </a:xfrm>
          <a:prstGeom prst="rect">
            <a:avLst/>
          </a:prstGeom>
        </p:spPr>
        <p:txBody>
          <a:bodyPr wrap="square">
            <a:spAutoFit/>
          </a:bodyPr>
          <a:lstStyle/>
          <a:p>
            <a:pPr algn="just"/>
            <a:r>
              <a:rPr lang="ru-RU" sz="1600" b="1" dirty="0" smtClean="0">
                <a:solidFill>
                  <a:srgbClr val="00B0F0"/>
                </a:solidFill>
                <a:latin typeface="Times New Roman" pitchFamily="18" charset="0"/>
                <a:cs typeface="Times New Roman" pitchFamily="18" charset="0"/>
              </a:rPr>
              <a:t>   1.  Экономика</a:t>
            </a:r>
            <a:r>
              <a:rPr lang="ru-RU" sz="1600" dirty="0">
                <a:solidFill>
                  <a:srgbClr val="00B0F0"/>
                </a:solidFill>
                <a:latin typeface="Times New Roman" pitchFamily="18" charset="0"/>
                <a:cs typeface="Times New Roman" pitchFamily="18" charset="0"/>
              </a:rPr>
              <a:t> </a:t>
            </a:r>
            <a:r>
              <a:rPr lang="ru-RU" sz="1600" b="1" dirty="0">
                <a:solidFill>
                  <a:srgbClr val="00B0F0"/>
                </a:solidFill>
                <a:latin typeface="Times New Roman" pitchFamily="18" charset="0"/>
                <a:cs typeface="Times New Roman" pitchFamily="18" charset="0"/>
              </a:rPr>
              <a:t>предприятия</a:t>
            </a:r>
            <a:r>
              <a:rPr lang="ru-RU" sz="1600" dirty="0">
                <a:solidFill>
                  <a:srgbClr val="00B0F0"/>
                </a:solidFill>
                <a:latin typeface="Times New Roman" pitchFamily="18" charset="0"/>
                <a:cs typeface="Times New Roman" pitchFamily="18" charset="0"/>
              </a:rPr>
              <a:t> </a:t>
            </a:r>
            <a:r>
              <a:rPr lang="ru-RU" sz="1600" dirty="0">
                <a:solidFill>
                  <a:srgbClr val="333333"/>
                </a:solidFill>
                <a:latin typeface="Times New Roman" pitchFamily="18" charset="0"/>
                <a:cs typeface="Times New Roman" pitchFamily="18" charset="0"/>
              </a:rPr>
              <a:t>— система знаний, связанных с процессом разработки и принятия хозяйственных решений в ходе деятельности </a:t>
            </a:r>
            <a:r>
              <a:rPr lang="ru-RU" sz="1600" b="1" dirty="0">
                <a:solidFill>
                  <a:srgbClr val="333333"/>
                </a:solidFill>
                <a:latin typeface="Times New Roman" pitchFamily="18" charset="0"/>
                <a:cs typeface="Times New Roman" pitchFamily="18" charset="0"/>
              </a:rPr>
              <a:t>предприятия</a:t>
            </a:r>
            <a:r>
              <a:rPr lang="ru-RU" sz="1600" dirty="0">
                <a:solidFill>
                  <a:srgbClr val="333333"/>
                </a:solidFill>
                <a:latin typeface="Times New Roman" pitchFamily="18" charset="0"/>
                <a:cs typeface="Times New Roman" pitchFamily="18" charset="0"/>
              </a:rPr>
              <a:t>. </a:t>
            </a:r>
            <a:r>
              <a:rPr lang="ru-RU" sz="1600" b="1" dirty="0">
                <a:solidFill>
                  <a:srgbClr val="333333"/>
                </a:solidFill>
                <a:latin typeface="Times New Roman" pitchFamily="18" charset="0"/>
                <a:cs typeface="Times New Roman" pitchFamily="18" charset="0"/>
              </a:rPr>
              <a:t>Предприятие</a:t>
            </a:r>
            <a:r>
              <a:rPr lang="ru-RU" sz="1600" dirty="0">
                <a:solidFill>
                  <a:srgbClr val="333333"/>
                </a:solidFill>
                <a:latin typeface="Times New Roman" pitchFamily="18" charset="0"/>
                <a:cs typeface="Times New Roman" pitchFamily="18" charset="0"/>
              </a:rPr>
              <a:t> является самостоятельным хозяйственным субъектом, целью деятельности которого выступает удовлетворение общественных потребностей и получение прибыли. </a:t>
            </a:r>
            <a:r>
              <a:rPr lang="ru-RU" sz="1600" b="1" dirty="0">
                <a:solidFill>
                  <a:srgbClr val="333333"/>
                </a:solidFill>
                <a:latin typeface="Times New Roman" pitchFamily="18" charset="0"/>
                <a:cs typeface="Times New Roman" pitchFamily="18" charset="0"/>
              </a:rPr>
              <a:t>Предприятие</a:t>
            </a:r>
            <a:r>
              <a:rPr lang="ru-RU" sz="1600" dirty="0">
                <a:solidFill>
                  <a:srgbClr val="333333"/>
                </a:solidFill>
                <a:latin typeface="Times New Roman" pitchFamily="18" charset="0"/>
                <a:cs typeface="Times New Roman" pitchFamily="18" charset="0"/>
              </a:rPr>
              <a:t> является основным звеном рыночной </a:t>
            </a:r>
            <a:r>
              <a:rPr lang="ru-RU" sz="1600" b="1" dirty="0">
                <a:solidFill>
                  <a:srgbClr val="333333"/>
                </a:solidFill>
                <a:latin typeface="Times New Roman" pitchFamily="18" charset="0"/>
                <a:cs typeface="Times New Roman" pitchFamily="18" charset="0"/>
              </a:rPr>
              <a:t>экономики</a:t>
            </a:r>
            <a:r>
              <a:rPr lang="ru-RU" sz="1600" dirty="0" smtClean="0">
                <a:solidFill>
                  <a:srgbClr val="333333"/>
                </a:solidFill>
                <a:latin typeface="Times New Roman" pitchFamily="18" charset="0"/>
                <a:cs typeface="Times New Roman" pitchFamily="18" charset="0"/>
              </a:rPr>
              <a:t>.</a:t>
            </a:r>
            <a:r>
              <a:rPr lang="ru-RU" sz="1600" b="1" dirty="0">
                <a:latin typeface="Times New Roman" pitchFamily="18" charset="0"/>
                <a:cs typeface="Times New Roman" pitchFamily="18" charset="0"/>
              </a:rPr>
              <a:t> </a:t>
            </a:r>
            <a:endParaRPr lang="ru-RU" sz="1600" b="1" dirty="0" smtClean="0">
              <a:latin typeface="Times New Roman" pitchFamily="18" charset="0"/>
              <a:cs typeface="Times New Roman" pitchFamily="18" charset="0"/>
            </a:endParaRPr>
          </a:p>
          <a:p>
            <a:pPr algn="just"/>
            <a:endParaRPr lang="ru-RU" b="1" dirty="0"/>
          </a:p>
          <a:p>
            <a:pPr algn="just"/>
            <a:r>
              <a:rPr lang="ru-RU" sz="1600" b="1" dirty="0" smtClean="0">
                <a:latin typeface="Times New Roman" pitchFamily="18" charset="0"/>
                <a:cs typeface="Times New Roman" pitchFamily="18" charset="0"/>
              </a:rPr>
              <a:t>   1.1 Экономика </a:t>
            </a:r>
            <a:r>
              <a:rPr lang="ru-RU" sz="1600" b="1" dirty="0">
                <a:latin typeface="Times New Roman" pitchFamily="18" charset="0"/>
                <a:cs typeface="Times New Roman" pitchFamily="18" charset="0"/>
              </a:rPr>
              <a:t>предприятия</a:t>
            </a:r>
            <a:r>
              <a:rPr lang="ru-RU" sz="1600" dirty="0">
                <a:latin typeface="Times New Roman" pitchFamily="18" charset="0"/>
                <a:cs typeface="Times New Roman" pitchFamily="18" charset="0"/>
              </a:rPr>
              <a:t> опирается на глубинные законы экономической теории. Именно эти знания позволяют организовать хозяйственную </a:t>
            </a:r>
            <a:r>
              <a:rPr lang="ru-RU" sz="1600" dirty="0">
                <a:latin typeface="Times New Roman" pitchFamily="18" charset="0"/>
                <a:cs typeface="Times New Roman" pitchFamily="18" charset="0"/>
                <a:hlinkClick r:id="rId4" tooltip="Неявное содержание инвестиционной деятельности"/>
              </a:rPr>
              <a:t>деятельность</a:t>
            </a:r>
            <a:r>
              <a:rPr lang="ru-RU" sz="1600" dirty="0">
                <a:latin typeface="Times New Roman" pitchFamily="18" charset="0"/>
                <a:cs typeface="Times New Roman" pitchFamily="18" charset="0"/>
              </a:rPr>
              <a:t> таким образом, чтобы она могла дать </a:t>
            </a:r>
            <a:r>
              <a:rPr lang="ru-RU" sz="1600" dirty="0">
                <a:latin typeface="Times New Roman" pitchFamily="18" charset="0"/>
                <a:cs typeface="Times New Roman" pitchFamily="18" charset="0"/>
                <a:hlinkClick r:id="rId5" tooltip="Теория максимизации прибыли и богатства"/>
              </a:rPr>
              <a:t>максимально</a:t>
            </a:r>
            <a:r>
              <a:rPr lang="ru-RU" sz="1600" dirty="0">
                <a:latin typeface="Times New Roman" pitchFamily="18" charset="0"/>
                <a:cs typeface="Times New Roman" pitchFamily="18" charset="0"/>
              </a:rPr>
              <a:t> возможный </a:t>
            </a:r>
            <a:r>
              <a:rPr lang="ru-RU" sz="1600" dirty="0">
                <a:latin typeface="Times New Roman" pitchFamily="18" charset="0"/>
                <a:cs typeface="Times New Roman" pitchFamily="18" charset="0"/>
                <a:hlinkClick r:id="rId6" tooltip="Рынок денег, денежная масса и денежные агрегаты"/>
              </a:rPr>
              <a:t>денежный результат</a:t>
            </a:r>
            <a:r>
              <a:rPr lang="ru-RU" sz="1600" dirty="0">
                <a:latin typeface="Times New Roman" pitchFamily="18" charset="0"/>
                <a:cs typeface="Times New Roman" pitchFamily="18" charset="0"/>
              </a:rPr>
              <a:t>.</a:t>
            </a:r>
          </a:p>
          <a:p>
            <a:pPr algn="just"/>
            <a:r>
              <a:rPr lang="ru-RU" sz="1600" dirty="0" smtClean="0">
                <a:latin typeface="Times New Roman" pitchFamily="18" charset="0"/>
                <a:cs typeface="Times New Roman" pitchFamily="18" charset="0"/>
              </a:rPr>
              <a:t>    Экономика</a:t>
            </a:r>
            <a:r>
              <a:rPr lang="ru-RU" sz="1600" dirty="0">
                <a:latin typeface="Times New Roman" pitchFamily="18" charset="0"/>
                <a:cs typeface="Times New Roman" pitchFamily="18" charset="0"/>
              </a:rPr>
              <a:t> </a:t>
            </a:r>
            <a:r>
              <a:rPr lang="ru-RU" sz="1600" dirty="0">
                <a:latin typeface="Times New Roman" pitchFamily="18" charset="0"/>
                <a:cs typeface="Times New Roman" pitchFamily="18" charset="0"/>
                <a:hlinkClick r:id="rId7" tooltip="Что такое предприятие: понятие и экономическая сущность"/>
              </a:rPr>
              <a:t>предприятий</a:t>
            </a:r>
            <a:r>
              <a:rPr lang="ru-RU" sz="1600" dirty="0">
                <a:latin typeface="Times New Roman" pitchFamily="18" charset="0"/>
                <a:cs typeface="Times New Roman" pitchFamily="18" charset="0"/>
              </a:rPr>
              <a:t> и организаций аккумулирует данные, необходимые для построения эффективных хозяйственных процессов в компаниях.</a:t>
            </a:r>
          </a:p>
          <a:p>
            <a:pPr algn="just"/>
            <a:r>
              <a:rPr lang="ru-RU" sz="1600" dirty="0" smtClean="0">
                <a:latin typeface="Times New Roman" pitchFamily="18" charset="0"/>
                <a:cs typeface="Times New Roman" pitchFamily="18" charset="0"/>
              </a:rPr>
              <a:t>    Усвоение </a:t>
            </a:r>
            <a:r>
              <a:rPr lang="ru-RU" sz="1600" dirty="0">
                <a:latin typeface="Times New Roman" pitchFamily="18" charset="0"/>
                <a:cs typeface="Times New Roman" pitchFamily="18" charset="0"/>
              </a:rPr>
              <a:t>разрозненных данных, их практическая проработка </a:t>
            </a:r>
            <a:r>
              <a:rPr lang="ru-RU" sz="1600" dirty="0">
                <a:latin typeface="Times New Roman" pitchFamily="18" charset="0"/>
                <a:cs typeface="Times New Roman" pitchFamily="18" charset="0"/>
                <a:hlinkClick r:id="rId8" tooltip="Директор предприятия: обязанности, функции, характеристика"/>
              </a:rPr>
              <a:t>директором предприятия</a:t>
            </a: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и подчиненными</a:t>
            </a:r>
            <a:r>
              <a:rPr lang="ru-RU" sz="1600" dirty="0">
                <a:latin typeface="Times New Roman" pitchFamily="18" charset="0"/>
                <a:cs typeface="Times New Roman" pitchFamily="18" charset="0"/>
              </a:rPr>
              <a:t> </a:t>
            </a:r>
            <a:r>
              <a:rPr lang="ru-RU" sz="1600" dirty="0">
                <a:latin typeface="Times New Roman" pitchFamily="18" charset="0"/>
                <a:cs typeface="Times New Roman" pitchFamily="18" charset="0"/>
                <a:hlinkClick r:id="rId9" tooltip="Для чего нужен финансовый менеджер"/>
              </a:rPr>
              <a:t>менеджерами</a:t>
            </a:r>
            <a:r>
              <a:rPr lang="ru-RU" sz="1600" dirty="0">
                <a:latin typeface="Times New Roman" pitchFamily="18" charset="0"/>
                <a:cs typeface="Times New Roman" pitchFamily="18" charset="0"/>
              </a:rPr>
              <a:t> обеспечит в будущем субъекту хозяйствования экономическую выгоду.</a:t>
            </a:r>
          </a:p>
          <a:p>
            <a:pPr algn="just"/>
            <a:r>
              <a:rPr lang="ru-RU" sz="1600" dirty="0" smtClean="0">
                <a:latin typeface="Times New Roman" pitchFamily="18" charset="0"/>
                <a:cs typeface="Times New Roman" pitchFamily="18" charset="0"/>
              </a:rPr>
              <a:t>     </a:t>
            </a:r>
          </a:p>
          <a:p>
            <a:pPr algn="just"/>
            <a:r>
              <a:rPr lang="ru-RU" sz="1600" dirty="0" smtClean="0">
                <a:latin typeface="Times New Roman" pitchFamily="18" charset="0"/>
                <a:cs typeface="Times New Roman" pitchFamily="18" charset="0"/>
              </a:rPr>
              <a:t>   Экономика </a:t>
            </a:r>
            <a:r>
              <a:rPr lang="ru-RU" sz="1600" dirty="0">
                <a:latin typeface="Times New Roman" pitchFamily="18" charset="0"/>
                <a:cs typeface="Times New Roman" pitchFamily="18" charset="0"/>
              </a:rPr>
              <a:t>предприятия должна изучаться в тесном переплетении с иными предметами, особенно с макро- и микроэкономикой, поскольку только такое наслоение знаний позволит получить полные сведения о функционировании компании в общественной среде.</a:t>
            </a:r>
          </a:p>
          <a:p>
            <a:pPr algn="just"/>
            <a:r>
              <a:rPr lang="ru-RU" sz="1600" dirty="0" smtClean="0">
                <a:latin typeface="Times New Roman" pitchFamily="18" charset="0"/>
                <a:cs typeface="Times New Roman" pitchFamily="18" charset="0"/>
              </a:rPr>
              <a:t>    Рассматриваемая </a:t>
            </a:r>
            <a:r>
              <a:rPr lang="ru-RU" sz="1600" dirty="0">
                <a:latin typeface="Times New Roman" pitchFamily="18" charset="0"/>
                <a:cs typeface="Times New Roman" pitchFamily="18" charset="0"/>
              </a:rPr>
              <a:t>сфера деятельности не стоит на месте, а непрестанно развивается, посему требует от руководителей регулярной самоподготовки и – в идеале – систематической переподготовки.</a:t>
            </a:r>
          </a:p>
          <a:p>
            <a:pPr algn="just"/>
            <a:r>
              <a:rPr lang="ru-RU" sz="1600" b="1" dirty="0" smtClean="0">
                <a:latin typeface="Times New Roman" pitchFamily="18" charset="0"/>
                <a:cs typeface="Times New Roman" pitchFamily="18" charset="0"/>
              </a:rPr>
              <a:t>        </a:t>
            </a:r>
            <a:endParaRPr lang="ru-RU" sz="1600" b="1" dirty="0" smtClean="0">
              <a:solidFill>
                <a:srgbClr val="00B0F0"/>
              </a:solidFill>
              <a:latin typeface="Times New Roman" pitchFamily="18" charset="0"/>
              <a:cs typeface="Times New Roman" pitchFamily="18" charset="0"/>
            </a:endParaRPr>
          </a:p>
          <a:p>
            <a:pPr algn="ctr"/>
            <a:r>
              <a:rPr lang="ru-RU" sz="1600" b="1" dirty="0" smtClean="0">
                <a:solidFill>
                  <a:srgbClr val="00B0F0"/>
                </a:solidFill>
                <a:latin typeface="Times New Roman" pitchFamily="18" charset="0"/>
                <a:cs typeface="Times New Roman" pitchFamily="18" charset="0"/>
              </a:rPr>
              <a:t>   1.2. Цель </a:t>
            </a:r>
            <a:r>
              <a:rPr lang="ru-RU" sz="1600" b="1" dirty="0">
                <a:solidFill>
                  <a:srgbClr val="00B0F0"/>
                </a:solidFill>
                <a:latin typeface="Times New Roman" pitchFamily="18" charset="0"/>
                <a:cs typeface="Times New Roman" pitchFamily="18" charset="0"/>
              </a:rPr>
              <a:t>и основные задачи экономики предприятия</a:t>
            </a:r>
          </a:p>
          <a:p>
            <a:pPr algn="just"/>
            <a:r>
              <a:rPr lang="ru-RU" sz="1600" dirty="0">
                <a:latin typeface="Times New Roman" pitchFamily="18" charset="0"/>
                <a:cs typeface="Times New Roman" pitchFamily="18" charset="0"/>
              </a:rPr>
              <a:t>Основная цель экономики предприятия «упирается» в построение модели хозяйствующего субъекта, чтобы тот не только не терпел </a:t>
            </a:r>
            <a:r>
              <a:rPr lang="ru-RU" sz="1600" dirty="0">
                <a:latin typeface="Times New Roman" pitchFamily="18" charset="0"/>
                <a:cs typeface="Times New Roman" pitchFamily="18" charset="0"/>
                <a:hlinkClick r:id="rId10" tooltip="Компоненты инвестиционного дохода и капитальные убытки"/>
              </a:rPr>
              <a:t>убытки</a:t>
            </a:r>
            <a:r>
              <a:rPr lang="ru-RU" sz="1600" dirty="0">
                <a:latin typeface="Times New Roman" pitchFamily="18" charset="0"/>
                <a:cs typeface="Times New Roman" pitchFamily="18" charset="0"/>
              </a:rPr>
              <a:t>, но и мог рассчитывать на какую-никакую прибыль.</a:t>
            </a:r>
          </a:p>
          <a:p>
            <a:pPr algn="just"/>
            <a:endParaRPr lang="ru-RU" dirty="0"/>
          </a:p>
        </p:txBody>
      </p:sp>
    </p:spTree>
    <p:extLst>
      <p:ext uri="{BB962C8B-B14F-4D97-AF65-F5344CB8AC3E}">
        <p14:creationId xmlns:p14="http://schemas.microsoft.com/office/powerpoint/2010/main" val="41947185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5" y="0"/>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30</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216567" y="-1"/>
            <a:ext cx="11975431" cy="6986528"/>
          </a:xfrm>
          <a:prstGeom prst="rect">
            <a:avLst/>
          </a:prstGeom>
        </p:spPr>
        <p:txBody>
          <a:bodyPr wrap="square">
            <a:spAutoFit/>
          </a:bodyPr>
          <a:lstStyle/>
          <a:p>
            <a:pPr algn="just"/>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В </a:t>
            </a:r>
            <a:r>
              <a:rPr lang="ru-RU" sz="1600" dirty="0">
                <a:latin typeface="Times New Roman" panose="02020603050405020304" pitchFamily="18" charset="0"/>
                <a:cs typeface="Times New Roman" panose="02020603050405020304" pitchFamily="18" charset="0"/>
              </a:rPr>
              <a:t>Положении о составе затрат по производству и реализации продукции (работ, услуг), включаемых в себестоимость продукции (работ, услуг) и о порядке формирования финансовых результатов, учитываемых при налогообложении прибыли, утвержденном постановлением Правительства Российской Федерации от 5 августа 1992 г. № 552, указывается: "Себестоимость продукции (работ, услуг) представляет собой стоимостную оценку используемых в процессе производства продукции (работ, услуг) природных ресурсов, сырья, материалов, топлива, энергии, основных фондов, трудовых ресурсов, а также других затрат на ее производство и реализацию". </a:t>
            </a:r>
            <a:r>
              <a:rPr lang="ru-RU" sz="1600" dirty="0" smtClean="0">
                <a:latin typeface="Times New Roman" panose="02020603050405020304" pitchFamily="18" charset="0"/>
                <a:cs typeface="Times New Roman" panose="02020603050405020304" pitchFamily="18" charset="0"/>
              </a:rPr>
              <a:t>         </a:t>
            </a:r>
          </a:p>
          <a:p>
            <a:pPr algn="just"/>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Приведенное </a:t>
            </a:r>
            <a:r>
              <a:rPr lang="ru-RU" sz="1600" dirty="0">
                <a:latin typeface="Times New Roman" panose="02020603050405020304" pitchFamily="18" charset="0"/>
                <a:cs typeface="Times New Roman" panose="02020603050405020304" pitchFamily="18" charset="0"/>
              </a:rPr>
              <a:t>определение себестоимости относится к производственным затратам и в принятой классификации составляет производственную (фабрично-заводскую), а с учетом затрат по реализации продукции - полную себестоимость промышленной продукции. Последняя складывается из затрат, связанных с использованием в процессе производства промышленной продукции основных фондов, сырья, материалов, топлива и энергии, труда, а также других затрат на ее производство и реализацию. </a:t>
            </a:r>
            <a:endParaRPr lang="ru-RU" sz="1600" dirty="0" smtClean="0">
              <a:latin typeface="Times New Roman" panose="02020603050405020304" pitchFamily="18" charset="0"/>
              <a:cs typeface="Times New Roman" panose="02020603050405020304" pitchFamily="18" charset="0"/>
            </a:endParaRPr>
          </a:p>
          <a:p>
            <a:pPr algn="just"/>
            <a:r>
              <a:rPr lang="ru-RU" sz="1600" b="1" i="1" dirty="0" smtClean="0">
                <a:latin typeface="Times New Roman" panose="02020603050405020304" pitchFamily="18" charset="0"/>
                <a:cs typeface="Times New Roman" panose="02020603050405020304" pitchFamily="18" charset="0"/>
              </a:rPr>
              <a:t>В </a:t>
            </a:r>
            <a:r>
              <a:rPr lang="ru-RU" sz="1600" b="1" i="1" dirty="0">
                <a:latin typeface="Times New Roman" panose="02020603050405020304" pitchFamily="18" charset="0"/>
                <a:cs typeface="Times New Roman" panose="02020603050405020304" pitchFamily="18" charset="0"/>
              </a:rPr>
              <a:t>себестоимость продукции включаются:</a:t>
            </a:r>
          </a:p>
          <a:p>
            <a:pPr algn="just"/>
            <a:r>
              <a:rPr lang="ru-RU" sz="1600" dirty="0" smtClean="0">
                <a:latin typeface="Times New Roman" panose="02020603050405020304" pitchFamily="18" charset="0"/>
                <a:cs typeface="Times New Roman" panose="02020603050405020304" pitchFamily="18" charset="0"/>
              </a:rPr>
              <a:t>- затраты </a:t>
            </a:r>
            <a:r>
              <a:rPr lang="ru-RU" sz="1600" dirty="0">
                <a:latin typeface="Times New Roman" panose="02020603050405020304" pitchFamily="18" charset="0"/>
                <a:cs typeface="Times New Roman" panose="02020603050405020304" pitchFamily="18" charset="0"/>
              </a:rPr>
              <a:t>на подготовку и освоение производства;</a:t>
            </a:r>
          </a:p>
          <a:p>
            <a:pPr algn="just"/>
            <a:r>
              <a:rPr lang="ru-RU" sz="1600" dirty="0" smtClean="0">
                <a:latin typeface="Times New Roman" panose="02020603050405020304" pitchFamily="18" charset="0"/>
                <a:cs typeface="Times New Roman" panose="02020603050405020304" pitchFamily="18" charset="0"/>
              </a:rPr>
              <a:t>- затраты</a:t>
            </a:r>
            <a:r>
              <a:rPr lang="ru-RU" sz="1600" dirty="0">
                <a:latin typeface="Times New Roman" panose="02020603050405020304" pitchFamily="18" charset="0"/>
                <a:cs typeface="Times New Roman" panose="02020603050405020304" pitchFamily="18" charset="0"/>
              </a:rPr>
              <a:t>, непосредственно связанные с производством продукции, обусловленные технологией и организацией производства;</a:t>
            </a:r>
          </a:p>
          <a:p>
            <a:pPr algn="just"/>
            <a:r>
              <a:rPr lang="ru-RU" sz="1600" dirty="0" smtClean="0">
                <a:latin typeface="Times New Roman" panose="02020603050405020304" pitchFamily="18" charset="0"/>
                <a:cs typeface="Times New Roman" panose="02020603050405020304" pitchFamily="18" charset="0"/>
              </a:rPr>
              <a:t>- затраты </a:t>
            </a:r>
            <a:r>
              <a:rPr lang="ru-RU" sz="1600" dirty="0">
                <a:latin typeface="Times New Roman" panose="02020603050405020304" pitchFamily="18" charset="0"/>
                <a:cs typeface="Times New Roman" panose="02020603050405020304" pitchFamily="18" charset="0"/>
              </a:rPr>
              <a:t>на оплату труда;</a:t>
            </a:r>
          </a:p>
          <a:p>
            <a:pPr algn="just"/>
            <a:r>
              <a:rPr lang="ru-RU" sz="1600" dirty="0" smtClean="0">
                <a:latin typeface="Times New Roman" panose="02020603050405020304" pitchFamily="18" charset="0"/>
                <a:cs typeface="Times New Roman" panose="02020603050405020304" pitchFamily="18" charset="0"/>
              </a:rPr>
              <a:t>- затраты</a:t>
            </a:r>
            <a:r>
              <a:rPr lang="ru-RU" sz="1600" dirty="0">
                <a:latin typeface="Times New Roman" panose="02020603050405020304" pitchFamily="18" charset="0"/>
                <a:cs typeface="Times New Roman" panose="02020603050405020304" pitchFamily="18" charset="0"/>
              </a:rPr>
              <a:t>, связанные с использованием природного сырья;</a:t>
            </a:r>
          </a:p>
          <a:p>
            <a:pPr algn="just"/>
            <a:r>
              <a:rPr lang="ru-RU" sz="1600" dirty="0" smtClean="0">
                <a:latin typeface="Times New Roman" panose="02020603050405020304" pitchFamily="18" charset="0"/>
                <a:cs typeface="Times New Roman" panose="02020603050405020304" pitchFamily="18" charset="0"/>
              </a:rPr>
              <a:t>- затраты </a:t>
            </a:r>
            <a:r>
              <a:rPr lang="ru-RU" sz="1600" dirty="0">
                <a:latin typeface="Times New Roman" panose="02020603050405020304" pitchFamily="18" charset="0"/>
                <a:cs typeface="Times New Roman" panose="02020603050405020304" pitchFamily="18" charset="0"/>
              </a:rPr>
              <a:t>некапитального характера, связанные с совершенствованием технологии и организации производства, а также с улучшением </a:t>
            </a:r>
            <a:r>
              <a:rPr lang="ru-RU" sz="1600" dirty="0" smtClean="0">
                <a:latin typeface="Times New Roman" panose="02020603050405020304" pitchFamily="18" charset="0"/>
                <a:cs typeface="Times New Roman" panose="02020603050405020304" pitchFamily="18" charset="0"/>
              </a:rPr>
              <a:t>- качества </a:t>
            </a:r>
            <a:r>
              <a:rPr lang="ru-RU" sz="1600" dirty="0">
                <a:latin typeface="Times New Roman" panose="02020603050405020304" pitchFamily="18" charset="0"/>
                <a:cs typeface="Times New Roman" panose="02020603050405020304" pitchFamily="18" charset="0"/>
              </a:rPr>
              <a:t>продукции;</a:t>
            </a:r>
          </a:p>
          <a:p>
            <a:pPr algn="just"/>
            <a:r>
              <a:rPr lang="ru-RU" sz="1600" dirty="0" smtClean="0">
                <a:latin typeface="Times New Roman" panose="02020603050405020304" pitchFamily="18" charset="0"/>
                <a:cs typeface="Times New Roman" panose="02020603050405020304" pitchFamily="18" charset="0"/>
              </a:rPr>
              <a:t>- расходы</a:t>
            </a:r>
            <a:r>
              <a:rPr lang="ru-RU" sz="1600" dirty="0">
                <a:latin typeface="Times New Roman" panose="02020603050405020304" pitchFamily="18" charset="0"/>
                <a:cs typeface="Times New Roman" panose="02020603050405020304" pitchFamily="18" charset="0"/>
              </a:rPr>
              <a:t>, связанные с изобретательством, техническим усовершенствованием и рационализаторскими предложениями;</a:t>
            </a:r>
          </a:p>
          <a:p>
            <a:pPr algn="just"/>
            <a:r>
              <a:rPr lang="ru-RU" sz="1600" dirty="0" smtClean="0">
                <a:latin typeface="Times New Roman" panose="02020603050405020304" pitchFamily="18" charset="0"/>
                <a:cs typeface="Times New Roman" panose="02020603050405020304" pitchFamily="18" charset="0"/>
              </a:rPr>
              <a:t>- затраты </a:t>
            </a:r>
            <a:r>
              <a:rPr lang="ru-RU" sz="1600" dirty="0">
                <a:latin typeface="Times New Roman" panose="02020603050405020304" pitchFamily="18" charset="0"/>
                <a:cs typeface="Times New Roman" panose="02020603050405020304" pitchFamily="18" charset="0"/>
              </a:rPr>
              <a:t>по обслуживанию производственного процесса (текущий, средний и капитальный ремонт)*;</a:t>
            </a:r>
          </a:p>
          <a:p>
            <a:pPr algn="just"/>
            <a:r>
              <a:rPr lang="ru-RU" sz="1600" dirty="0" smtClean="0">
                <a:latin typeface="Times New Roman" panose="02020603050405020304" pitchFamily="18" charset="0"/>
                <a:cs typeface="Times New Roman" panose="02020603050405020304" pitchFamily="18" charset="0"/>
              </a:rPr>
              <a:t>- затраты </a:t>
            </a:r>
            <a:r>
              <a:rPr lang="ru-RU" sz="1600" dirty="0">
                <a:latin typeface="Times New Roman" panose="02020603050405020304" pitchFamily="18" charset="0"/>
                <a:cs typeface="Times New Roman" panose="02020603050405020304" pitchFamily="18" charset="0"/>
              </a:rPr>
              <a:t>по обеспечению нормальных условий труда и техники безопасности;</a:t>
            </a:r>
          </a:p>
          <a:p>
            <a:pPr algn="just"/>
            <a:r>
              <a:rPr lang="ru-RU" sz="1600" dirty="0" smtClean="0">
                <a:latin typeface="Times New Roman" panose="02020603050405020304" pitchFamily="18" charset="0"/>
                <a:cs typeface="Times New Roman" panose="02020603050405020304" pitchFamily="18" charset="0"/>
              </a:rPr>
              <a:t>- расходы</a:t>
            </a:r>
            <a:r>
              <a:rPr lang="ru-RU" sz="1600" dirty="0">
                <a:latin typeface="Times New Roman" panose="02020603050405020304" pitchFamily="18" charset="0"/>
                <a:cs typeface="Times New Roman" panose="02020603050405020304" pitchFamily="18" charset="0"/>
              </a:rPr>
              <a:t>, связанные с набором рабочей силы;</a:t>
            </a:r>
          </a:p>
          <a:p>
            <a:pPr algn="just"/>
            <a:r>
              <a:rPr lang="ru-RU" sz="1600" dirty="0" smtClean="0">
                <a:latin typeface="Times New Roman" panose="02020603050405020304" pitchFamily="18" charset="0"/>
                <a:cs typeface="Times New Roman" panose="02020603050405020304" pitchFamily="18" charset="0"/>
              </a:rPr>
              <a:t>- текущие </a:t>
            </a:r>
            <a:r>
              <a:rPr lang="ru-RU" sz="1600" dirty="0">
                <a:latin typeface="Times New Roman" panose="02020603050405020304" pitchFamily="18" charset="0"/>
                <a:cs typeface="Times New Roman" panose="02020603050405020304" pitchFamily="18" charset="0"/>
              </a:rPr>
              <a:t>расходы, связанные с содержанием и эксплуатацией фондов природоохранного назначения;</a:t>
            </a:r>
          </a:p>
          <a:p>
            <a:pPr algn="just"/>
            <a:r>
              <a:rPr lang="ru-RU" sz="1600" dirty="0" smtClean="0">
                <a:latin typeface="Times New Roman" panose="02020603050405020304" pitchFamily="18" charset="0"/>
                <a:cs typeface="Times New Roman" panose="02020603050405020304" pitchFamily="18" charset="0"/>
              </a:rPr>
              <a:t>- расходы</a:t>
            </a:r>
            <a:r>
              <a:rPr lang="ru-RU" sz="1600" dirty="0">
                <a:latin typeface="Times New Roman" panose="02020603050405020304" pitchFamily="18" charset="0"/>
                <a:cs typeface="Times New Roman" panose="02020603050405020304" pitchFamily="18" charset="0"/>
              </a:rPr>
              <a:t>, связанные с подготовкой и переподготовкой кадров;</a:t>
            </a:r>
          </a:p>
          <a:p>
            <a:pPr algn="just"/>
            <a:r>
              <a:rPr lang="ru-RU" sz="1600" dirty="0" smtClean="0">
                <a:latin typeface="Times New Roman" panose="02020603050405020304" pitchFamily="18" charset="0"/>
                <a:cs typeface="Times New Roman" panose="02020603050405020304" pitchFamily="18" charset="0"/>
              </a:rPr>
              <a:t>- расходы </a:t>
            </a:r>
            <a:r>
              <a:rPr lang="ru-RU" sz="1600" dirty="0">
                <a:latin typeface="Times New Roman" panose="02020603050405020304" pitchFamily="18" charset="0"/>
                <a:cs typeface="Times New Roman" panose="02020603050405020304" pitchFamily="18" charset="0"/>
              </a:rPr>
              <a:t>по транспортировке работников к месту работы и обратно;</a:t>
            </a:r>
          </a:p>
          <a:p>
            <a:pPr algn="just"/>
            <a:r>
              <a:rPr lang="ru-RU" sz="1600" dirty="0" smtClean="0">
                <a:latin typeface="Times New Roman" panose="02020603050405020304" pitchFamily="18" charset="0"/>
                <a:cs typeface="Times New Roman" panose="02020603050405020304" pitchFamily="18" charset="0"/>
              </a:rPr>
              <a:t>- выплаты</a:t>
            </a:r>
            <a:r>
              <a:rPr lang="ru-RU" sz="1600" dirty="0">
                <a:latin typeface="Times New Roman" panose="02020603050405020304" pitchFamily="18" charset="0"/>
                <a:cs typeface="Times New Roman" panose="02020603050405020304" pitchFamily="18" charset="0"/>
              </a:rPr>
              <a:t>, предусмотренные законодательством о труде (оплата отпусков, компенсаций и т.д.);</a:t>
            </a:r>
          </a:p>
          <a:p>
            <a:pPr algn="just"/>
            <a:r>
              <a:rPr lang="ru-RU" sz="1600" dirty="0" smtClean="0">
                <a:latin typeface="Times New Roman" panose="02020603050405020304" pitchFamily="18" charset="0"/>
                <a:cs typeface="Times New Roman" panose="02020603050405020304" pitchFamily="18" charset="0"/>
              </a:rPr>
              <a:t>- отчисления </a:t>
            </a:r>
            <a:r>
              <a:rPr lang="ru-RU" sz="1600" dirty="0">
                <a:latin typeface="Times New Roman" panose="02020603050405020304" pitchFamily="18" charset="0"/>
                <a:cs typeface="Times New Roman" panose="02020603050405020304" pitchFamily="18" charset="0"/>
              </a:rPr>
              <a:t>на государственное социальное страхование и пенсионное обеспечение, в государственный фонд занятости от затрат на </a:t>
            </a:r>
            <a:r>
              <a:rPr lang="ru-RU" sz="1600" dirty="0" smtClean="0">
                <a:latin typeface="Times New Roman" panose="02020603050405020304" pitchFamily="18" charset="0"/>
                <a:cs typeface="Times New Roman" panose="02020603050405020304" pitchFamily="18" charset="0"/>
              </a:rPr>
              <a:t>- - оплату </a:t>
            </a:r>
            <a:r>
              <a:rPr lang="ru-RU" sz="1600" dirty="0">
                <a:latin typeface="Times New Roman" panose="02020603050405020304" pitchFamily="18" charset="0"/>
                <a:cs typeface="Times New Roman" panose="02020603050405020304" pitchFamily="18" charset="0"/>
              </a:rPr>
              <a:t>труда работников, занятых в производстве соответствующей продукции;</a:t>
            </a:r>
          </a:p>
          <a:p>
            <a:pPr algn="just"/>
            <a:r>
              <a:rPr lang="ru-RU" sz="1600" dirty="0" smtClean="0">
                <a:latin typeface="Times New Roman" panose="02020603050405020304" pitchFamily="18" charset="0"/>
                <a:cs typeface="Times New Roman" panose="02020603050405020304" pitchFamily="18" charset="0"/>
              </a:rPr>
              <a:t>- отчисления </a:t>
            </a:r>
            <a:r>
              <a:rPr lang="ru-RU" sz="1600" dirty="0">
                <a:latin typeface="Times New Roman" panose="02020603050405020304" pitchFamily="18" charset="0"/>
                <a:cs typeface="Times New Roman" panose="02020603050405020304" pitchFamily="18" charset="0"/>
              </a:rPr>
              <a:t>по страхованию имущества предприятия;</a:t>
            </a:r>
          </a:p>
          <a:p>
            <a:pPr algn="just"/>
            <a:r>
              <a:rPr lang="ru-RU" sz="1600" dirty="0" smtClean="0">
                <a:latin typeface="Times New Roman" panose="02020603050405020304" pitchFamily="18" charset="0"/>
                <a:cs typeface="Times New Roman" panose="02020603050405020304" pitchFamily="18" charset="0"/>
              </a:rPr>
              <a:t>- затраты </a:t>
            </a:r>
            <a:r>
              <a:rPr lang="ru-RU" sz="1600" dirty="0">
                <a:latin typeface="Times New Roman" panose="02020603050405020304" pitchFamily="18" charset="0"/>
                <a:cs typeface="Times New Roman" panose="02020603050405020304" pitchFamily="18" charset="0"/>
              </a:rPr>
              <a:t>на оплату процентов по краткосрочным ссудам банков, оплата услуг банков</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0829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4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31</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0" y="-114944"/>
            <a:ext cx="12057888" cy="7457421"/>
          </a:xfrm>
          <a:prstGeom prst="rect">
            <a:avLst/>
          </a:prstGeom>
        </p:spPr>
        <p:txBody>
          <a:bodyPr wrap="square">
            <a:spAutoFit/>
          </a:bodyPr>
          <a:lstStyle/>
          <a:p>
            <a:r>
              <a:rPr lang="ru-RU" sz="1600" dirty="0" smtClean="0">
                <a:latin typeface="Times New Roman" panose="02020603050405020304" pitchFamily="18" charset="0"/>
                <a:cs typeface="Times New Roman" panose="02020603050405020304" pitchFamily="18" charset="0"/>
              </a:rPr>
              <a:t>- затраты </a:t>
            </a:r>
            <a:r>
              <a:rPr lang="ru-RU" sz="1600" dirty="0">
                <a:latin typeface="Times New Roman" panose="02020603050405020304" pitchFamily="18" charset="0"/>
                <a:cs typeface="Times New Roman" panose="02020603050405020304" pitchFamily="18" charset="0"/>
              </a:rPr>
              <a:t>по гарантийному обслуживанию;</a:t>
            </a:r>
          </a:p>
          <a:p>
            <a:r>
              <a:rPr lang="ru-RU" sz="1600" dirty="0" smtClean="0">
                <a:latin typeface="Times New Roman" panose="02020603050405020304" pitchFamily="18" charset="0"/>
                <a:cs typeface="Times New Roman" panose="02020603050405020304" pitchFamily="18" charset="0"/>
              </a:rPr>
              <a:t>- расходы</a:t>
            </a:r>
            <a:r>
              <a:rPr lang="ru-RU" sz="1600" dirty="0">
                <a:latin typeface="Times New Roman" panose="02020603050405020304" pitchFamily="18" charset="0"/>
                <a:cs typeface="Times New Roman" panose="02020603050405020304" pitchFamily="18" charset="0"/>
              </a:rPr>
              <a:t>, связанные со сбытом продукции (упаковка, хранение, транспортировка);</a:t>
            </a:r>
          </a:p>
          <a:p>
            <a:r>
              <a:rPr lang="ru-RU" sz="1600" dirty="0" smtClean="0">
                <a:latin typeface="Times New Roman" panose="02020603050405020304" pitchFamily="18" charset="0"/>
                <a:cs typeface="Times New Roman" panose="02020603050405020304" pitchFamily="18" charset="0"/>
              </a:rPr>
              <a:t>- затраты </a:t>
            </a:r>
            <a:r>
              <a:rPr lang="ru-RU" sz="1600" dirty="0">
                <a:latin typeface="Times New Roman" panose="02020603050405020304" pitchFamily="18" charset="0"/>
                <a:cs typeface="Times New Roman" panose="02020603050405020304" pitchFamily="18" charset="0"/>
              </a:rPr>
              <a:t>на воспроизводство основных производственных фондов (амортизация на полное восстановление);</a:t>
            </a:r>
          </a:p>
          <a:p>
            <a:r>
              <a:rPr lang="ru-RU" sz="1600" dirty="0" smtClean="0">
                <a:latin typeface="Times New Roman" panose="02020603050405020304" pitchFamily="18" charset="0"/>
                <a:cs typeface="Times New Roman" panose="02020603050405020304" pitchFamily="18" charset="0"/>
              </a:rPr>
              <a:t>- износ </a:t>
            </a:r>
            <a:r>
              <a:rPr lang="ru-RU" sz="1600" dirty="0">
                <a:latin typeface="Times New Roman" panose="02020603050405020304" pitchFamily="18" charset="0"/>
                <a:cs typeface="Times New Roman" panose="02020603050405020304" pitchFamily="18" charset="0"/>
              </a:rPr>
              <a:t>(амортизация) по нематериальным активам;</a:t>
            </a:r>
          </a:p>
          <a:p>
            <a:r>
              <a:rPr lang="ru-RU" sz="1600" dirty="0" smtClean="0">
                <a:latin typeface="Times New Roman" panose="02020603050405020304" pitchFamily="18" charset="0"/>
                <a:cs typeface="Times New Roman" panose="02020603050405020304" pitchFamily="18" charset="0"/>
              </a:rPr>
              <a:t>- потери </a:t>
            </a:r>
            <a:r>
              <a:rPr lang="ru-RU" sz="1600" dirty="0">
                <a:latin typeface="Times New Roman" panose="02020603050405020304" pitchFamily="18" charset="0"/>
                <a:cs typeface="Times New Roman" panose="02020603050405020304" pitchFamily="18" charset="0"/>
              </a:rPr>
              <a:t>от брака;</a:t>
            </a:r>
          </a:p>
          <a:p>
            <a:r>
              <a:rPr lang="ru-RU" sz="1600" dirty="0" smtClean="0">
                <a:latin typeface="Times New Roman" panose="02020603050405020304" pitchFamily="18" charset="0"/>
                <a:cs typeface="Times New Roman" panose="02020603050405020304" pitchFamily="18" charset="0"/>
              </a:rPr>
              <a:t>- потери </a:t>
            </a:r>
            <a:r>
              <a:rPr lang="ru-RU" sz="1600" dirty="0">
                <a:latin typeface="Times New Roman" panose="02020603050405020304" pitchFamily="18" charset="0"/>
                <a:cs typeface="Times New Roman" panose="02020603050405020304" pitchFamily="18" charset="0"/>
              </a:rPr>
              <a:t>от простоев по внутрипроизводственным причинам.</a:t>
            </a:r>
          </a:p>
          <a:p>
            <a:r>
              <a:rPr lang="ru-RU" sz="1600" dirty="0">
                <a:latin typeface="Times New Roman" panose="02020603050405020304" pitchFamily="18" charset="0"/>
                <a:cs typeface="Times New Roman" panose="02020603050405020304" pitchFamily="18" charset="0"/>
              </a:rPr>
              <a:t>* Затраты на проведение модернизации оборудования и реконструкцию объектов основных фондов не включаются.</a:t>
            </a:r>
          </a:p>
          <a:p>
            <a:pPr algn="just"/>
            <a:r>
              <a:rPr lang="ru-RU" sz="1600" dirty="0" smtClean="0">
                <a:latin typeface="Times New Roman" panose="02020603050405020304" pitchFamily="18" charset="0"/>
                <a:cs typeface="Times New Roman" panose="02020603050405020304" pitchFamily="18" charset="0"/>
              </a:rPr>
              <a:t>    Величина </a:t>
            </a:r>
            <a:r>
              <a:rPr lang="ru-RU" sz="1600" dirty="0">
                <a:latin typeface="Times New Roman" panose="02020603050405020304" pitchFamily="18" charset="0"/>
                <a:cs typeface="Times New Roman" panose="02020603050405020304" pitchFamily="18" charset="0"/>
              </a:rPr>
              <a:t>этих затрат зависит от цен на ресурсы, необходимые для производства товаров, а также от технологии их использования</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Цена, по которой приобретаются производственные ресурсы, не зависит от деятельности предприятия. Она определяется складывающимся спросом и предложением на ресурсы. Отсюда для предприятия чрезвычайно важен технологический аспект формирования издержек производства, определяющий, с одной стороны, количество привлекаемых производственных ресурсов, а с другой - качество их использования</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Причем предприятие должно использовать такие методы производства, которые были бы эффективными как с технологической, так и экономической точки зрения * и обеспечивали бы наименьшие издержки производства</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 Способ производства является технологически эффективным только в том случае, если обеспечивает достижение максимально возможного выпуска изделия при минимальном количестве привлечения производственных ресурсов. Экономическая эффективность этого способа достигается, когда минимизируется альтернативная стоимость используемых в процессе производства видов затрат</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solidFill>
                  <a:srgbClr val="C00000"/>
                </a:solidFill>
                <a:latin typeface="Times New Roman" panose="02020603050405020304" pitchFamily="18" charset="0"/>
                <a:cs typeface="Times New Roman" panose="02020603050405020304" pitchFamily="18" charset="0"/>
              </a:rPr>
              <a:t>В </a:t>
            </a:r>
            <a:r>
              <a:rPr lang="ru-RU" sz="1600" dirty="0" smtClean="0">
                <a:solidFill>
                  <a:srgbClr val="C00000"/>
                </a:solidFill>
                <a:latin typeface="Times New Roman" panose="02020603050405020304" pitchFamily="18" charset="0"/>
                <a:cs typeface="Times New Roman" panose="02020603050405020304" pitchFamily="18" charset="0"/>
              </a:rPr>
              <a:t>итоге экономические </a:t>
            </a:r>
            <a:r>
              <a:rPr lang="ru-RU" sz="1600" dirty="0">
                <a:solidFill>
                  <a:srgbClr val="C00000"/>
                </a:solidFill>
                <a:latin typeface="Times New Roman" panose="02020603050405020304" pitchFamily="18" charset="0"/>
                <a:cs typeface="Times New Roman" panose="02020603050405020304" pitchFamily="18" charset="0"/>
              </a:rPr>
              <a:t>издержки </a:t>
            </a:r>
            <a:r>
              <a:rPr lang="ru-RU" sz="1600" dirty="0">
                <a:latin typeface="Times New Roman" panose="02020603050405020304" pitchFamily="18" charset="0"/>
                <a:cs typeface="Times New Roman" panose="02020603050405020304" pitchFamily="18" charset="0"/>
              </a:rPr>
              <a:t>- </a:t>
            </a:r>
            <a:r>
              <a:rPr lang="ru-RU" sz="1600" dirty="0">
                <a:solidFill>
                  <a:srgbClr val="00B0F0"/>
                </a:solidFill>
                <a:latin typeface="Times New Roman" panose="02020603050405020304" pitchFamily="18" charset="0"/>
                <a:cs typeface="Times New Roman" panose="02020603050405020304" pitchFamily="18" charset="0"/>
              </a:rPr>
              <a:t>это плата поставщику, осуществляемая предприятием, или доходы поставщика ресурсов, обеспечиваемые предприятием, а также внутренние издержки на то, чтобы ресурсы были применены именно данным предприятием и для определенного варианта производства</a:t>
            </a:r>
            <a:r>
              <a:rPr lang="ru-RU" sz="1600" dirty="0" smtClean="0">
                <a:solidFill>
                  <a:srgbClr val="00B0F0"/>
                </a:solidFill>
                <a:latin typeface="Times New Roman" panose="02020603050405020304" pitchFamily="18" charset="0"/>
                <a:cs typeface="Times New Roman" panose="02020603050405020304" pitchFamily="18" charset="0"/>
              </a:rPr>
              <a:t>.</a:t>
            </a:r>
            <a:endParaRPr lang="ru-RU" sz="1600" dirty="0">
              <a:solidFill>
                <a:srgbClr val="00B0F0"/>
              </a:solidFill>
              <a:latin typeface="Times New Roman" panose="02020603050405020304" pitchFamily="18" charset="0"/>
              <a:cs typeface="Times New Roman" panose="02020603050405020304" pitchFamily="18" charset="0"/>
            </a:endParaRPr>
          </a:p>
          <a:p>
            <a:pPr algn="just"/>
            <a:r>
              <a:rPr lang="ru-RU" sz="1600" dirty="0">
                <a:solidFill>
                  <a:schemeClr val="accent2"/>
                </a:solidFill>
                <a:latin typeface="Times New Roman" panose="02020603050405020304" pitchFamily="18" charset="0"/>
                <a:cs typeface="Times New Roman" panose="02020603050405020304" pitchFamily="18" charset="0"/>
              </a:rPr>
              <a:t>Различают внешние и внутренние издержки</a:t>
            </a:r>
            <a:r>
              <a:rPr lang="ru-RU" sz="1600" dirty="0">
                <a:latin typeface="Times New Roman" panose="02020603050405020304" pitchFamily="18" charset="0"/>
                <a:cs typeface="Times New Roman" panose="02020603050405020304" pitchFamily="18" charset="0"/>
              </a:rPr>
              <a:t>. </a:t>
            </a:r>
            <a:r>
              <a:rPr lang="ru-RU" sz="1600" dirty="0">
                <a:solidFill>
                  <a:srgbClr val="C00000"/>
                </a:solidFill>
                <a:latin typeface="Times New Roman" panose="02020603050405020304" pitchFamily="18" charset="0"/>
                <a:cs typeface="Times New Roman" panose="02020603050405020304" pitchFamily="18" charset="0"/>
              </a:rPr>
              <a:t>Внешние </a:t>
            </a:r>
            <a:r>
              <a:rPr lang="ru-RU" sz="1600" dirty="0">
                <a:latin typeface="Times New Roman" panose="02020603050405020304" pitchFamily="18" charset="0"/>
                <a:cs typeface="Times New Roman" panose="02020603050405020304" pitchFamily="18" charset="0"/>
              </a:rPr>
              <a:t>- это оплата труда работников, топлива, комплектующих изделий, т.е. того, что не производит предприятие для создания данного изделия. В зависимости от специализации величина внешних издержек для производства одной и той же продукции колеблется. Так, на сборочных заводах удельный вес внешних издержек больше</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Владелец собственного предприятия или магазина не платит самому себе заработную плату, не получает арендной платы за здание, в котором находится магазин. Если вкладывает денежные средства в торговлю, то не получает тех процентов, которые бы он имел, положив деньги в банк. Но владелец данного предприятия получает так называемую нормальную прибыль. В противном случае он не будет заниматься этим делом. Эта прибыль составляет элемент издержек. Принято выделять чистую, или экономическую, прибыль, которая равна общей выручке за вычетом внешних и внутренних издержек, включая и нормальную прибыль. </a:t>
            </a:r>
            <a:endParaRPr lang="ru-RU" sz="1600" dirty="0" smtClean="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95887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47"/>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32</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0" y="0"/>
            <a:ext cx="12191998" cy="7078861"/>
          </a:xfrm>
          <a:prstGeom prst="rect">
            <a:avLst/>
          </a:prstGeom>
        </p:spPr>
        <p:txBody>
          <a:bodyPr wrap="square">
            <a:spAutoFit/>
          </a:bodyPr>
          <a:lstStyle/>
          <a:p>
            <a:pPr algn="just"/>
            <a:endParaRPr lang="ru-RU" sz="1600" dirty="0" smtClean="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  В отличие от экономической бухгалтерская прибыль равна общей выручке минус внешние издержки.</a:t>
            </a:r>
          </a:p>
          <a:p>
            <a:pPr algn="just"/>
            <a:r>
              <a:rPr lang="ru-RU" sz="1600" b="1" dirty="0" smtClean="0">
                <a:solidFill>
                  <a:srgbClr val="C00000"/>
                </a:solidFill>
                <a:latin typeface="Times New Roman" pitchFamily="18" charset="0"/>
                <a:cs typeface="Times New Roman" pitchFamily="18" charset="0"/>
              </a:rPr>
              <a:t>Внутренние</a:t>
            </a:r>
            <a:r>
              <a:rPr lang="ru-RU" sz="1600" dirty="0" smtClean="0">
                <a:solidFill>
                  <a:srgbClr val="C00000"/>
                </a:solidFill>
                <a:latin typeface="Times New Roman" pitchFamily="18" charset="0"/>
                <a:cs typeface="Times New Roman" pitchFamily="18" charset="0"/>
              </a:rPr>
              <a:t> </a:t>
            </a:r>
            <a:r>
              <a:rPr lang="ru-RU" sz="1600" b="1" dirty="0" smtClean="0">
                <a:solidFill>
                  <a:srgbClr val="C00000"/>
                </a:solidFill>
                <a:latin typeface="Times New Roman" pitchFamily="18" charset="0"/>
                <a:cs typeface="Times New Roman" pitchFamily="18" charset="0"/>
              </a:rPr>
              <a:t>издержки</a:t>
            </a:r>
            <a:r>
              <a:rPr lang="ru-RU" sz="1600" dirty="0" smtClean="0">
                <a:latin typeface="Times New Roman" pitchFamily="18" charset="0"/>
                <a:cs typeface="Times New Roman" pitchFamily="18" charset="0"/>
              </a:rPr>
              <a:t> – </a:t>
            </a:r>
            <a:r>
              <a:rPr lang="ru-RU" sz="1600" b="1" dirty="0" smtClean="0">
                <a:latin typeface="Times New Roman" pitchFamily="18" charset="0"/>
                <a:cs typeface="Times New Roman" pitchFamily="18" charset="0"/>
              </a:rPr>
              <a:t>затраты</a:t>
            </a:r>
            <a:r>
              <a:rPr lang="ru-RU" sz="1600" dirty="0" smtClean="0">
                <a:latin typeface="Times New Roman" pitchFamily="18" charset="0"/>
                <a:cs typeface="Times New Roman" pitchFamily="18" charset="0"/>
              </a:rPr>
              <a:t>, связанные с использованием собственных самостоятельно используемых ресурсов. </a:t>
            </a:r>
            <a:r>
              <a:rPr lang="ru-RU" sz="1600" b="1" dirty="0" smtClean="0">
                <a:latin typeface="Times New Roman" pitchFamily="18" charset="0"/>
                <a:cs typeface="Times New Roman" pitchFamily="18" charset="0"/>
              </a:rPr>
              <a:t>Внутренние</a:t>
            </a:r>
            <a:r>
              <a:rPr lang="ru-RU" sz="1600"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издержки</a:t>
            </a:r>
            <a:r>
              <a:rPr lang="ru-RU" sz="1600" dirty="0" smtClean="0">
                <a:latin typeface="Times New Roman" pitchFamily="18" charset="0"/>
                <a:cs typeface="Times New Roman" pitchFamily="18" charset="0"/>
              </a:rPr>
              <a:t> составляют платежи, которые компания могла бы получить за эти ресурсы при самом лучшем из всех альтернативных шансов их использования.</a:t>
            </a:r>
            <a:endParaRPr lang="ru-RU" sz="1600" b="1" dirty="0" smtClean="0">
              <a:latin typeface="Times New Roman" pitchFamily="18" charset="0"/>
              <a:cs typeface="Times New Roman" pitchFamily="18" charset="0"/>
            </a:endParaRPr>
          </a:p>
          <a:p>
            <a:pPr algn="just"/>
            <a:r>
              <a:rPr lang="ru-RU" sz="1600" b="1" dirty="0" smtClean="0">
                <a:solidFill>
                  <a:srgbClr val="00B0F0"/>
                </a:solidFill>
                <a:latin typeface="Times New Roman" pitchFamily="18" charset="0"/>
                <a:cs typeface="Times New Roman" pitchFamily="18" charset="0"/>
              </a:rPr>
              <a:t>  </a:t>
            </a:r>
            <a:r>
              <a:rPr lang="ru-RU" b="1" dirty="0" smtClean="0">
                <a:solidFill>
                  <a:srgbClr val="00B0F0"/>
                </a:solidFill>
                <a:latin typeface="Times New Roman" pitchFamily="18" charset="0"/>
                <a:cs typeface="Times New Roman" pitchFamily="18" charset="0"/>
              </a:rPr>
              <a:t>7. Заработная </a:t>
            </a:r>
            <a:r>
              <a:rPr lang="ru-RU" b="1" dirty="0">
                <a:solidFill>
                  <a:srgbClr val="00B0F0"/>
                </a:solidFill>
                <a:latin typeface="Times New Roman" panose="02020603050405020304" pitchFamily="18" charset="0"/>
                <a:cs typeface="Times New Roman" panose="02020603050405020304" pitchFamily="18" charset="0"/>
              </a:rPr>
              <a:t>плата (оплата труда работника) </a:t>
            </a:r>
            <a:r>
              <a:rPr lang="ru-RU" sz="1600" dirty="0">
                <a:latin typeface="Times New Roman" panose="02020603050405020304" pitchFamily="18" charset="0"/>
                <a:cs typeface="Times New Roman" panose="02020603050405020304" pitchFamily="18" charset="0"/>
              </a:rPr>
              <a:t>— вознаграждение или денежная компенсация  за труд в зависимости от квалификации работника, сложности, количества, качества и условий работы. Можно сказать, что заработная плата — это установленное соглашением сторон систематическое вознаграждение сотрудника за выполняемую по трудовому договору работу</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b="1" dirty="0">
                <a:solidFill>
                  <a:schemeClr val="accent2"/>
                </a:solidFill>
                <a:latin typeface="Times New Roman" panose="02020603050405020304" pitchFamily="18" charset="0"/>
                <a:cs typeface="Times New Roman" panose="02020603050405020304" pitchFamily="18" charset="0"/>
              </a:rPr>
              <a:t>Зарплата и трудовое законодательство</a:t>
            </a:r>
          </a:p>
          <a:p>
            <a:pPr algn="just"/>
            <a:r>
              <a:rPr lang="ru-RU" sz="1600" dirty="0">
                <a:latin typeface="Times New Roman" panose="02020603050405020304" pitchFamily="18" charset="0"/>
                <a:cs typeface="Times New Roman" panose="02020603050405020304" pitchFamily="18" charset="0"/>
              </a:rPr>
              <a:t>С точки зрения трудового законодательства зарплата, или оплата труда — вознаграждение сотрудника за выполненную работу. Согласно статье 129 ТК РФ уровень зарплаты определяется квалификацией работника, а также сложностью, количеством, качеством и условиями работы, которую он выполняет. К зарплате принято относить и выплаты компенсационного и стимулирующего </a:t>
            </a:r>
            <a:r>
              <a:rPr lang="ru-RU" sz="1600" dirty="0" err="1">
                <a:latin typeface="Times New Roman" panose="02020603050405020304" pitchFamily="18" charset="0"/>
                <a:cs typeface="Times New Roman" panose="02020603050405020304" pitchFamily="18" charset="0"/>
              </a:rPr>
              <a:t>характера.Трудовым</a:t>
            </a:r>
            <a:r>
              <a:rPr lang="ru-RU" sz="1600" dirty="0">
                <a:latin typeface="Times New Roman" panose="02020603050405020304" pitchFamily="18" charset="0"/>
                <a:cs typeface="Times New Roman" panose="02020603050405020304" pitchFamily="18" charset="0"/>
              </a:rPr>
              <a:t> законодательством предусмотрена также выплата зарплаты за неотработанное время</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b="1" dirty="0">
                <a:solidFill>
                  <a:schemeClr val="accent2"/>
                </a:solidFill>
                <a:latin typeface="Times New Roman" panose="02020603050405020304" pitchFamily="18" charset="0"/>
                <a:cs typeface="Times New Roman" panose="02020603050405020304" pitchFamily="18" charset="0"/>
              </a:rPr>
              <a:t>Структура оплаты труда </a:t>
            </a:r>
          </a:p>
          <a:p>
            <a:pPr algn="just"/>
            <a:r>
              <a:rPr lang="ru-RU" sz="1600" dirty="0">
                <a:latin typeface="Times New Roman" panose="02020603050405020304" pitchFamily="18" charset="0"/>
                <a:cs typeface="Times New Roman" panose="02020603050405020304" pitchFamily="18" charset="0"/>
              </a:rPr>
              <a:t>На практике, оплата труда на предприятии имеет следующую структуру</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1. </a:t>
            </a:r>
            <a:r>
              <a:rPr lang="ru-RU" sz="1600" b="1" i="1" dirty="0">
                <a:latin typeface="Times New Roman" panose="02020603050405020304" pitchFamily="18" charset="0"/>
                <a:cs typeface="Times New Roman" panose="02020603050405020304" pitchFamily="18" charset="0"/>
              </a:rPr>
              <a:t>Основная заработная плата </a:t>
            </a:r>
            <a:r>
              <a:rPr lang="ru-RU" sz="1600" dirty="0">
                <a:latin typeface="Times New Roman" panose="02020603050405020304" pitchFamily="18" charset="0"/>
                <a:cs typeface="Times New Roman" panose="02020603050405020304" pitchFamily="18" charset="0"/>
              </a:rPr>
              <a:t>— это выплаты заработной платы за фактически выполненную работу</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2. </a:t>
            </a:r>
            <a:r>
              <a:rPr lang="ru-RU" sz="1600" b="1" i="1" dirty="0">
                <a:latin typeface="Times New Roman" panose="02020603050405020304" pitchFamily="18" charset="0"/>
                <a:cs typeface="Times New Roman" panose="02020603050405020304" pitchFamily="18" charset="0"/>
              </a:rPr>
              <a:t>Премии </a:t>
            </a:r>
            <a:r>
              <a:rPr lang="ru-RU" sz="1600" dirty="0">
                <a:latin typeface="Times New Roman" panose="02020603050405020304" pitchFamily="18" charset="0"/>
                <a:cs typeface="Times New Roman" panose="02020603050405020304" pitchFamily="18" charset="0"/>
              </a:rPr>
              <a:t>— это выплаты стимулирующего характера. Премирование может производиться по таким основаниям</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по итогам работы за месяц</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по итогам работы за год</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за внедрение новой техники и технологии</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за </a:t>
            </a:r>
            <a:r>
              <a:rPr lang="ru-RU" sz="1600" dirty="0">
                <a:latin typeface="Times New Roman" panose="02020603050405020304" pitchFamily="18" charset="0"/>
                <a:cs typeface="Times New Roman" panose="02020603050405020304" pitchFamily="18" charset="0"/>
              </a:rPr>
              <a:t>экономию материальных ресурсов</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за качественное выполнение работ и заданий администрации</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за отдельные виды работ</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за квалификацию, профессиональное мастерство</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3. </a:t>
            </a:r>
            <a:r>
              <a:rPr lang="ru-RU" sz="1600" b="1" i="1" dirty="0">
                <a:latin typeface="Times New Roman" panose="02020603050405020304" pitchFamily="18" charset="0"/>
                <a:cs typeface="Times New Roman" panose="02020603050405020304" pitchFamily="18" charset="0"/>
              </a:rPr>
              <a:t>Компенсации. Это выплаты</a:t>
            </a:r>
            <a:r>
              <a:rPr lang="ru-RU" sz="1600" b="1" dirty="0">
                <a:latin typeface="Times New Roman" panose="02020603050405020304" pitchFamily="18" charset="0"/>
                <a:cs typeface="Times New Roman" panose="02020603050405020304" pitchFamily="18" charset="0"/>
              </a:rPr>
              <a:t>:</a:t>
            </a:r>
          </a:p>
          <a:p>
            <a:pPr algn="just"/>
            <a:r>
              <a:rPr lang="ru-RU" sz="1600" dirty="0">
                <a:latin typeface="Times New Roman" panose="02020603050405020304" pitchFamily="18" charset="0"/>
                <a:cs typeface="Times New Roman" panose="02020603050405020304" pitchFamily="18" charset="0"/>
              </a:rPr>
              <a:t>за работу в ночное время</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за работу во вторую и третью смены;</a:t>
            </a:r>
          </a:p>
          <a:p>
            <a:pPr algn="just"/>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50974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4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33</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0" y="0"/>
            <a:ext cx="12082272" cy="6247864"/>
          </a:xfrm>
          <a:prstGeom prst="rect">
            <a:avLst/>
          </a:prstGeom>
        </p:spPr>
        <p:txBody>
          <a:bodyPr wrap="square">
            <a:spAutoFit/>
          </a:bodyPr>
          <a:lstStyle/>
          <a:p>
            <a:pPr algn="just"/>
            <a:r>
              <a:rPr lang="ru-RU" sz="1600" dirty="0">
                <a:latin typeface="Times New Roman" panose="02020603050405020304" pitchFamily="18" charset="0"/>
                <a:cs typeface="Times New Roman" panose="02020603050405020304" pitchFamily="18" charset="0"/>
              </a:rPr>
              <a:t>за сверхурочные работы</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за работы в праздничные и выходные дни</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за выполнение работ в условиях, отклоняющихся от нормальных условий труда</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за совмещение профессий</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за высокую производительность труда</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на период освоения нового производства (продукции) и т. д.</a:t>
            </a:r>
          </a:p>
          <a:p>
            <a:pPr algn="just"/>
            <a:r>
              <a:rPr lang="ru-RU" sz="1600" dirty="0">
                <a:latin typeface="Times New Roman" panose="02020603050405020304" pitchFamily="18" charset="0"/>
                <a:cs typeface="Times New Roman" panose="02020603050405020304" pitchFamily="18" charset="0"/>
              </a:rPr>
              <a:t>4.</a:t>
            </a:r>
            <a:r>
              <a:rPr lang="ru-RU" sz="1600" i="1" dirty="0">
                <a:latin typeface="Times New Roman" panose="02020603050405020304" pitchFamily="18" charset="0"/>
                <a:cs typeface="Times New Roman" panose="02020603050405020304" pitchFamily="18" charset="0"/>
              </a:rPr>
              <a:t> </a:t>
            </a:r>
            <a:r>
              <a:rPr lang="ru-RU" sz="1600" b="1" i="1" dirty="0">
                <a:latin typeface="Times New Roman" panose="02020603050405020304" pitchFamily="18" charset="0"/>
                <a:cs typeface="Times New Roman" panose="02020603050405020304" pitchFamily="18" charset="0"/>
              </a:rPr>
              <a:t>Гарантии</a:t>
            </a:r>
            <a:r>
              <a:rPr lang="ru-RU" sz="1600" i="1"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 это выплаты за фактически неотработанное, не явочное время:</a:t>
            </a:r>
          </a:p>
          <a:p>
            <a:pPr algn="just"/>
            <a:r>
              <a:rPr lang="ru-RU" sz="1600" dirty="0">
                <a:latin typeface="Times New Roman" panose="02020603050405020304" pitchFamily="18" charset="0"/>
                <a:cs typeface="Times New Roman" panose="02020603050405020304" pitchFamily="18" charset="0"/>
              </a:rPr>
              <a:t>выслуга лет</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оплата учебных отпусков</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оплата простоев не по вине работника</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оплата за время вынужденного прогула</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оплата за период обучения работников, направленных на повышение квалификации или обучение вторым профессиям</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региональные надбавки</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специальные надбавки  и др</a:t>
            </a:r>
            <a:r>
              <a:rPr lang="ru-RU" sz="1600" dirty="0" smtClean="0">
                <a:latin typeface="Times New Roman" panose="02020603050405020304" pitchFamily="18" charset="0"/>
                <a:cs typeface="Times New Roman" panose="02020603050405020304" pitchFamily="18" charset="0"/>
              </a:rPr>
              <a:t>.</a:t>
            </a:r>
          </a:p>
          <a:p>
            <a:pPr algn="just"/>
            <a:endParaRPr lang="ru-RU" sz="1600" dirty="0" smtClean="0">
              <a:latin typeface="Times New Roman" panose="02020603050405020304" pitchFamily="18" charset="0"/>
              <a:cs typeface="Times New Roman" panose="02020603050405020304" pitchFamily="18" charset="0"/>
            </a:endParaRPr>
          </a:p>
          <a:p>
            <a:pPr algn="just"/>
            <a:r>
              <a:rPr lang="ru-RU" sz="1600" b="1" dirty="0">
                <a:solidFill>
                  <a:schemeClr val="accent2"/>
                </a:solidFill>
                <a:latin typeface="Times New Roman" panose="02020603050405020304" pitchFamily="18" charset="0"/>
                <a:cs typeface="Times New Roman" panose="02020603050405020304" pitchFamily="18" charset="0"/>
              </a:rPr>
              <a:t>Принципы заработной платы</a:t>
            </a:r>
          </a:p>
          <a:p>
            <a:pPr algn="just"/>
            <a:r>
              <a:rPr lang="ru-RU" sz="1600" dirty="0">
                <a:latin typeface="Times New Roman" panose="02020603050405020304" pitchFamily="18" charset="0"/>
                <a:cs typeface="Times New Roman" panose="02020603050405020304" pitchFamily="18" charset="0"/>
              </a:rPr>
              <a:t>Принципы заработной платы основываются на следующих положениях</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-Обеспечение </a:t>
            </a:r>
            <a:r>
              <a:rPr lang="ru-RU" sz="1600" dirty="0">
                <a:latin typeface="Times New Roman" panose="02020603050405020304" pitchFamily="18" charset="0"/>
                <a:cs typeface="Times New Roman" panose="02020603050405020304" pitchFamily="18" charset="0"/>
              </a:rPr>
              <a:t>равной оплаты за равный труд</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-Наличие </a:t>
            </a:r>
            <a:r>
              <a:rPr lang="ru-RU" sz="1600" dirty="0">
                <a:latin typeface="Times New Roman" panose="02020603050405020304" pitchFamily="18" charset="0"/>
                <a:cs typeface="Times New Roman" panose="02020603050405020304" pitchFamily="18" charset="0"/>
              </a:rPr>
              <a:t>нескольких уровней оплаты труда по группам работников</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-Повышение </a:t>
            </a:r>
            <a:r>
              <a:rPr lang="ru-RU" sz="1600" dirty="0">
                <a:latin typeface="Times New Roman" panose="02020603050405020304" pitchFamily="18" charset="0"/>
                <a:cs typeface="Times New Roman" panose="02020603050405020304" pitchFamily="18" charset="0"/>
              </a:rPr>
              <a:t>реальной заработной платы</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-Опережающий </a:t>
            </a:r>
            <a:r>
              <a:rPr lang="ru-RU" sz="1600" dirty="0">
                <a:latin typeface="Times New Roman" panose="02020603050405020304" pitchFamily="18" charset="0"/>
                <a:cs typeface="Times New Roman" panose="02020603050405020304" pitchFamily="18" charset="0"/>
              </a:rPr>
              <a:t>рост производительности труда над темпами роста заработной платы</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-Осуществление </a:t>
            </a:r>
            <a:r>
              <a:rPr lang="ru-RU" sz="1600" dirty="0">
                <a:latin typeface="Times New Roman" panose="02020603050405020304" pitchFamily="18" charset="0"/>
                <a:cs typeface="Times New Roman" panose="02020603050405020304" pitchFamily="18" charset="0"/>
              </a:rPr>
              <a:t>оплаты в зависимости от количества и качества труда</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-Материальная </a:t>
            </a:r>
            <a:r>
              <a:rPr lang="ru-RU" sz="1600" dirty="0">
                <a:latin typeface="Times New Roman" panose="02020603050405020304" pitchFamily="18" charset="0"/>
                <a:cs typeface="Times New Roman" panose="02020603050405020304" pitchFamily="18" charset="0"/>
              </a:rPr>
              <a:t>заинтересованность работников в результатах своего труда и деятельности предприятия</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-Наличие </a:t>
            </a:r>
            <a:r>
              <a:rPr lang="ru-RU" sz="1600" dirty="0">
                <a:latin typeface="Times New Roman" panose="02020603050405020304" pitchFamily="18" charset="0"/>
                <a:cs typeface="Times New Roman" panose="02020603050405020304" pitchFamily="18" charset="0"/>
              </a:rPr>
              <a:t>гарантий. На каждом предприятии устанавливается минимальный размер заработной платы работника</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endParaRPr lang="ru-RU"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06951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4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34</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0" y="0"/>
            <a:ext cx="12094464" cy="7294305"/>
          </a:xfrm>
          <a:prstGeom prst="rect">
            <a:avLst/>
          </a:prstGeom>
        </p:spPr>
        <p:txBody>
          <a:bodyPr wrap="square">
            <a:spAutoFit/>
          </a:bodyPr>
          <a:lstStyle/>
          <a:p>
            <a:pPr algn="just"/>
            <a:r>
              <a:rPr lang="ru-RU" b="1" dirty="0">
                <a:solidFill>
                  <a:schemeClr val="accent2"/>
                </a:solidFill>
                <a:latin typeface="Times New Roman" panose="02020603050405020304" pitchFamily="18" charset="0"/>
                <a:cs typeface="Times New Roman" panose="02020603050405020304" pitchFamily="18" charset="0"/>
              </a:rPr>
              <a:t>Порядок выплаты заработной платы</a:t>
            </a:r>
          </a:p>
          <a:p>
            <a:pPr algn="just"/>
            <a:r>
              <a:rPr lang="ru-RU" dirty="0">
                <a:latin typeface="Times New Roman" panose="02020603050405020304" pitchFamily="18" charset="0"/>
                <a:cs typeface="Times New Roman" panose="02020603050405020304" pitchFamily="18" charset="0"/>
              </a:rPr>
              <a:t>Выдача зарплаты персоналу должна производиться с учетом требований статьи 136 ТК РФ, а именно: не реже чем каждые полмесяца, в точности в установленный Правилами трудового распорядка или трудовым договором день, а также не позднее 15 календарных дней с момента окончания периода, за который она начислялась. Таким образом, заработная плата выдается работникам не реже двух раз в месяц</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just"/>
            <a:r>
              <a:rPr lang="ru-RU" b="1" dirty="0">
                <a:solidFill>
                  <a:schemeClr val="accent2"/>
                </a:solidFill>
                <a:latin typeface="Times New Roman" panose="02020603050405020304" pitchFamily="18" charset="0"/>
                <a:cs typeface="Times New Roman" panose="02020603050405020304" pitchFamily="18" charset="0"/>
              </a:rPr>
              <a:t>Формы заработной платы</a:t>
            </a:r>
          </a:p>
          <a:p>
            <a:pPr algn="just"/>
            <a:r>
              <a:rPr lang="ru-RU" dirty="0">
                <a:latin typeface="Times New Roman" panose="02020603050405020304" pitchFamily="18" charset="0"/>
                <a:cs typeface="Times New Roman" panose="02020603050405020304" pitchFamily="18" charset="0"/>
              </a:rPr>
              <a:t>Номинальная заработная плата — сумма денег, полученная за определенный период времени. Номинальная заработная плаза не отражает уровня цен, поэтому её увеличение не означает реального роста уровня жизни</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Реальная заработная плата — количество товаров и услуг, которое можно приобрести на номинальную зарплату</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Виды и способы начисления заработной платы работникам</a:t>
            </a:r>
          </a:p>
          <a:p>
            <a:pPr algn="just"/>
            <a:r>
              <a:rPr lang="ru-RU" dirty="0">
                <a:latin typeface="Times New Roman" panose="02020603050405020304" pitchFamily="18" charset="0"/>
                <a:cs typeface="Times New Roman" panose="02020603050405020304" pitchFamily="18" charset="0"/>
              </a:rPr>
              <a:t>Существуют следующие системы оплаты труда работников</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сдельная; повременная.</a:t>
            </a:r>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При сдельной системе оплаты труда  заработная плата работника зависит от количества изготовленной этим работником продукции (оказанных услуг или выполненных работ</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Когда следует применять сдельную или повременную оплату труда</a:t>
            </a:r>
          </a:p>
          <a:p>
            <a:pPr algn="just"/>
            <a:r>
              <a:rPr lang="ru-RU" dirty="0">
                <a:latin typeface="Times New Roman" panose="02020603050405020304" pitchFamily="18" charset="0"/>
                <a:cs typeface="Times New Roman" panose="02020603050405020304" pitchFamily="18" charset="0"/>
              </a:rPr>
              <a:t>Повременная система оплаты труда применяется, как правило, в отношении специалистов, должностные обязанности которых отличаются разнообразием и тяжело поддаются количественному учету (например, когда речь идет о специалистах бухгалтерского учета, сотрудниках юридической службы, кадровых работниках и т. д</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Если показатель качества выполненной работы или оказанной услуги важнее количественного показателя, то следует применять повременную схему оплаты труда</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Что же касается сдельной системы оплаты труда, то приоритетной сферой ее применения является  производство продукции. То есть, если нужно повысить эффективность производства при наличии возможности измерения количественного результата сделанной работы, то следует внедрять сдельную систему оплаты труда. При этом применяемый порядок расчета и выплаты заработной платы персонала следует прописать в коллективном и трудовом договоре, а также в локально нормативных актах организации.</a:t>
            </a:r>
          </a:p>
        </p:txBody>
      </p:sp>
    </p:spTree>
    <p:extLst>
      <p:ext uri="{BB962C8B-B14F-4D97-AF65-F5344CB8AC3E}">
        <p14:creationId xmlns:p14="http://schemas.microsoft.com/office/powerpoint/2010/main" val="7713133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4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35</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0" y="-114944"/>
            <a:ext cx="12033504" cy="7232749"/>
          </a:xfrm>
          <a:prstGeom prst="rect">
            <a:avLst/>
          </a:prstGeom>
        </p:spPr>
        <p:txBody>
          <a:bodyPr wrap="square">
            <a:spAutoFit/>
          </a:bodyPr>
          <a:lstStyle/>
          <a:p>
            <a:pPr algn="just"/>
            <a:r>
              <a:rPr lang="ru-RU" sz="1600" b="1" dirty="0">
                <a:solidFill>
                  <a:schemeClr val="accent2"/>
                </a:solidFill>
                <a:latin typeface="Times New Roman" pitchFamily="18" charset="0"/>
                <a:cs typeface="Times New Roman" pitchFamily="18" charset="0"/>
              </a:rPr>
              <a:t>Минимальная заработная плата</a:t>
            </a:r>
          </a:p>
          <a:p>
            <a:pPr algn="just"/>
            <a:r>
              <a:rPr lang="ru-RU" sz="1600" dirty="0">
                <a:latin typeface="Times New Roman" pitchFamily="18" charset="0"/>
                <a:cs typeface="Times New Roman" pitchFamily="18" charset="0"/>
              </a:rPr>
              <a:t>Минимальная заработная плата — это официально устанавливаемый государством минимальный уровень оплаты труда на предприятиях любой формы собственности в виде наименьшей месячной ставки или почасовой оплаты</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Ни одна организация в России не имеет права выплачивать месячную зарплату меньше МРОТ (минимального размера оплаты труда) за исключением случаев, когда специалист трудится на условиях совместительства или в режиме неполного рабочего времени</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Размер минимальной платы (МРОТ) используется для исчисления размеров государственных налогов, платежей, штрафов</a:t>
            </a:r>
            <a:r>
              <a:rPr lang="ru-RU" sz="1600" dirty="0" smtClean="0">
                <a:latin typeface="Times New Roman" pitchFamily="18" charset="0"/>
                <a:cs typeface="Times New Roman" pitchFamily="18" charset="0"/>
              </a:rPr>
              <a:t>.</a:t>
            </a:r>
          </a:p>
          <a:p>
            <a:pPr algn="just"/>
            <a:r>
              <a:rPr lang="ru-RU" sz="1600" b="1" dirty="0" smtClean="0">
                <a:latin typeface="Times New Roman" pitchFamily="18" charset="0"/>
                <a:cs typeface="Times New Roman" pitchFamily="18" charset="0"/>
              </a:rPr>
              <a:t>    </a:t>
            </a:r>
            <a:endParaRPr lang="ru-RU" b="1" dirty="0" smtClean="0">
              <a:solidFill>
                <a:srgbClr val="00B0F0"/>
              </a:solidFill>
              <a:latin typeface="Times New Roman" pitchFamily="18" charset="0"/>
              <a:cs typeface="Times New Roman" pitchFamily="18" charset="0"/>
            </a:endParaRPr>
          </a:p>
          <a:p>
            <a:pPr algn="just"/>
            <a:r>
              <a:rPr lang="ru-RU" b="1" dirty="0" smtClean="0">
                <a:solidFill>
                  <a:srgbClr val="00B0F0"/>
                </a:solidFill>
                <a:latin typeface="Times New Roman" pitchFamily="18" charset="0"/>
                <a:cs typeface="Times New Roman" pitchFamily="18" charset="0"/>
              </a:rPr>
              <a:t>     8. Коллективный</a:t>
            </a:r>
            <a:r>
              <a:rPr lang="ru-RU" dirty="0" smtClean="0">
                <a:solidFill>
                  <a:srgbClr val="00B0F0"/>
                </a:solidFill>
                <a:latin typeface="Times New Roman" pitchFamily="18" charset="0"/>
                <a:cs typeface="Times New Roman" pitchFamily="18" charset="0"/>
              </a:rPr>
              <a:t> </a:t>
            </a:r>
            <a:r>
              <a:rPr lang="ru-RU" b="1" dirty="0" smtClean="0">
                <a:solidFill>
                  <a:srgbClr val="00B0F0"/>
                </a:solidFill>
                <a:latin typeface="Times New Roman" pitchFamily="18" charset="0"/>
                <a:cs typeface="Times New Roman" pitchFamily="18" charset="0"/>
              </a:rPr>
              <a:t>договор</a:t>
            </a:r>
            <a:r>
              <a:rPr lang="ru-RU" sz="1600" dirty="0" smtClean="0">
                <a:latin typeface="Times New Roman" pitchFamily="18" charset="0"/>
                <a:cs typeface="Times New Roman" pitchFamily="18" charset="0"/>
              </a:rPr>
              <a:t>– правовой акт, регулирующий социально-</a:t>
            </a:r>
            <a:r>
              <a:rPr lang="ru-RU" sz="1600" b="1" dirty="0" smtClean="0">
                <a:latin typeface="Times New Roman" pitchFamily="18" charset="0"/>
                <a:cs typeface="Times New Roman" pitchFamily="18" charset="0"/>
              </a:rPr>
              <a:t>трудовые</a:t>
            </a:r>
            <a:r>
              <a:rPr lang="ru-RU" sz="1600" dirty="0" smtClean="0">
                <a:latin typeface="Times New Roman" pitchFamily="18" charset="0"/>
                <a:cs typeface="Times New Roman" pitchFamily="18" charset="0"/>
              </a:rPr>
              <a:t> отношения и заключаемый работниками организации, филиала, представительства с работодателем. </a:t>
            </a:r>
            <a:r>
              <a:rPr lang="ru-RU" sz="1600" b="1" dirty="0" smtClean="0">
                <a:latin typeface="Times New Roman" pitchFamily="18" charset="0"/>
                <a:cs typeface="Times New Roman" pitchFamily="18" charset="0"/>
              </a:rPr>
              <a:t>Трудовые</a:t>
            </a:r>
            <a:r>
              <a:rPr lang="ru-RU" sz="1600" dirty="0" smtClean="0">
                <a:latin typeface="Times New Roman" pitchFamily="18" charset="0"/>
                <a:cs typeface="Times New Roman" pitchFamily="18" charset="0"/>
              </a:rPr>
              <a:t> конфликты- противоречия организационно-</a:t>
            </a:r>
            <a:r>
              <a:rPr lang="ru-RU" sz="1600" b="1" dirty="0" smtClean="0">
                <a:latin typeface="Times New Roman" pitchFamily="18" charset="0"/>
                <a:cs typeface="Times New Roman" pitchFamily="18" charset="0"/>
              </a:rPr>
              <a:t>трудовых</a:t>
            </a:r>
            <a:r>
              <a:rPr lang="ru-RU" sz="1600" dirty="0" smtClean="0">
                <a:latin typeface="Times New Roman" pitchFamily="18" charset="0"/>
                <a:cs typeface="Times New Roman" pitchFamily="18" charset="0"/>
              </a:rPr>
              <a:t> отношений, принимающие характер прямых социальных столкновений между индивидами и группами работников. Под содержанием коллективного договора понимаются согласованные сторонами условия (положения), призванные регулировать социально-трудовые отношения в данной организации.</a:t>
            </a:r>
          </a:p>
          <a:p>
            <a:pPr algn="just"/>
            <a:r>
              <a:rPr lang="ru-RU" sz="1600" dirty="0" smtClean="0">
                <a:latin typeface="Times New Roman" pitchFamily="18" charset="0"/>
                <a:cs typeface="Times New Roman" pitchFamily="18" charset="0"/>
              </a:rPr>
              <a:t>    В коллективный договор могут включаться взаимные обязательства работников и работодателей по следующим вопросам:</a:t>
            </a:r>
          </a:p>
          <a:p>
            <a:pPr algn="just"/>
            <a:r>
              <a:rPr lang="ru-RU" sz="1600" dirty="0" smtClean="0">
                <a:latin typeface="Times New Roman" pitchFamily="18" charset="0"/>
                <a:cs typeface="Times New Roman" pitchFamily="18" charset="0"/>
              </a:rPr>
              <a:t>-формы, системы и размеры оплаты труда;</a:t>
            </a:r>
          </a:p>
          <a:p>
            <a:pPr algn="just"/>
            <a:r>
              <a:rPr lang="ru-RU" sz="1600" dirty="0" smtClean="0">
                <a:latin typeface="Times New Roman" pitchFamily="18" charset="0"/>
                <a:cs typeface="Times New Roman" pitchFamily="18" charset="0"/>
              </a:rPr>
              <a:t>-выплата пособий, компенсаций;</a:t>
            </a:r>
          </a:p>
          <a:p>
            <a:pPr algn="just"/>
            <a:r>
              <a:rPr lang="ru-RU" sz="1600" dirty="0" smtClean="0">
                <a:latin typeface="Times New Roman" pitchFamily="18" charset="0"/>
                <a:cs typeface="Times New Roman" pitchFamily="18" charset="0"/>
              </a:rPr>
              <a:t>-механизм регулирования оплаты труда с учетом роста цен, уровня инфляции, выполнения показателей, определенных коллективным договором;</a:t>
            </a:r>
          </a:p>
          <a:p>
            <a:pPr algn="just"/>
            <a:r>
              <a:rPr lang="ru-RU" sz="1600" dirty="0" smtClean="0">
                <a:latin typeface="Times New Roman" pitchFamily="18" charset="0"/>
                <a:cs typeface="Times New Roman" pitchFamily="18" charset="0"/>
              </a:rPr>
              <a:t>-занятость, переобучение, условия высвобождения работников;</a:t>
            </a:r>
          </a:p>
          <a:p>
            <a:pPr algn="just"/>
            <a:r>
              <a:rPr lang="ru-RU" sz="1600" dirty="0" smtClean="0">
                <a:latin typeface="Times New Roman" pitchFamily="18" charset="0"/>
                <a:cs typeface="Times New Roman" pitchFamily="18" charset="0"/>
              </a:rPr>
              <a:t>-рабочее время и время отдыха, включая вопросы предоставления дополнительных отпусков;</a:t>
            </a:r>
          </a:p>
          <a:p>
            <a:pPr algn="just"/>
            <a:r>
              <a:rPr lang="ru-RU" sz="1600" dirty="0" smtClean="0">
                <a:latin typeface="Times New Roman" pitchFamily="18" charset="0"/>
                <a:cs typeface="Times New Roman" pitchFamily="18" charset="0"/>
              </a:rPr>
              <a:t>-улучшение условий и охраны труда работников, в том числе женщин и молодежи;</a:t>
            </a:r>
          </a:p>
          <a:p>
            <a:pPr algn="just"/>
            <a:r>
              <a:rPr lang="ru-RU" sz="1600" dirty="0" smtClean="0">
                <a:latin typeface="Times New Roman" pitchFamily="18" charset="0"/>
                <a:cs typeface="Times New Roman" pitchFamily="18" charset="0"/>
              </a:rPr>
              <a:t>-соблюдение интересов работников при приватизации организации, ведомственного жилья;</a:t>
            </a:r>
          </a:p>
          <a:p>
            <a:pPr algn="just"/>
            <a:r>
              <a:rPr lang="ru-RU" sz="1600" dirty="0" smtClean="0">
                <a:latin typeface="Times New Roman" pitchFamily="18" charset="0"/>
                <a:cs typeface="Times New Roman" pitchFamily="18" charset="0"/>
              </a:rPr>
              <a:t>-экологическая безопасность и охрана здоровья работников на производстве;</a:t>
            </a:r>
          </a:p>
          <a:p>
            <a:pPr algn="just"/>
            <a:r>
              <a:rPr lang="ru-RU" sz="1600" dirty="0" smtClean="0">
                <a:latin typeface="Times New Roman" pitchFamily="18" charset="0"/>
                <a:cs typeface="Times New Roman" pitchFamily="18" charset="0"/>
              </a:rPr>
              <a:t>-гарантии и льготы работникам, совмещающим работу с обучением;</a:t>
            </a:r>
          </a:p>
          <a:p>
            <a:pPr algn="just"/>
            <a:r>
              <a:rPr lang="ru-RU" sz="1600" dirty="0" smtClean="0">
                <a:latin typeface="Times New Roman" pitchFamily="18" charset="0"/>
                <a:cs typeface="Times New Roman" pitchFamily="18" charset="0"/>
              </a:rPr>
              <a:t>-оздоровление и отдых работников и членов их семей;</a:t>
            </a:r>
          </a:p>
          <a:p>
            <a:pPr algn="just"/>
            <a:r>
              <a:rPr lang="ru-RU" sz="1600" dirty="0" smtClean="0">
                <a:latin typeface="Times New Roman" pitchFamily="18" charset="0"/>
                <a:cs typeface="Times New Roman" pitchFamily="18" charset="0"/>
              </a:rPr>
              <a:t>-контроль за выполнением коллективного договора, порядок внесения в него изменений и дополнений;</a:t>
            </a:r>
          </a:p>
          <a:p>
            <a:pPr algn="just"/>
            <a:r>
              <a:rPr lang="ru-RU" sz="1600" dirty="0" smtClean="0">
                <a:latin typeface="Times New Roman" pitchFamily="18" charset="0"/>
                <a:cs typeface="Times New Roman" pitchFamily="18" charset="0"/>
              </a:rPr>
              <a:t>-ответственность сторон, обеспечение нормальной деятельности представителей работников;</a:t>
            </a:r>
          </a:p>
          <a:p>
            <a:pPr algn="just"/>
            <a:r>
              <a:rPr lang="ru-RU" sz="1600" dirty="0" smtClean="0">
                <a:latin typeface="Times New Roman" pitchFamily="18" charset="0"/>
                <a:cs typeface="Times New Roman" pitchFamily="18" charset="0"/>
              </a:rPr>
              <a:t>-отказ от забастовок при выполнении соответствующих условий коллективного договора и др.</a:t>
            </a:r>
          </a:p>
          <a:p>
            <a:pPr algn="just"/>
            <a:r>
              <a:rPr lang="ru-RU" sz="1600" dirty="0" smtClean="0">
                <a:latin typeface="Times New Roman" pitchFamily="18" charset="0"/>
                <a:cs typeface="Times New Roman" pitchFamily="18" charset="0"/>
              </a:rPr>
              <a:t>-Если стороны не смогли прийти к соглашению, составляется протокол разногласий.</a:t>
            </a:r>
          </a:p>
          <a:p>
            <a:pPr algn="just"/>
            <a:endParaRPr lang="ru-RU" sz="1600" dirty="0"/>
          </a:p>
        </p:txBody>
      </p:sp>
    </p:spTree>
    <p:extLst>
      <p:ext uri="{BB962C8B-B14F-4D97-AF65-F5344CB8AC3E}">
        <p14:creationId xmlns:p14="http://schemas.microsoft.com/office/powerpoint/2010/main" val="32060400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4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36</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0" y="-142504"/>
            <a:ext cx="12192000" cy="7971413"/>
          </a:xfrm>
          <a:prstGeom prst="rect">
            <a:avLst/>
          </a:prstGeom>
        </p:spPr>
        <p:txBody>
          <a:bodyPr wrap="square">
            <a:spAutoFit/>
          </a:bodyPr>
          <a:lstStyle/>
          <a:p>
            <a:pPr algn="just"/>
            <a:r>
              <a:rPr lang="ru-RU" dirty="0" smtClean="0">
                <a:latin typeface="Times New Roman" pitchFamily="18" charset="0"/>
                <a:cs typeface="Times New Roman" pitchFamily="18" charset="0"/>
              </a:rPr>
              <a:t>      Коллективный договор заключается на срок от одного года до трех лет. При смене собственника предприятия, если срок действия коллективного договора еще не истек, этот договор действителен в течение трех месяцев, после чего он должен быть заменен на новый. Если новый собственник согласен сохранить текст старого коллективного договора, должен быть составлен протокол согласия. При ликвидации предприятия коллективный договор действует в течение всего срока процедуры ликвидации. Стороны, подписавшие коллективный' договор, ежегодно должны отчитываться о его выполнении на общем собрании трудового коллектива.</a:t>
            </a:r>
            <a:r>
              <a:rPr lang="ru-RU" b="1" dirty="0" smtClean="0"/>
              <a:t> </a:t>
            </a:r>
          </a:p>
          <a:p>
            <a:r>
              <a:rPr lang="ru-RU" sz="1600" b="1" dirty="0" smtClean="0">
                <a:solidFill>
                  <a:srgbClr val="00B0F0"/>
                </a:solidFill>
                <a:latin typeface="Times New Roman" pitchFamily="18" charset="0"/>
                <a:cs typeface="Times New Roman" pitchFamily="18" charset="0"/>
              </a:rPr>
              <a:t>          8.1. Соглашение</a:t>
            </a:r>
            <a:r>
              <a:rPr lang="ru-RU" sz="1600" dirty="0" smtClean="0">
                <a:solidFill>
                  <a:srgbClr val="00B0F0"/>
                </a:solidFill>
                <a:latin typeface="Times New Roman" pitchFamily="18" charset="0"/>
                <a:cs typeface="Times New Roman" pitchFamily="18" charset="0"/>
              </a:rPr>
              <a:t> </a:t>
            </a:r>
            <a:r>
              <a:rPr lang="ru-RU" sz="1600" dirty="0" smtClean="0">
                <a:latin typeface="Times New Roman" pitchFamily="18" charset="0"/>
                <a:cs typeface="Times New Roman" pitchFamily="18" charset="0"/>
              </a:rPr>
              <a:t>— правовой акт, устанавливающий общие принципы регулирования социально-трудовых отношений и связанных с ними экономических отношений, заключаемый между полномочными представителями работников и работодателей на федеральном, региональном, отраслевом (межотраслевом) и территориальном уровнях в пределах их компетенции. Соглашение является формой социально-партнерского регулирования трудовых отношений.</a:t>
            </a:r>
            <a:r>
              <a:rPr lang="ru-RU" sz="1600" dirty="0" smtClean="0"/>
              <a:t> </a:t>
            </a:r>
          </a:p>
          <a:p>
            <a:pPr algn="just"/>
            <a:r>
              <a:rPr lang="ru-RU" sz="1600" b="1" i="1" dirty="0" smtClean="0">
                <a:latin typeface="Times New Roman" pitchFamily="18" charset="0"/>
                <a:cs typeface="Times New Roman" pitchFamily="18" charset="0"/>
              </a:rPr>
              <a:t>Виды соглашений: </a:t>
            </a:r>
            <a:r>
              <a:rPr lang="ru-RU" sz="1600" dirty="0" smtClean="0">
                <a:latin typeface="Times New Roman" pitchFamily="18" charset="0"/>
                <a:cs typeface="Times New Roman" pitchFamily="18" charset="0"/>
              </a:rPr>
              <a:t>генеральное, региональное, отраслевое (межотраслевое), территориальное и иные соглашения.</a:t>
            </a:r>
          </a:p>
          <a:p>
            <a:pPr algn="just"/>
            <a:r>
              <a:rPr lang="ru-RU" sz="1600" b="1" dirty="0" smtClean="0">
                <a:latin typeface="Times New Roman" pitchFamily="18" charset="0"/>
                <a:cs typeface="Times New Roman" pitchFamily="18" charset="0"/>
              </a:rPr>
              <a:t>-генеральное соглашение</a:t>
            </a:r>
            <a:r>
              <a:rPr lang="ru-RU" sz="1600" dirty="0" smtClean="0">
                <a:latin typeface="Times New Roman" pitchFamily="18" charset="0"/>
                <a:cs typeface="Times New Roman" pitchFamily="18" charset="0"/>
              </a:rPr>
              <a:t> устанавливает общие принципы регулирования социально-трудовых отношений на уровне субъектов РФ.</a:t>
            </a:r>
          </a:p>
          <a:p>
            <a:pPr algn="just"/>
            <a:r>
              <a:rPr lang="ru-RU" sz="1600" b="1" dirty="0" smtClean="0">
                <a:latin typeface="Times New Roman" pitchFamily="18" charset="0"/>
                <a:cs typeface="Times New Roman" pitchFamily="18" charset="0"/>
              </a:rPr>
              <a:t>-отраслевое (межотраслевое) соглашение</a:t>
            </a:r>
            <a:r>
              <a:rPr lang="ru-RU" sz="1600" dirty="0" smtClean="0">
                <a:latin typeface="Times New Roman" pitchFamily="18" charset="0"/>
                <a:cs typeface="Times New Roman" pitchFamily="18" charset="0"/>
              </a:rPr>
              <a:t> определяет общие условия оплаты труда, трудовые гарантии и льготы работникам отрасли (отраслей). Оно заключается на федеральном, региональном, территориальном уровнях социального партнерства.</a:t>
            </a:r>
          </a:p>
          <a:p>
            <a:pPr algn="just"/>
            <a:r>
              <a:rPr lang="ru-RU" sz="1600" b="1" dirty="0" smtClean="0">
                <a:latin typeface="Times New Roman" pitchFamily="18" charset="0"/>
                <a:cs typeface="Times New Roman" pitchFamily="18" charset="0"/>
              </a:rPr>
              <a:t>-территориальное соглашение</a:t>
            </a:r>
            <a:r>
              <a:rPr lang="ru-RU" sz="1600" dirty="0" smtClean="0">
                <a:latin typeface="Times New Roman" pitchFamily="18" charset="0"/>
                <a:cs typeface="Times New Roman" pitchFamily="18" charset="0"/>
              </a:rPr>
              <a:t> устанавливает общие условия труда, трудовые гарантии и льготы работникам на территории соответствующего муниципального образования.</a:t>
            </a:r>
          </a:p>
          <a:p>
            <a:r>
              <a:rPr lang="ru-RU" sz="1600" b="1" dirty="0" smtClean="0">
                <a:latin typeface="Times New Roman" pitchFamily="18" charset="0"/>
                <a:cs typeface="Times New Roman" pitchFamily="18" charset="0"/>
              </a:rPr>
              <a:t>-иные соглашения</a:t>
            </a:r>
            <a:r>
              <a:rPr lang="ru-RU" sz="1600" dirty="0" smtClean="0">
                <a:latin typeface="Times New Roman" pitchFamily="18" charset="0"/>
                <a:cs typeface="Times New Roman" pitchFamily="18" charset="0"/>
              </a:rPr>
              <a:t> – </a:t>
            </a:r>
            <a:r>
              <a:rPr lang="ru-RU" sz="1600" dirty="0" err="1" smtClean="0">
                <a:latin typeface="Times New Roman" pitchFamily="18" charset="0"/>
                <a:cs typeface="Times New Roman" pitchFamily="18" charset="0"/>
              </a:rPr>
              <a:t>соглашения</a:t>
            </a:r>
            <a:r>
              <a:rPr lang="ru-RU" sz="1600" dirty="0" smtClean="0">
                <a:latin typeface="Times New Roman" pitchFamily="18" charset="0"/>
                <a:cs typeface="Times New Roman" pitchFamily="18" charset="0"/>
              </a:rPr>
              <a:t>, которые могут заключаться сторонами на любом уровне социального партнерства по отдельным направлениям регулирований социально-трудовых отношений и иных непосредственно связанных с ними отношений.</a:t>
            </a:r>
            <a:r>
              <a:rPr lang="ru-RU" sz="1600" dirty="0" smtClean="0"/>
              <a:t> </a:t>
            </a:r>
            <a:r>
              <a:rPr lang="ru-RU" sz="1600" dirty="0" smtClean="0">
                <a:latin typeface="Times New Roman" pitchFamily="18" charset="0"/>
                <a:cs typeface="Times New Roman" pitchFamily="18" charset="0"/>
              </a:rPr>
              <a:t>Содержание и структура любого соглашения определяется по договоренности между представителями сторон. </a:t>
            </a:r>
          </a:p>
          <a:p>
            <a:pPr algn="just"/>
            <a:r>
              <a:rPr lang="ru-RU" sz="1600" dirty="0" smtClean="0">
                <a:latin typeface="Times New Roman" pitchFamily="18" charset="0"/>
                <a:cs typeface="Times New Roman" pitchFamily="18" charset="0"/>
              </a:rPr>
              <a:t>     В соглашение могут включаться взаимные обязательства сторон по следующим вопросам:</a:t>
            </a:r>
          </a:p>
          <a:p>
            <a:pPr algn="just"/>
            <a:r>
              <a:rPr lang="ru-RU" sz="1600" dirty="0" smtClean="0">
                <a:latin typeface="Times New Roman" pitchFamily="18" charset="0"/>
                <a:cs typeface="Times New Roman" pitchFamily="18" charset="0"/>
              </a:rPr>
              <a:t>оплата труда; условия и охрана труда; режим труда и отдыха; развитие социального </a:t>
            </a:r>
            <a:r>
              <a:rPr lang="ru-RU" sz="1600" dirty="0" err="1" smtClean="0">
                <a:latin typeface="Times New Roman" pitchFamily="18" charset="0"/>
                <a:cs typeface="Times New Roman" pitchFamily="18" charset="0"/>
              </a:rPr>
              <a:t>партнерства;иные</a:t>
            </a:r>
            <a:r>
              <a:rPr lang="ru-RU" sz="1600" dirty="0" smtClean="0">
                <a:latin typeface="Times New Roman" pitchFamily="18" charset="0"/>
                <a:cs typeface="Times New Roman" pitchFamily="18" charset="0"/>
              </a:rPr>
              <a:t> вопросы, определенные сторонами.</a:t>
            </a:r>
          </a:p>
          <a:p>
            <a:pPr algn="just"/>
            <a:r>
              <a:rPr lang="ru-RU" sz="1600" dirty="0" smtClean="0">
                <a:latin typeface="Times New Roman" pitchFamily="18" charset="0"/>
                <a:cs typeface="Times New Roman" pitchFamily="18" charset="0"/>
              </a:rPr>
              <a:t>    Сторонами соглашений выступают полномочные представители сторон социального партнерства, а не сами социальные партнеры. Тогда как сторонами коллективного договора являются стороны социального партнерства – работники и работодатели. Соглашения по договоренности сторон могут быть двух- и трехсторонними: - между двумя сторонами — представителями работников и работодателей;</a:t>
            </a:r>
          </a:p>
          <a:p>
            <a:pPr algn="just"/>
            <a:r>
              <a:rPr lang="ru-RU" sz="1600" dirty="0" smtClean="0">
                <a:latin typeface="Times New Roman" pitchFamily="18" charset="0"/>
                <a:cs typeface="Times New Roman" pitchFamily="18" charset="0"/>
              </a:rPr>
              <a:t>- на трехсторонней основе между представителями работников, работодателей и государственных или муниципальных органов.</a:t>
            </a:r>
          </a:p>
          <a:p>
            <a:pPr algn="just"/>
            <a:r>
              <a:rPr lang="ru-RU" sz="1600" dirty="0" smtClean="0">
                <a:latin typeface="Times New Roman" pitchFamily="18" charset="0"/>
                <a:cs typeface="Times New Roman" pitchFamily="18" charset="0"/>
              </a:rPr>
              <a:t>Соглашения подписывают представители сторон. Подписание полномочными представителями сторон означает его заключение.</a:t>
            </a:r>
          </a:p>
          <a:p>
            <a:pPr algn="just"/>
            <a:endParaRPr lang="ru-RU" sz="1600" dirty="0" smtClean="0">
              <a:latin typeface="Times New Roman" pitchFamily="18" charset="0"/>
              <a:cs typeface="Times New Roman" pitchFamily="18" charset="0"/>
            </a:endParaRPr>
          </a:p>
          <a:p>
            <a:pPr algn="just"/>
            <a:endParaRPr lang="ru-RU" sz="1600" dirty="0" smtClean="0">
              <a:latin typeface="Times New Roman" pitchFamily="18" charset="0"/>
              <a:cs typeface="Times New Roman" pitchFamily="18" charset="0"/>
            </a:endParaRPr>
          </a:p>
          <a:p>
            <a:pPr algn="just"/>
            <a:endParaRPr lang="ru-RU" dirty="0" smtClean="0">
              <a:latin typeface="Times New Roman" pitchFamily="18" charset="0"/>
              <a:cs typeface="Times New Roman" pitchFamily="18" charset="0"/>
            </a:endParaRPr>
          </a:p>
          <a:p>
            <a:pPr algn="just"/>
            <a:endParaRPr lang="ru-RU" dirty="0" smtClean="0"/>
          </a:p>
        </p:txBody>
      </p:sp>
    </p:spTree>
    <p:extLst>
      <p:ext uri="{BB962C8B-B14F-4D97-AF65-F5344CB8AC3E}">
        <p14:creationId xmlns:p14="http://schemas.microsoft.com/office/powerpoint/2010/main" val="42313620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4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37</a:t>
            </a:fld>
            <a:endParaRPr lang="ru-RU" dirty="0"/>
          </a:p>
        </p:txBody>
      </p:sp>
      <p:sp>
        <p:nvSpPr>
          <p:cNvPr id="4" name="Прямоугольник 3"/>
          <p:cNvSpPr/>
          <p:nvPr/>
        </p:nvSpPr>
        <p:spPr>
          <a:xfrm>
            <a:off x="0" y="0"/>
            <a:ext cx="11935326" cy="400110"/>
          </a:xfrm>
          <a:prstGeom prst="rect">
            <a:avLst/>
          </a:prstGeom>
        </p:spPr>
        <p:txBody>
          <a:bodyPr wrap="square">
            <a:spAutoFit/>
          </a:bodyPr>
          <a:lstStyle/>
          <a:p>
            <a:pPr algn="ctr"/>
            <a:r>
              <a:rPr lang="ru-RU" sz="2000" b="1" dirty="0" smtClean="0">
                <a:solidFill>
                  <a:srgbClr val="00B0F0"/>
                </a:solidFill>
                <a:latin typeface="Times New Roman" pitchFamily="18" charset="0"/>
                <a:cs typeface="Times New Roman" pitchFamily="18" charset="0"/>
              </a:rPr>
              <a:t>9. Цена: сущность, функции и виды.</a:t>
            </a:r>
            <a:endParaRPr lang="ru-RU" sz="2000" b="1" dirty="0">
              <a:solidFill>
                <a:srgbClr val="00B0F0"/>
              </a:solidFill>
              <a:latin typeface="Times New Roman" pitchFamily="18" charset="0"/>
              <a:cs typeface="Times New Roman"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142504" y="347241"/>
            <a:ext cx="11863449" cy="6740307"/>
          </a:xfrm>
          <a:prstGeom prst="rect">
            <a:avLst/>
          </a:prstGeom>
        </p:spPr>
        <p:txBody>
          <a:bodyPr wrap="square">
            <a:spAutoFit/>
          </a:bodyPr>
          <a:lstStyle/>
          <a:p>
            <a:pPr algn="just"/>
            <a:r>
              <a:rPr lang="ru-RU" sz="1600" dirty="0" smtClean="0">
                <a:latin typeface="Times New Roman" pitchFamily="18" charset="0"/>
                <a:cs typeface="Times New Roman" pitchFamily="18" charset="0"/>
              </a:rPr>
              <a:t>        В любой экономической системе цена является регулятором отношений экономических субъектов.</a:t>
            </a:r>
          </a:p>
          <a:p>
            <a:pPr algn="just"/>
            <a:r>
              <a:rPr lang="ru-RU" sz="1600" b="1" i="1" dirty="0" smtClean="0">
                <a:latin typeface="Times New Roman" pitchFamily="18" charset="0"/>
                <a:cs typeface="Times New Roman" pitchFamily="18" charset="0"/>
              </a:rPr>
              <a:t>Цена </a:t>
            </a:r>
            <a:r>
              <a:rPr lang="ru-RU" sz="1600" dirty="0" smtClean="0">
                <a:latin typeface="Times New Roman" pitchFamily="18" charset="0"/>
                <a:cs typeface="Times New Roman" pitchFamily="18" charset="0"/>
              </a:rPr>
              <a:t>-- это то количество денег (товаров, услуг), за которые продавец намерен продать, а покупатель согласен купить единицу товара или услуги. Это базовое и типичное определение цены в экономической теории.</a:t>
            </a:r>
          </a:p>
          <a:p>
            <a:pPr algn="just"/>
            <a:r>
              <a:rPr lang="ru-RU" sz="1600" dirty="0" smtClean="0">
                <a:latin typeface="Times New Roman" pitchFamily="18" charset="0"/>
                <a:cs typeface="Times New Roman" pitchFamily="18" charset="0"/>
              </a:rPr>
              <a:t>Большая часть современных экономистов склоняются к разным трактовкам термина цена:</a:t>
            </a:r>
          </a:p>
          <a:p>
            <a:pPr algn="just"/>
            <a:r>
              <a:rPr lang="ru-RU" sz="1600" b="1" i="1" dirty="0" smtClean="0">
                <a:latin typeface="Times New Roman" pitchFamily="18" charset="0"/>
                <a:cs typeface="Times New Roman" pitchFamily="18" charset="0"/>
              </a:rPr>
              <a:t>Цена </a:t>
            </a:r>
            <a:r>
              <a:rPr lang="ru-RU" sz="1600" dirty="0" smtClean="0">
                <a:latin typeface="Times New Roman" pitchFamily="18" charset="0"/>
                <a:cs typeface="Times New Roman" pitchFamily="18" charset="0"/>
              </a:rPr>
              <a:t>-- это некая форма выражения ценности определённых благ, которая проявляется в процессе их обмена.</a:t>
            </a:r>
          </a:p>
          <a:p>
            <a:pPr algn="just"/>
            <a:r>
              <a:rPr lang="ru-RU" sz="1600" dirty="0" smtClean="0">
                <a:latin typeface="Times New Roman" pitchFamily="18" charset="0"/>
                <a:cs typeface="Times New Roman" pitchFamily="18" charset="0"/>
              </a:rPr>
              <a:t>Форма, через которую выражается ценность, может быть разной, а не лишь денежной, но может быть и натуральной, и процентной и т.п. Главный момент в ценообразование это, прежде всего вопрос обмена.</a:t>
            </a:r>
          </a:p>
          <a:p>
            <a:pPr algn="just"/>
            <a:r>
              <a:rPr lang="ru-RU" sz="1600" dirty="0" smtClean="0">
                <a:latin typeface="Times New Roman" pitchFamily="18" charset="0"/>
                <a:cs typeface="Times New Roman" pitchFamily="18" charset="0"/>
              </a:rPr>
              <a:t>К товарному рынку нередко используется следующая формулировка: цена - это денежное выражение стоимости.</a:t>
            </a:r>
          </a:p>
          <a:p>
            <a:pPr algn="just"/>
            <a:r>
              <a:rPr lang="ru-RU" sz="1600" dirty="0" smtClean="0">
                <a:latin typeface="Times New Roman" pitchFamily="18" charset="0"/>
                <a:cs typeface="Times New Roman" pitchFamily="18" charset="0"/>
              </a:rPr>
              <a:t>Безусловно, можно бесконечно давать разные определения и оставаться при своих мнениях. Но лучше всего разобраться в истинной сущности данного термина можно лишь проанализировав его функции.</a:t>
            </a:r>
          </a:p>
          <a:p>
            <a:pPr algn="just"/>
            <a:r>
              <a:rPr lang="ru-RU" sz="1600" dirty="0" smtClean="0">
                <a:latin typeface="Times New Roman" pitchFamily="18" charset="0"/>
                <a:cs typeface="Times New Roman" pitchFamily="18" charset="0"/>
              </a:rPr>
              <a:t>В экономической литературе выделяют следующие </a:t>
            </a:r>
            <a:r>
              <a:rPr lang="ru-RU" sz="1600" b="1" i="1" dirty="0" smtClean="0">
                <a:latin typeface="Times New Roman" pitchFamily="18" charset="0"/>
                <a:cs typeface="Times New Roman" pitchFamily="18" charset="0"/>
              </a:rPr>
              <a:t>функции цен:</a:t>
            </a:r>
          </a:p>
          <a:p>
            <a:pPr algn="just"/>
            <a:r>
              <a:rPr lang="ru-RU" sz="1600" dirty="0" smtClean="0">
                <a:latin typeface="Times New Roman" pitchFamily="18" charset="0"/>
                <a:cs typeface="Times New Roman" pitchFamily="18" charset="0"/>
              </a:rPr>
              <a:t>1. Учетно-измерительная;</a:t>
            </a:r>
          </a:p>
          <a:p>
            <a:pPr algn="just"/>
            <a:r>
              <a:rPr lang="ru-RU" sz="1600" dirty="0" smtClean="0">
                <a:latin typeface="Times New Roman" pitchFamily="18" charset="0"/>
                <a:cs typeface="Times New Roman" pitchFamily="18" charset="0"/>
              </a:rPr>
              <a:t>2. Регулирующая (сбалансирования спроса и предложения);</a:t>
            </a:r>
          </a:p>
          <a:p>
            <a:pPr algn="just"/>
            <a:r>
              <a:rPr lang="ru-RU" sz="1600" dirty="0" smtClean="0">
                <a:latin typeface="Times New Roman" pitchFamily="18" charset="0"/>
                <a:cs typeface="Times New Roman" pitchFamily="18" charset="0"/>
              </a:rPr>
              <a:t>3. Стимулирующая;</a:t>
            </a:r>
          </a:p>
          <a:p>
            <a:pPr algn="just"/>
            <a:r>
              <a:rPr lang="ru-RU" sz="1600" dirty="0" smtClean="0">
                <a:latin typeface="Times New Roman" pitchFamily="18" charset="0"/>
                <a:cs typeface="Times New Roman" pitchFamily="18" charset="0"/>
              </a:rPr>
              <a:t>4. </a:t>
            </a:r>
            <a:r>
              <a:rPr lang="ru-RU" sz="1600" dirty="0" err="1" smtClean="0">
                <a:latin typeface="Times New Roman" pitchFamily="18" charset="0"/>
                <a:cs typeface="Times New Roman" pitchFamily="18" charset="0"/>
              </a:rPr>
              <a:t>Перераспределительная</a:t>
            </a:r>
            <a:r>
              <a:rPr lang="ru-RU" sz="1600" dirty="0" smtClean="0">
                <a:latin typeface="Times New Roman" pitchFamily="18" charset="0"/>
                <a:cs typeface="Times New Roman" pitchFamily="18" charset="0"/>
              </a:rPr>
              <a:t>.</a:t>
            </a:r>
          </a:p>
          <a:p>
            <a:pPr algn="just"/>
            <a:r>
              <a:rPr lang="ru-RU" sz="1600" dirty="0" smtClean="0">
                <a:latin typeface="Times New Roman" pitchFamily="18" charset="0"/>
                <a:cs typeface="Times New Roman" pitchFamily="18" charset="0"/>
              </a:rPr>
              <a:t>   Учетно-измерительная функция сопоставляет разные блага, которые не сравнить по разным потребительским характеристикам. Цена выступает как денежное выражение признанных затрат труда и его полезности. При реализации учетно-измерительной функции, цена дает возможность:</a:t>
            </a:r>
          </a:p>
          <a:p>
            <a:pPr algn="just">
              <a:buFontTx/>
              <a:buChar char="-"/>
            </a:pPr>
            <a:r>
              <a:rPr lang="ru-RU" sz="1600" dirty="0" smtClean="0">
                <a:latin typeface="Times New Roman" pitchFamily="18" charset="0"/>
                <a:cs typeface="Times New Roman" pitchFamily="18" charset="0"/>
              </a:rPr>
              <a:t>определить затраты различных ресурсов на производство труда (трудовых и материальных);</a:t>
            </a:r>
          </a:p>
          <a:p>
            <a:pPr algn="just"/>
            <a:r>
              <a:rPr lang="ru-RU" sz="1600" dirty="0" smtClean="0">
                <a:latin typeface="Times New Roman" pitchFamily="18" charset="0"/>
                <a:cs typeface="Times New Roman" pitchFamily="18" charset="0"/>
              </a:rPr>
              <a:t> - сравнить разные товары и услуги;</a:t>
            </a:r>
          </a:p>
          <a:p>
            <a:pPr algn="just"/>
            <a:r>
              <a:rPr lang="ru-RU" sz="1600" dirty="0" smtClean="0">
                <a:latin typeface="Times New Roman" pitchFamily="18" charset="0"/>
                <a:cs typeface="Times New Roman" pitchFamily="18" charset="0"/>
              </a:rPr>
              <a:t>- организовать товарообмен, определив количество денег, которое покупатель должен уплатить, а продавец получить за товар.</a:t>
            </a:r>
          </a:p>
          <a:p>
            <a:pPr algn="just"/>
            <a:r>
              <a:rPr lang="ru-RU" sz="1600" dirty="0" smtClean="0">
                <a:latin typeface="Times New Roman" pitchFamily="18" charset="0"/>
                <a:cs typeface="Times New Roman" pitchFamily="18" charset="0"/>
              </a:rPr>
              <a:t>Цена является носителем важнейшей экономической информации и участвует в расчете всех стоимостных показателей. Используется она в статистике, анализе и прогнозировании экономических систем (</a:t>
            </a:r>
            <a:r>
              <a:rPr lang="ru-RU" sz="1600" dirty="0" err="1" smtClean="0">
                <a:latin typeface="Times New Roman" pitchFamily="18" charset="0"/>
                <a:cs typeface="Times New Roman" pitchFamily="18" charset="0"/>
              </a:rPr>
              <a:t>валовый</a:t>
            </a:r>
            <a:r>
              <a:rPr lang="ru-RU" sz="1600" dirty="0" smtClean="0">
                <a:latin typeface="Times New Roman" pitchFamily="18" charset="0"/>
                <a:cs typeface="Times New Roman" pitchFamily="18" charset="0"/>
              </a:rPr>
              <a:t> региональный продукт( ВРП), </a:t>
            </a:r>
            <a:r>
              <a:rPr lang="ru-RU" sz="1600" dirty="0" err="1" smtClean="0">
                <a:latin typeface="Times New Roman" pitchFamily="18" charset="0"/>
                <a:cs typeface="Times New Roman" pitchFamily="18" charset="0"/>
              </a:rPr>
              <a:t>валовый</a:t>
            </a:r>
            <a:r>
              <a:rPr lang="ru-RU" sz="1600" dirty="0" smtClean="0">
                <a:latin typeface="Times New Roman" pitchFamily="18" charset="0"/>
                <a:cs typeface="Times New Roman" pitchFamily="18" charset="0"/>
              </a:rPr>
              <a:t> национальный продукт (ВНП), объем реализованной продукции, объем товарооборота и т. п.). Цена также участвует в расчете фондоотдачи, производительности труда и рентабельности.</a:t>
            </a:r>
          </a:p>
          <a:p>
            <a:pPr algn="just"/>
            <a:r>
              <a:rPr lang="ru-RU" sz="1600" dirty="0" smtClean="0">
                <a:latin typeface="Times New Roman" pitchFamily="18" charset="0"/>
                <a:cs typeface="Times New Roman" pitchFamily="18" charset="0"/>
              </a:rPr>
              <a:t>Цена может существенно отклонятся от себестоимости. </a:t>
            </a:r>
          </a:p>
          <a:p>
            <a:pPr algn="just"/>
            <a:endParaRPr lang="ru-RU"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9518755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38</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150471" y="0"/>
            <a:ext cx="12041529" cy="7294305"/>
          </a:xfrm>
          <a:prstGeom prst="rect">
            <a:avLst/>
          </a:prstGeom>
        </p:spPr>
        <p:txBody>
          <a:bodyPr wrap="square">
            <a:spAutoFit/>
          </a:bodyPr>
          <a:lstStyle/>
          <a:p>
            <a:pPr algn="just"/>
            <a:r>
              <a:rPr lang="ru-RU" sz="1600" i="1" dirty="0" smtClean="0">
                <a:latin typeface="Times New Roman" pitchFamily="18" charset="0"/>
                <a:cs typeface="Times New Roman" pitchFamily="18" charset="0"/>
              </a:rPr>
              <a:t>Главной особенностью рыночной </a:t>
            </a:r>
            <a:r>
              <a:rPr lang="ru-RU" sz="1600" dirty="0" smtClean="0">
                <a:latin typeface="Times New Roman" pitchFamily="18" charset="0"/>
                <a:cs typeface="Times New Roman" pitchFamily="18" charset="0"/>
              </a:rPr>
              <a:t>экономики является существенное отклонение цены от издержек, типовым товарам, услуги компаний.</a:t>
            </a:r>
          </a:p>
          <a:p>
            <a:pPr algn="just"/>
            <a:r>
              <a:rPr lang="ru-RU" sz="1600" dirty="0" smtClean="0">
                <a:latin typeface="Times New Roman" pitchFamily="18" charset="0"/>
                <a:cs typeface="Times New Roman" pitchFamily="18" charset="0"/>
              </a:rPr>
              <a:t>Налоговым органам, согласно части 1 ст. 40 НК РФ, дается право контролировать правильность цен при товарообменных операциях.</a:t>
            </a:r>
          </a:p>
          <a:p>
            <a:pPr algn="just"/>
            <a:r>
              <a:rPr lang="ru-RU" sz="1600" dirty="0" smtClean="0">
                <a:latin typeface="Times New Roman" pitchFamily="18" charset="0"/>
                <a:cs typeface="Times New Roman" pitchFamily="18" charset="0"/>
              </a:rPr>
              <a:t>Регулирующая функция состоит в том, чтобы искать конкретный уровень цен, при котором значения спроса и предложения становятся оптимальными друг для друга. Цена указывает о равновесном состоянии или о наличии диспропорций на рынке товара. Цена на конкурентном рынке устанавливается в результате бурного взаимодействия предложения и спроса, а на монополизированном рынке, на формирование цены могут оказывать влияние нерыночные силы.</a:t>
            </a:r>
          </a:p>
          <a:p>
            <a:pPr algn="just"/>
            <a:r>
              <a:rPr lang="ru-RU" sz="1600" dirty="0" smtClean="0">
                <a:latin typeface="Times New Roman" pitchFamily="18" charset="0"/>
                <a:cs typeface="Times New Roman" pitchFamily="18" charset="0"/>
              </a:rPr>
              <a:t>    В условиях рыночной экономики свою цену имеет каждый производственный ресурс. Цена любого товара, т.е. цена ресурсов, реагирует на изменение спроса и предложения. Зная сложившиеся уровни цен на производственные ресурсы, производитель старается максимально сократить затраты на производство товаров, работ и услуг (ресурсосбережение, технологический прогресс, появление новых видов материалов и т.п.)</a:t>
            </a:r>
          </a:p>
          <a:p>
            <a:pPr algn="just"/>
            <a:r>
              <a:rPr lang="ru-RU" sz="1600" dirty="0" smtClean="0">
                <a:latin typeface="Times New Roman" pitchFamily="18" charset="0"/>
                <a:cs typeface="Times New Roman" pitchFamily="18" charset="0"/>
              </a:rPr>
              <a:t>Стимулирующая функция цены состоит в том, чтобы грамотно сдерживать воздействие цен на разные сферы воспроизводства. К примеру, для того, чтобы максимально стимулировать производство, государство должно снять все лимиты по ценам, которые сдерживали рост прибыли производителя. Совершая товарообменную, операцию участники стремятся к достижению лучших результатов. Результатом для продавца является получение прибыли и наибольшей выручки, а для покупателя результатом является минимизация затрат на приобретение товара определенного качества. Для достижения этих результатов цена оказывает непосредственное влияние. </a:t>
            </a:r>
          </a:p>
          <a:p>
            <a:pPr algn="just"/>
            <a:r>
              <a:rPr lang="ru-RU" sz="1600" dirty="0" smtClean="0">
                <a:latin typeface="Times New Roman" pitchFamily="18" charset="0"/>
                <a:cs typeface="Times New Roman" pitchFamily="18" charset="0"/>
              </a:rPr>
              <a:t>На </a:t>
            </a:r>
            <a:r>
              <a:rPr lang="ru-RU" sz="1600" b="1" dirty="0" smtClean="0">
                <a:latin typeface="Times New Roman" pitchFamily="18" charset="0"/>
                <a:cs typeface="Times New Roman" pitchFamily="18" charset="0"/>
              </a:rPr>
              <a:t>производителя стимулирующее </a:t>
            </a:r>
            <a:r>
              <a:rPr lang="ru-RU" sz="1600" dirty="0" smtClean="0">
                <a:latin typeface="Times New Roman" pitchFamily="18" charset="0"/>
                <a:cs typeface="Times New Roman" pitchFamily="18" charset="0"/>
              </a:rPr>
              <a:t>или сдерживающее воздействие оказывают </a:t>
            </a:r>
            <a:r>
              <a:rPr lang="ru-RU" sz="1600" b="1" dirty="0" smtClean="0">
                <a:latin typeface="Times New Roman" pitchFamily="18" charset="0"/>
                <a:cs typeface="Times New Roman" pitchFamily="18" charset="0"/>
              </a:rPr>
              <a:t>влияние следующие факторы</a:t>
            </a:r>
            <a:r>
              <a:rPr lang="ru-RU" sz="1600" dirty="0" smtClean="0">
                <a:latin typeface="Times New Roman" pitchFamily="18" charset="0"/>
                <a:cs typeface="Times New Roman" pitchFamily="18" charset="0"/>
              </a:rPr>
              <a:t>:</a:t>
            </a:r>
          </a:p>
          <a:p>
            <a:pPr algn="just"/>
            <a:r>
              <a:rPr lang="ru-RU" sz="1600" dirty="0" smtClean="0">
                <a:latin typeface="Times New Roman" pitchFamily="18" charset="0"/>
                <a:cs typeface="Times New Roman" pitchFamily="18" charset="0"/>
              </a:rPr>
              <a:t>1. Уровень цены</a:t>
            </a:r>
          </a:p>
          <a:p>
            <a:pPr algn="just"/>
            <a:r>
              <a:rPr lang="ru-RU" sz="1600" dirty="0" smtClean="0">
                <a:latin typeface="Times New Roman" pitchFamily="18" charset="0"/>
                <a:cs typeface="Times New Roman" pitchFamily="18" charset="0"/>
              </a:rPr>
              <a:t>2. Уровень рентабельности</a:t>
            </a:r>
          </a:p>
          <a:p>
            <a:pPr algn="just"/>
            <a:r>
              <a:rPr lang="ru-RU" sz="1600" dirty="0" smtClean="0">
                <a:latin typeface="Times New Roman" pitchFamily="18" charset="0"/>
                <a:cs typeface="Times New Roman" pitchFamily="18" charset="0"/>
              </a:rPr>
              <a:t>3. Таможенные пошлины, т. е. высокие пошлины как мера защиты отечественного производителя. </a:t>
            </a:r>
          </a:p>
          <a:p>
            <a:pPr algn="just"/>
            <a:r>
              <a:rPr lang="ru-RU" sz="1600" dirty="0" smtClean="0">
                <a:latin typeface="Times New Roman" pitchFamily="18" charset="0"/>
                <a:cs typeface="Times New Roman" pitchFamily="18" charset="0"/>
              </a:rPr>
              <a:t>       Стимулирующее или сдерживающее воздействие цен </a:t>
            </a:r>
            <a:r>
              <a:rPr lang="ru-RU" sz="1600" b="1" dirty="0" smtClean="0">
                <a:latin typeface="Times New Roman" pitchFamily="18" charset="0"/>
                <a:cs typeface="Times New Roman" pitchFamily="18" charset="0"/>
              </a:rPr>
              <a:t>на потребителя </a:t>
            </a:r>
            <a:r>
              <a:rPr lang="ru-RU" sz="1600" dirty="0" smtClean="0">
                <a:latin typeface="Times New Roman" pitchFamily="18" charset="0"/>
                <a:cs typeface="Times New Roman" pitchFamily="18" charset="0"/>
              </a:rPr>
              <a:t>может проявляться через:</a:t>
            </a:r>
          </a:p>
          <a:p>
            <a:pPr algn="just"/>
            <a:r>
              <a:rPr lang="ru-RU" sz="1600" dirty="0" smtClean="0">
                <a:latin typeface="Times New Roman" pitchFamily="18" charset="0"/>
                <a:cs typeface="Times New Roman" pitchFamily="18" charset="0"/>
              </a:rPr>
              <a:t>1. Уровень цены;</a:t>
            </a:r>
          </a:p>
          <a:p>
            <a:pPr algn="just"/>
            <a:r>
              <a:rPr lang="ru-RU" sz="1600" dirty="0" smtClean="0">
                <a:latin typeface="Times New Roman" pitchFamily="18" charset="0"/>
                <a:cs typeface="Times New Roman" pitchFamily="18" charset="0"/>
              </a:rPr>
              <a:t>2. Надбавки и скидки к цене;</a:t>
            </a:r>
          </a:p>
          <a:p>
            <a:pPr algn="just"/>
            <a:r>
              <a:rPr lang="ru-RU" sz="1600" dirty="0" smtClean="0">
                <a:latin typeface="Times New Roman" pitchFamily="18" charset="0"/>
                <a:cs typeface="Times New Roman" pitchFamily="18" charset="0"/>
              </a:rPr>
              <a:t>3. Акцизы;</a:t>
            </a:r>
          </a:p>
          <a:p>
            <a:pPr algn="just"/>
            <a:r>
              <a:rPr lang="ru-RU" sz="1600" dirty="0" smtClean="0">
                <a:latin typeface="Times New Roman" pitchFamily="18" charset="0"/>
                <a:cs typeface="Times New Roman" pitchFamily="18" charset="0"/>
              </a:rPr>
              <a:t>4. Дифференцированное ценообразование;</a:t>
            </a:r>
          </a:p>
          <a:p>
            <a:pPr algn="just"/>
            <a:r>
              <a:rPr lang="ru-RU" sz="1600" dirty="0" smtClean="0">
                <a:latin typeface="Times New Roman" pitchFamily="18" charset="0"/>
                <a:cs typeface="Times New Roman" pitchFamily="18" charset="0"/>
              </a:rPr>
              <a:t>5. Продажа товаров в кредит и т.п.</a:t>
            </a:r>
          </a:p>
          <a:p>
            <a:pPr algn="just"/>
            <a:endParaRPr lang="ru-RU" sz="1600" dirty="0" smtClean="0">
              <a:latin typeface="Times New Roman" pitchFamily="18" charset="0"/>
              <a:cs typeface="Times New Roman" pitchFamily="18" charset="0"/>
            </a:endParaRPr>
          </a:p>
          <a:p>
            <a:pPr algn="just"/>
            <a:endParaRPr lang="ru-RU" dirty="0" smtClean="0">
              <a:latin typeface="Times New Roman" pitchFamily="18" charset="0"/>
              <a:cs typeface="Times New Roman" pitchFamily="18" charset="0"/>
            </a:endParaRPr>
          </a:p>
          <a:p>
            <a:pPr algn="just"/>
            <a:endParaRPr lang="ru-RU"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5408797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9461"/>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39</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178130" y="190004"/>
            <a:ext cx="12013870" cy="7478970"/>
          </a:xfrm>
          <a:prstGeom prst="rect">
            <a:avLst/>
          </a:prstGeom>
        </p:spPr>
        <p:txBody>
          <a:bodyPr wrap="square">
            <a:spAutoFit/>
          </a:bodyPr>
          <a:lstStyle/>
          <a:p>
            <a:pPr algn="just"/>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Перераспределительная</a:t>
            </a:r>
            <a:r>
              <a:rPr lang="ru-RU" sz="1600" dirty="0" smtClean="0">
                <a:latin typeface="Times New Roman" pitchFamily="18" charset="0"/>
                <a:cs typeface="Times New Roman" pitchFamily="18" charset="0"/>
              </a:rPr>
              <a:t> функция цен предполагает, что с помощью цены выполняется перераспределение вновь созданной стоимости между отраслями, регионами страны, секторами национальной экономики, социальными группами, т. е. происходит регулирование доходов отраслей, организаций, населения.</a:t>
            </a:r>
          </a:p>
          <a:p>
            <a:pPr algn="just"/>
            <a:r>
              <a:rPr lang="ru-RU" sz="1600" dirty="0" smtClean="0">
                <a:latin typeface="Times New Roman" pitchFamily="18" charset="0"/>
                <a:cs typeface="Times New Roman" pitchFamily="18" charset="0"/>
              </a:rPr>
              <a:t>Варианты перераспределения доходов с </a:t>
            </a:r>
            <a:r>
              <a:rPr lang="ru-RU" sz="1600" b="1" dirty="0" smtClean="0">
                <a:latin typeface="Times New Roman" pitchFamily="18" charset="0"/>
                <a:cs typeface="Times New Roman" pitchFamily="18" charset="0"/>
              </a:rPr>
              <a:t>помощью цены:</a:t>
            </a:r>
          </a:p>
          <a:p>
            <a:pPr algn="just"/>
            <a:r>
              <a:rPr lang="ru-RU" sz="1600" dirty="0" smtClean="0">
                <a:latin typeface="Times New Roman" pitchFamily="18" charset="0"/>
                <a:cs typeface="Times New Roman" pitchFamily="18" charset="0"/>
              </a:rPr>
              <a:t>1. Разница между ценами на различные виды продукции. Например: цены на ГСМ и энергию повышаются намного быстрее, чем цены в целом по экономике, а закупочные цены в сельском хозяйстве - более медленно. Зная, что сельское хозяйство является одним из крупнейших потребителей ГСМ и энергии, можно говорить о ценовых диспропорциях, основанных на монопольном перераспределении национального дохода из одних отраслей в другие через систему неравновесных цен.</a:t>
            </a:r>
          </a:p>
          <a:p>
            <a:pPr algn="just"/>
            <a:r>
              <a:rPr lang="ru-RU" sz="1600" dirty="0" smtClean="0">
                <a:latin typeface="Times New Roman" pitchFamily="18" charset="0"/>
                <a:cs typeface="Times New Roman" pitchFamily="18" charset="0"/>
              </a:rPr>
              <a:t>2. Включение и не включение в цену налогов (НДС - это значит пониженная ставка для социально значимых товаров, акциз - на отдельные товары - ювелирные изделия, табачные, </a:t>
            </a:r>
            <a:r>
              <a:rPr lang="ru-RU" sz="1600" dirty="0" err="1" smtClean="0">
                <a:latin typeface="Times New Roman" pitchFamily="18" charset="0"/>
                <a:cs typeface="Times New Roman" pitchFamily="18" charset="0"/>
              </a:rPr>
              <a:t>виноводочные</a:t>
            </a:r>
            <a:r>
              <a:rPr lang="ru-RU" sz="1600" dirty="0" smtClean="0">
                <a:latin typeface="Times New Roman" pitchFamily="18" charset="0"/>
                <a:cs typeface="Times New Roman" pitchFamily="18" charset="0"/>
              </a:rPr>
              <a:t>).</a:t>
            </a:r>
          </a:p>
          <a:p>
            <a:pPr algn="just"/>
            <a:r>
              <a:rPr lang="ru-RU" sz="1600" dirty="0" smtClean="0">
                <a:latin typeface="Times New Roman" pitchFamily="18" charset="0"/>
                <a:cs typeface="Times New Roman" pitchFamily="18" charset="0"/>
              </a:rPr>
              <a:t>3. Установление различных цен для разных потребителей на одну и ту же продукцию (в энергетике для промышленных потребителей и населения, подписка - физические и юридические лица, газ для бытовых нужд - городское и сельское население).</a:t>
            </a:r>
          </a:p>
          <a:p>
            <a:pPr algn="just"/>
            <a:r>
              <a:rPr lang="ru-RU" sz="1600" dirty="0" smtClean="0">
                <a:latin typeface="Times New Roman" pitchFamily="18" charset="0"/>
                <a:cs typeface="Times New Roman" pitchFamily="18" charset="0"/>
              </a:rPr>
              <a:t>Эта функция особенно наглядно отражается в ценах, регулируемых государством. Государство, регулируя с помощью цен доходность в отдельных отраслях экономики, влияет на темпы их развития, при этом обеспечивает достижения национальных приоритетов. Вместе с перераспределением доходов из одних отраслей в другие через систему цен может привести к отставанию в развитии, снижению конкурентоспособности отдельных отраслей.</a:t>
            </a:r>
          </a:p>
          <a:p>
            <a:pPr algn="just"/>
            <a:r>
              <a:rPr lang="ru-RU" sz="1600" dirty="0" smtClean="0">
                <a:latin typeface="Times New Roman" pitchFamily="18" charset="0"/>
                <a:cs typeface="Times New Roman" pitchFamily="18" charset="0"/>
              </a:rPr>
              <a:t>Для решения социальных задач государство может использовать </a:t>
            </a:r>
            <a:r>
              <a:rPr lang="ru-RU" sz="1600" dirty="0" err="1" smtClean="0">
                <a:latin typeface="Times New Roman" pitchFamily="18" charset="0"/>
                <a:cs typeface="Times New Roman" pitchFamily="18" charset="0"/>
              </a:rPr>
              <a:t>перераспределительную</a:t>
            </a:r>
            <a:r>
              <a:rPr lang="ru-RU" sz="1600" dirty="0" smtClean="0">
                <a:latin typeface="Times New Roman" pitchFamily="18" charset="0"/>
                <a:cs typeface="Times New Roman" pitchFamily="18" charset="0"/>
              </a:rPr>
              <a:t> функцию цены, создавая через цену благоприятные или неблагоприятные условия для потребления товаров, поддерживая наименее социально защищенные слои населения.</a:t>
            </a:r>
          </a:p>
          <a:p>
            <a:pPr algn="just"/>
            <a:r>
              <a:rPr lang="ru-RU" sz="1600" dirty="0" smtClean="0">
                <a:latin typeface="Times New Roman" pitchFamily="18" charset="0"/>
                <a:cs typeface="Times New Roman" pitchFamily="18" charset="0"/>
              </a:rPr>
              <a:t>Взаимосвязь между различными функциями цены бывает, как взаимодополняющей, так и противоречивой.</a:t>
            </a:r>
          </a:p>
          <a:p>
            <a:pPr algn="just"/>
            <a:r>
              <a:rPr lang="ru-RU" sz="1600" dirty="0" smtClean="0">
                <a:latin typeface="Times New Roman" pitchFamily="18" charset="0"/>
                <a:cs typeface="Times New Roman" pitchFamily="18" charset="0"/>
              </a:rPr>
              <a:t>Стимулирующая функция цены содействует реализации функции сбалансированности спроса и предложения, способствует наращиванию производства товаров, пользующихся спросом. Цена, способствуя сокращению предложения товаров, может играть и противоположную роль. Это приводит к балансированию спроса и предложения, когда последнее превышает спрос.</a:t>
            </a:r>
          </a:p>
          <a:p>
            <a:pPr algn="just"/>
            <a:r>
              <a:rPr lang="ru-RU" sz="1600" dirty="0" smtClean="0">
                <a:latin typeface="Times New Roman" pitchFamily="18" charset="0"/>
                <a:cs typeface="Times New Roman" pitchFamily="18" charset="0"/>
              </a:rPr>
              <a:t>В качестве средства оптимизации размещения производства распределительная функция действует совместно с функцией цены, способствуя переходу капиталов в те сферы хозяйства, в которых имеется повышенный спрос на конкретные товары и характерна высокая норма прибыли.</a:t>
            </a:r>
          </a:p>
          <a:p>
            <a:pPr algn="just"/>
            <a:r>
              <a:rPr lang="ru-RU" sz="1600" dirty="0" smtClean="0">
                <a:latin typeface="Times New Roman" pitchFamily="18" charset="0"/>
                <a:cs typeface="Times New Roman" pitchFamily="18" charset="0"/>
              </a:rPr>
              <a:t>Учетная функция вступает в противоречие со всеми прочими функциями, так как в рыночных условиях цены часто существенно отклоняются от издержек производства и реализации. Поэтому взаимосвязи между различными функциями цены должны быть предметом специальных маркетинговых исследований.</a:t>
            </a:r>
          </a:p>
        </p:txBody>
      </p:sp>
    </p:spTree>
    <p:extLst>
      <p:ext uri="{BB962C8B-B14F-4D97-AF65-F5344CB8AC3E}">
        <p14:creationId xmlns:p14="http://schemas.microsoft.com/office/powerpoint/2010/main" val="4211887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4</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Рисунок 1"/>
          <p:cNvPicPr>
            <a:picLocks noChangeAspect="1"/>
          </p:cNvPicPr>
          <p:nvPr/>
        </p:nvPicPr>
        <p:blipFill>
          <a:blip r:embed="rId4"/>
          <a:stretch>
            <a:fillRect/>
          </a:stretch>
        </p:blipFill>
        <p:spPr>
          <a:xfrm>
            <a:off x="511444" y="542440"/>
            <a:ext cx="2278251" cy="1952787"/>
          </a:xfrm>
          <a:prstGeom prst="rect">
            <a:avLst/>
          </a:prstGeom>
        </p:spPr>
      </p:pic>
      <p:sp>
        <p:nvSpPr>
          <p:cNvPr id="3" name="Прямоугольник 2"/>
          <p:cNvSpPr/>
          <p:nvPr/>
        </p:nvSpPr>
        <p:spPr>
          <a:xfrm>
            <a:off x="3048000" y="542441"/>
            <a:ext cx="8887326" cy="2062103"/>
          </a:xfrm>
          <a:prstGeom prst="rect">
            <a:avLst/>
          </a:prstGeom>
        </p:spPr>
        <p:txBody>
          <a:bodyPr wrap="square">
            <a:spAutoFit/>
          </a:bodyPr>
          <a:lstStyle/>
          <a:p>
            <a:pPr algn="just"/>
            <a:r>
              <a:rPr lang="ru-RU" sz="1600" dirty="0">
                <a:solidFill>
                  <a:srgbClr val="404040"/>
                </a:solidFill>
                <a:latin typeface="Times New Roman" pitchFamily="18" charset="0"/>
                <a:cs typeface="Times New Roman" pitchFamily="18" charset="0"/>
              </a:rPr>
              <a:t>Экономика </a:t>
            </a:r>
            <a:r>
              <a:rPr lang="ru-RU" sz="1600" dirty="0">
                <a:solidFill>
                  <a:srgbClr val="6C90AC"/>
                </a:solidFill>
                <a:latin typeface="Times New Roman" pitchFamily="18" charset="0"/>
                <a:cs typeface="Times New Roman" pitchFamily="18" charset="0"/>
                <a:hlinkClick r:id="rId5" tooltip="Промышленные предприятия: понятие и сущность"/>
              </a:rPr>
              <a:t>промышленного</a:t>
            </a:r>
            <a:r>
              <a:rPr lang="ru-RU" sz="1600" dirty="0">
                <a:solidFill>
                  <a:srgbClr val="404040"/>
                </a:solidFill>
                <a:latin typeface="Times New Roman" pitchFamily="18" charset="0"/>
                <a:cs typeface="Times New Roman" pitchFamily="18" charset="0"/>
              </a:rPr>
              <a:t> и любого другого предприятия определяет направления </a:t>
            </a:r>
            <a:r>
              <a:rPr lang="ru-RU" sz="1600" dirty="0">
                <a:solidFill>
                  <a:srgbClr val="6C90AC"/>
                </a:solidFill>
                <a:latin typeface="Times New Roman" pitchFamily="18" charset="0"/>
                <a:cs typeface="Times New Roman" pitchFamily="18" charset="0"/>
                <a:hlinkClick r:id="rId6" tooltip="Инвестиции в бизнес"/>
              </a:rPr>
              <a:t>бизнеса</a:t>
            </a:r>
            <a:r>
              <a:rPr lang="ru-RU" sz="1600" dirty="0">
                <a:solidFill>
                  <a:srgbClr val="404040"/>
                </a:solidFill>
                <a:latin typeface="Times New Roman" pitchFamily="18" charset="0"/>
                <a:cs typeface="Times New Roman" pitchFamily="18" charset="0"/>
              </a:rPr>
              <a:t>, которые сделают его более </a:t>
            </a:r>
            <a:r>
              <a:rPr lang="ru-RU" sz="1600" dirty="0">
                <a:solidFill>
                  <a:srgbClr val="6C90AC"/>
                </a:solidFill>
                <a:latin typeface="Times New Roman" pitchFamily="18" charset="0"/>
                <a:cs typeface="Times New Roman" pitchFamily="18" charset="0"/>
                <a:hlinkClick r:id="rId7" tooltip="Рентабельность предприятия: что это такое и как рассчитать?"/>
              </a:rPr>
              <a:t>рентабельным</a:t>
            </a:r>
            <a:r>
              <a:rPr lang="ru-RU" sz="1600" dirty="0">
                <a:solidFill>
                  <a:srgbClr val="404040"/>
                </a:solidFill>
                <a:latin typeface="Times New Roman" pitchFamily="18" charset="0"/>
                <a:cs typeface="Times New Roman" pitchFamily="18" charset="0"/>
              </a:rPr>
              <a:t>.</a:t>
            </a:r>
          </a:p>
          <a:p>
            <a:pPr algn="just"/>
            <a:r>
              <a:rPr lang="ru-RU" sz="1600" dirty="0">
                <a:solidFill>
                  <a:srgbClr val="404040"/>
                </a:solidFill>
                <a:latin typeface="Times New Roman" pitchFamily="18" charset="0"/>
                <a:cs typeface="Times New Roman" pitchFamily="18" charset="0"/>
              </a:rPr>
              <a:t>В соответствии с поставленной целью необходимо выделить </a:t>
            </a:r>
            <a:r>
              <a:rPr lang="ru-RU" sz="1600" b="1" i="1" dirty="0">
                <a:solidFill>
                  <a:srgbClr val="404040"/>
                </a:solidFill>
                <a:latin typeface="Times New Roman" pitchFamily="18" charset="0"/>
                <a:cs typeface="Times New Roman" pitchFamily="18" charset="0"/>
              </a:rPr>
              <a:t>основные задачи</a:t>
            </a:r>
            <a:r>
              <a:rPr lang="ru-RU" sz="1600" dirty="0">
                <a:solidFill>
                  <a:srgbClr val="404040"/>
                </a:solidFill>
                <a:latin typeface="Times New Roman" pitchFamily="18" charset="0"/>
                <a:cs typeface="Times New Roman" pitchFamily="18" charset="0"/>
              </a:rPr>
              <a:t>, которые решаются в рамках изучения программы по специальности «экономика и управление на предприятии»:</a:t>
            </a:r>
          </a:p>
          <a:p>
            <a:pPr algn="just"/>
            <a:r>
              <a:rPr lang="ru-RU" sz="1600" dirty="0" smtClean="0">
                <a:solidFill>
                  <a:srgbClr val="404040"/>
                </a:solidFill>
                <a:latin typeface="Times New Roman" pitchFamily="18" charset="0"/>
                <a:cs typeface="Times New Roman" pitchFamily="18" charset="0"/>
              </a:rPr>
              <a:t>- определение </a:t>
            </a:r>
            <a:r>
              <a:rPr lang="ru-RU" sz="1600" dirty="0">
                <a:solidFill>
                  <a:srgbClr val="404040"/>
                </a:solidFill>
                <a:latin typeface="Times New Roman" pitchFamily="18" charset="0"/>
                <a:cs typeface="Times New Roman" pitchFamily="18" charset="0"/>
              </a:rPr>
              <a:t>понятия «предприятие», установление его функциональных взаимосвязей с другими хозяйствующими субъектами;</a:t>
            </a:r>
          </a:p>
          <a:p>
            <a:pPr algn="just"/>
            <a:r>
              <a:rPr lang="ru-RU" sz="1600" dirty="0" smtClean="0">
                <a:solidFill>
                  <a:srgbClr val="404040"/>
                </a:solidFill>
                <a:latin typeface="Times New Roman" pitchFamily="18" charset="0"/>
                <a:cs typeface="Times New Roman" pitchFamily="18" charset="0"/>
              </a:rPr>
              <a:t>- разделение </a:t>
            </a:r>
            <a:r>
              <a:rPr lang="ru-RU" sz="1600" dirty="0">
                <a:solidFill>
                  <a:srgbClr val="404040"/>
                </a:solidFill>
                <a:latin typeface="Times New Roman" pitchFamily="18" charset="0"/>
                <a:cs typeface="Times New Roman" pitchFamily="18" charset="0"/>
              </a:rPr>
              <a:t>ресурсов предприятия по видам: </a:t>
            </a:r>
            <a:r>
              <a:rPr lang="ru-RU" sz="1600" dirty="0">
                <a:solidFill>
                  <a:srgbClr val="6C90AC"/>
                </a:solidFill>
                <a:latin typeface="Times New Roman" pitchFamily="18" charset="0"/>
                <a:cs typeface="Times New Roman" pitchFamily="18" charset="0"/>
                <a:hlinkClick r:id="rId8" tooltip="Ноябрьский этюд о теории и издержках производства"/>
              </a:rPr>
              <a:t>производственные</a:t>
            </a:r>
            <a:r>
              <a:rPr lang="ru-RU" sz="1600" dirty="0">
                <a:solidFill>
                  <a:srgbClr val="404040"/>
                </a:solidFill>
                <a:latin typeface="Times New Roman" pitchFamily="18" charset="0"/>
                <a:cs typeface="Times New Roman" pitchFamily="18" charset="0"/>
              </a:rPr>
              <a:t>, трудовые, денежные, материальные и так далее</a:t>
            </a:r>
            <a:r>
              <a:rPr lang="ru-RU" sz="1600" dirty="0" smtClean="0">
                <a:solidFill>
                  <a:srgbClr val="404040"/>
                </a:solidFill>
                <a:latin typeface="Times New Roman" pitchFamily="18" charset="0"/>
                <a:cs typeface="Times New Roman" pitchFamily="18" charset="0"/>
              </a:rPr>
              <a:t>;</a:t>
            </a:r>
          </a:p>
        </p:txBody>
      </p:sp>
      <p:sp>
        <p:nvSpPr>
          <p:cNvPr id="9" name="Прямоугольник 8"/>
          <p:cNvSpPr/>
          <p:nvPr/>
        </p:nvSpPr>
        <p:spPr>
          <a:xfrm>
            <a:off x="216568" y="2639028"/>
            <a:ext cx="11718758" cy="1815882"/>
          </a:xfrm>
          <a:prstGeom prst="rect">
            <a:avLst/>
          </a:prstGeom>
        </p:spPr>
        <p:txBody>
          <a:bodyPr wrap="square">
            <a:spAutoFit/>
          </a:bodyPr>
          <a:lstStyle/>
          <a:p>
            <a:r>
              <a:rPr lang="ru-RU" sz="1600" dirty="0" smtClean="0">
                <a:latin typeface="Times New Roman" pitchFamily="18" charset="0"/>
                <a:cs typeface="Times New Roman" pitchFamily="18" charset="0"/>
              </a:rPr>
              <a:t>- определение </a:t>
            </a:r>
            <a:r>
              <a:rPr lang="ru-RU" sz="1600" dirty="0">
                <a:latin typeface="Times New Roman" pitchFamily="18" charset="0"/>
                <a:cs typeface="Times New Roman" pitchFamily="18" charset="0"/>
              </a:rPr>
              <a:t>понятия «себестоимость продукции», разработка механизма ее калькуляции;</a:t>
            </a:r>
          </a:p>
          <a:p>
            <a:r>
              <a:rPr lang="ru-RU" sz="1600" dirty="0" smtClean="0">
                <a:latin typeface="Times New Roman" pitchFamily="18" charset="0"/>
                <a:cs typeface="Times New Roman" pitchFamily="18" charset="0"/>
              </a:rPr>
              <a:t>- установление </a:t>
            </a:r>
            <a:r>
              <a:rPr lang="ru-RU" sz="1600" dirty="0">
                <a:latin typeface="Times New Roman" pitchFamily="18" charset="0"/>
                <a:cs typeface="Times New Roman" pitchFamily="18" charset="0"/>
              </a:rPr>
              <a:t>процесса организации деятельности предприятия при наступлении различных обстоятельств;</a:t>
            </a:r>
          </a:p>
          <a:p>
            <a:r>
              <a:rPr lang="ru-RU" sz="1600" dirty="0" smtClean="0">
                <a:latin typeface="Times New Roman" pitchFamily="18" charset="0"/>
                <a:cs typeface="Times New Roman" pitchFamily="18" charset="0"/>
              </a:rPr>
              <a:t>- планирование </a:t>
            </a:r>
            <a:r>
              <a:rPr lang="ru-RU" sz="1600" dirty="0">
                <a:latin typeface="Times New Roman" pitchFamily="18" charset="0"/>
                <a:cs typeface="Times New Roman" pitchFamily="18" charset="0"/>
              </a:rPr>
              <a:t>деятельности организации в рамках ее хозяйственного функционирования;</a:t>
            </a:r>
          </a:p>
          <a:p>
            <a:r>
              <a:rPr lang="ru-RU" sz="1600" dirty="0" smtClean="0">
                <a:latin typeface="Times New Roman" pitchFamily="18" charset="0"/>
                <a:cs typeface="Times New Roman" pitchFamily="18" charset="0"/>
              </a:rPr>
              <a:t>- оценка </a:t>
            </a:r>
            <a:r>
              <a:rPr lang="ru-RU" sz="1600" dirty="0">
                <a:latin typeface="Times New Roman" pitchFamily="18" charset="0"/>
                <a:cs typeface="Times New Roman" pitchFamily="18" charset="0"/>
              </a:rPr>
              <a:t>результатов деятельности и повышение ее эффективности.</a:t>
            </a:r>
          </a:p>
          <a:p>
            <a:r>
              <a:rPr lang="ru-RU" sz="1600" b="1" dirty="0" smtClean="0">
                <a:solidFill>
                  <a:srgbClr val="00B0F0"/>
                </a:solidFill>
                <a:latin typeface="Times New Roman" pitchFamily="18" charset="0"/>
                <a:cs typeface="Times New Roman" pitchFamily="18" charset="0"/>
              </a:rPr>
              <a:t>   </a:t>
            </a:r>
          </a:p>
          <a:p>
            <a:pPr algn="ctr"/>
            <a:r>
              <a:rPr lang="ru-RU" sz="1600" b="1" dirty="0" smtClean="0">
                <a:solidFill>
                  <a:srgbClr val="00B0F0"/>
                </a:solidFill>
                <a:latin typeface="Times New Roman" pitchFamily="18" charset="0"/>
                <a:cs typeface="Times New Roman" pitchFamily="18" charset="0"/>
              </a:rPr>
              <a:t>1.3.Объекты </a:t>
            </a:r>
            <a:r>
              <a:rPr lang="ru-RU" sz="1600" b="1" dirty="0">
                <a:solidFill>
                  <a:srgbClr val="00B0F0"/>
                </a:solidFill>
                <a:latin typeface="Times New Roman" pitchFamily="18" charset="0"/>
                <a:cs typeface="Times New Roman" pitchFamily="18" charset="0"/>
              </a:rPr>
              <a:t>экономики предприятия</a:t>
            </a:r>
          </a:p>
          <a:p>
            <a:r>
              <a:rPr lang="ru-RU" sz="1600" dirty="0">
                <a:latin typeface="Times New Roman" pitchFamily="18" charset="0"/>
                <a:cs typeface="Times New Roman" pitchFamily="18" charset="0"/>
              </a:rPr>
              <a:t>Экономика предприятия изучает определенные объекты, на основе которых строится модель ведения бизнеса.</a:t>
            </a:r>
          </a:p>
        </p:txBody>
      </p:sp>
      <p:pic>
        <p:nvPicPr>
          <p:cNvPr id="10" name="Рисунок 9"/>
          <p:cNvPicPr>
            <a:picLocks noChangeAspect="1"/>
          </p:cNvPicPr>
          <p:nvPr/>
        </p:nvPicPr>
        <p:blipFill>
          <a:blip r:embed="rId9"/>
          <a:stretch>
            <a:fillRect/>
          </a:stretch>
        </p:blipFill>
        <p:spPr>
          <a:xfrm>
            <a:off x="336884" y="4831650"/>
            <a:ext cx="2367366" cy="1775525"/>
          </a:xfrm>
          <a:prstGeom prst="rect">
            <a:avLst/>
          </a:prstGeom>
        </p:spPr>
      </p:pic>
      <p:sp>
        <p:nvSpPr>
          <p:cNvPr id="11" name="Прямоугольник 10"/>
          <p:cNvSpPr/>
          <p:nvPr/>
        </p:nvSpPr>
        <p:spPr>
          <a:xfrm>
            <a:off x="2704250" y="4537276"/>
            <a:ext cx="9368930" cy="1323439"/>
          </a:xfrm>
          <a:prstGeom prst="rect">
            <a:avLst/>
          </a:prstGeom>
        </p:spPr>
        <p:txBody>
          <a:bodyPr wrap="square">
            <a:spAutoFit/>
          </a:bodyPr>
          <a:lstStyle/>
          <a:p>
            <a:r>
              <a:rPr lang="ru-RU" sz="1600" b="1" i="1" dirty="0">
                <a:latin typeface="Times New Roman" pitchFamily="18" charset="0"/>
                <a:cs typeface="Times New Roman" pitchFamily="18" charset="0"/>
              </a:rPr>
              <a:t>К ее основным объектам можно отнести</a:t>
            </a:r>
            <a:r>
              <a:rPr lang="ru-RU" sz="1600" i="1" dirty="0" smtClean="0">
                <a:latin typeface="Times New Roman" pitchFamily="18" charset="0"/>
                <a:cs typeface="Times New Roman" pitchFamily="18" charset="0"/>
              </a:rPr>
              <a:t>:</a:t>
            </a:r>
            <a:endParaRPr lang="ru-RU" sz="1600" i="1" dirty="0">
              <a:latin typeface="Times New Roman" pitchFamily="18" charset="0"/>
              <a:cs typeface="Times New Roman" pitchFamily="18" charset="0"/>
            </a:endParaRPr>
          </a:p>
          <a:p>
            <a:r>
              <a:rPr lang="ru-RU" sz="1600" dirty="0" smtClean="0">
                <a:latin typeface="Times New Roman" pitchFamily="18" charset="0"/>
                <a:cs typeface="Times New Roman" pitchFamily="18" charset="0"/>
              </a:rPr>
              <a:t>- структуру </a:t>
            </a:r>
            <a:r>
              <a:rPr lang="ru-RU" sz="1600" dirty="0">
                <a:latin typeface="Times New Roman" pitchFamily="18" charset="0"/>
                <a:cs typeface="Times New Roman" pitchFamily="18" charset="0"/>
              </a:rPr>
              <a:t>предприятия, его подразделения, основные производственные циклы;</a:t>
            </a:r>
          </a:p>
          <a:p>
            <a:r>
              <a:rPr lang="ru-RU" sz="1600" dirty="0" smtClean="0">
                <a:latin typeface="Times New Roman" pitchFamily="18" charset="0"/>
                <a:cs typeface="Times New Roman" pitchFamily="18" charset="0"/>
              </a:rPr>
              <a:t>- формирование </a:t>
            </a:r>
            <a:r>
              <a:rPr lang="ru-RU" sz="1600" dirty="0">
                <a:latin typeface="Times New Roman" pitchFamily="18" charset="0"/>
                <a:cs typeface="Times New Roman" pitchFamily="18" charset="0"/>
              </a:rPr>
              <a:t>капитала предприятия и пути использования полученной прибыли; </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порядок </a:t>
            </a:r>
            <a:r>
              <a:rPr lang="ru-RU" sz="1600" dirty="0">
                <a:latin typeface="Times New Roman" pitchFamily="18" charset="0"/>
                <a:cs typeface="Times New Roman" pitchFamily="18" charset="0"/>
              </a:rPr>
              <a:t>организации деятельности и взаимосвязи между отдельными подразделениями; </a:t>
            </a:r>
          </a:p>
          <a:p>
            <a:r>
              <a:rPr lang="ru-RU" sz="1600" dirty="0" smtClean="0">
                <a:latin typeface="Times New Roman" pitchFamily="18" charset="0"/>
                <a:cs typeface="Times New Roman" pitchFamily="18" charset="0"/>
              </a:rPr>
              <a:t>- разработку </a:t>
            </a:r>
            <a:r>
              <a:rPr lang="ru-RU" sz="1600" dirty="0">
                <a:latin typeface="Times New Roman" pitchFamily="18" charset="0"/>
                <a:cs typeface="Times New Roman" pitchFamily="18" charset="0"/>
              </a:rPr>
              <a:t>механизма управления компанией в рамках определенных обстоятельств или условий;</a:t>
            </a:r>
          </a:p>
        </p:txBody>
      </p:sp>
    </p:spTree>
    <p:extLst>
      <p:ext uri="{BB962C8B-B14F-4D97-AF65-F5344CB8AC3E}">
        <p14:creationId xmlns:p14="http://schemas.microsoft.com/office/powerpoint/2010/main" val="41039924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4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40</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162046" y="0"/>
            <a:ext cx="11864050" cy="2800767"/>
          </a:xfrm>
          <a:prstGeom prst="rect">
            <a:avLst/>
          </a:prstGeom>
        </p:spPr>
        <p:txBody>
          <a:bodyPr wrap="square">
            <a:spAutoFit/>
          </a:bodyPr>
          <a:lstStyle/>
          <a:p>
            <a:r>
              <a:rPr lang="ru-RU" sz="1600" b="1" dirty="0" smtClean="0">
                <a:solidFill>
                  <a:schemeClr val="accent2"/>
                </a:solidFill>
                <a:latin typeface="Times New Roman" pitchFamily="18" charset="0"/>
                <a:cs typeface="Times New Roman" pitchFamily="18" charset="0"/>
              </a:rPr>
              <a:t>Виды цен:</a:t>
            </a:r>
          </a:p>
          <a:p>
            <a:r>
              <a:rPr lang="ru-RU" sz="1600" b="1" i="1" dirty="0" smtClean="0">
                <a:latin typeface="Times New Roman" pitchFamily="18" charset="0"/>
                <a:cs typeface="Times New Roman" pitchFamily="18" charset="0"/>
              </a:rPr>
              <a:t>Цены внешнеторговые </a:t>
            </a:r>
            <a:r>
              <a:rPr lang="ru-RU" sz="1600" dirty="0" smtClean="0">
                <a:latin typeface="Times New Roman" pitchFamily="18" charset="0"/>
                <a:cs typeface="Times New Roman" pitchFamily="18" charset="0"/>
              </a:rPr>
              <a:t>-- цены, по которым, обычно формируются поставки продукций из-за рубежа и наоборот (поставка отечественных товаров за границу). Формирование цен данной группы, так или иначе, влияют на внешнеэкономическую деятельность любого государство.</a:t>
            </a:r>
          </a:p>
          <a:p>
            <a:r>
              <a:rPr lang="ru-RU" sz="1600" b="1" i="1" dirty="0" smtClean="0">
                <a:latin typeface="Times New Roman" pitchFamily="18" charset="0"/>
                <a:cs typeface="Times New Roman" pitchFamily="18" charset="0"/>
              </a:rPr>
              <a:t>Цены экспортные </a:t>
            </a:r>
            <a:r>
              <a:rPr lang="ru-RU" sz="1600" dirty="0" smtClean="0">
                <a:latin typeface="Times New Roman" pitchFamily="18" charset="0"/>
                <a:cs typeface="Times New Roman" pitchFamily="18" charset="0"/>
              </a:rPr>
              <a:t>-- цены, посредством которых происходят продажи отечественных товаров на мировой рынок.</a:t>
            </a:r>
          </a:p>
          <a:p>
            <a:r>
              <a:rPr lang="ru-RU" sz="1600" b="1" i="1" dirty="0" smtClean="0">
                <a:latin typeface="Times New Roman" pitchFamily="18" charset="0"/>
                <a:cs typeface="Times New Roman" pitchFamily="18" charset="0"/>
              </a:rPr>
              <a:t>Цены импортные </a:t>
            </a:r>
            <a:r>
              <a:rPr lang="ru-RU" sz="1600" dirty="0" smtClean="0">
                <a:latin typeface="Times New Roman" pitchFamily="18" charset="0"/>
                <a:cs typeface="Times New Roman" pitchFamily="18" charset="0"/>
              </a:rPr>
              <a:t>-- цены, посредством которых происходят покупки товаров из-за рубежа. цена государственный муниципальный регулирование</a:t>
            </a:r>
          </a:p>
          <a:p>
            <a:r>
              <a:rPr lang="ru-RU" sz="1600" dirty="0" smtClean="0">
                <a:latin typeface="Times New Roman" pitchFamily="18" charset="0"/>
                <a:cs typeface="Times New Roman" pitchFamily="18" charset="0"/>
              </a:rPr>
              <a:t>В заключение можно отметить: цена - это экономическая категория, которая существует объективно, функции цен проявляют воздействие объективно, т.е. их следует учитывать при формировании собственной ценовой политики. Все функции взаимосвязаны и находятся в единстве и взаимодействии. Они проявляются как в системе цен, так и в ценах на отдельный товар.</a:t>
            </a:r>
          </a:p>
          <a:p>
            <a:endParaRPr lang="ru-RU" sz="1600" dirty="0">
              <a:latin typeface="Times New Roman" pitchFamily="18" charset="0"/>
              <a:cs typeface="Times New Roman" pitchFamily="18" charset="0"/>
            </a:endParaRPr>
          </a:p>
        </p:txBody>
      </p:sp>
      <p:sp>
        <p:nvSpPr>
          <p:cNvPr id="8" name="Прямоугольник 7"/>
          <p:cNvSpPr/>
          <p:nvPr/>
        </p:nvSpPr>
        <p:spPr>
          <a:xfrm>
            <a:off x="231494" y="2551837"/>
            <a:ext cx="11960506" cy="4524315"/>
          </a:xfrm>
          <a:prstGeom prst="rect">
            <a:avLst/>
          </a:prstGeom>
        </p:spPr>
        <p:txBody>
          <a:bodyPr wrap="square">
            <a:spAutoFit/>
          </a:bodyPr>
          <a:lstStyle/>
          <a:p>
            <a:pPr algn="ctr"/>
            <a:r>
              <a:rPr lang="ru-RU" sz="1600" b="1" dirty="0" smtClean="0">
                <a:solidFill>
                  <a:srgbClr val="00B0F0"/>
                </a:solidFill>
                <a:latin typeface="Times New Roman" pitchFamily="18" charset="0"/>
                <a:cs typeface="Times New Roman" pitchFamily="18" charset="0"/>
              </a:rPr>
              <a:t>10. Экономическая эффективность производства</a:t>
            </a:r>
            <a:endParaRPr lang="ru-RU" sz="1600" dirty="0" smtClean="0">
              <a:solidFill>
                <a:srgbClr val="00B0F0"/>
              </a:solidFill>
              <a:latin typeface="Times New Roman" pitchFamily="18" charset="0"/>
              <a:cs typeface="Times New Roman" pitchFamily="18" charset="0"/>
            </a:endParaRPr>
          </a:p>
          <a:p>
            <a:pPr algn="just"/>
            <a:r>
              <a:rPr lang="ru-RU" sz="1600" i="1" dirty="0" smtClean="0">
                <a:latin typeface="Times New Roman" pitchFamily="18" charset="0"/>
                <a:cs typeface="Times New Roman" pitchFamily="18" charset="0"/>
              </a:rPr>
              <a:t>1.Сущность, критерии и показатели экономической эффективности производства.</a:t>
            </a:r>
            <a:endParaRPr lang="ru-RU" sz="1600" dirty="0" smtClean="0">
              <a:latin typeface="Times New Roman" pitchFamily="18" charset="0"/>
              <a:cs typeface="Times New Roman" pitchFamily="18" charset="0"/>
            </a:endParaRPr>
          </a:p>
          <a:p>
            <a:pPr algn="just"/>
            <a:r>
              <a:rPr lang="ru-RU" sz="1600" i="1" dirty="0" smtClean="0">
                <a:latin typeface="Times New Roman" pitchFamily="18" charset="0"/>
                <a:cs typeface="Times New Roman" pitchFamily="18" charset="0"/>
              </a:rPr>
              <a:t>2.Общая и сравнительная экономическая эффективность.</a:t>
            </a:r>
            <a:endParaRPr lang="ru-RU" sz="1600" dirty="0" smtClean="0">
              <a:latin typeface="Times New Roman" pitchFamily="18" charset="0"/>
              <a:cs typeface="Times New Roman" pitchFamily="18" charset="0"/>
            </a:endParaRPr>
          </a:p>
          <a:p>
            <a:pPr algn="just"/>
            <a:r>
              <a:rPr lang="ru-RU" sz="1600" i="1" dirty="0" smtClean="0">
                <a:latin typeface="Times New Roman" pitchFamily="18" charset="0"/>
                <a:cs typeface="Times New Roman" pitchFamily="18" charset="0"/>
              </a:rPr>
              <a:t>3.Основные направления повышения экономической эффективности производства.</a:t>
            </a:r>
            <a:r>
              <a:rPr lang="ru-RU" sz="1600" dirty="0" smtClean="0">
                <a:latin typeface="Times New Roman" pitchFamily="18" charset="0"/>
                <a:cs typeface="Times New Roman" pitchFamily="18" charset="0"/>
              </a:rPr>
              <a:t> </a:t>
            </a:r>
          </a:p>
          <a:p>
            <a:pPr algn="just"/>
            <a:r>
              <a:rPr lang="ru-RU" sz="1600" dirty="0" smtClean="0">
                <a:latin typeface="Times New Roman" pitchFamily="18" charset="0"/>
                <a:cs typeface="Times New Roman" pitchFamily="18" charset="0"/>
              </a:rPr>
              <a:t>   Термин «эффективность» универсален, так как его применяют во всех сферах человеческой деятельности (экономика, техника, наука и т.д.).</a:t>
            </a:r>
          </a:p>
          <a:p>
            <a:pPr algn="just"/>
            <a:r>
              <a:rPr lang="ru-RU" sz="1600" dirty="0" smtClean="0">
                <a:latin typeface="Times New Roman" pitchFamily="18" charset="0"/>
                <a:cs typeface="Times New Roman" pitchFamily="18" charset="0"/>
              </a:rPr>
              <a:t>Эффективность связана, во-первых, с результативностью работы и, во-вторых, с экономичностью, т.е. минимальным объемом затрат для выполнения работы или действия.</a:t>
            </a:r>
          </a:p>
          <a:p>
            <a:pPr algn="just"/>
            <a:r>
              <a:rPr lang="ru-RU" sz="1600" dirty="0" smtClean="0">
                <a:latin typeface="Times New Roman" pitchFamily="18" charset="0"/>
                <a:cs typeface="Times New Roman" pitchFamily="18" charset="0"/>
              </a:rPr>
              <a:t>Одна результативность не может всесторонне охватить эффективность, так как может быть достигнут результат, но с большими затратами.</a:t>
            </a:r>
          </a:p>
          <a:p>
            <a:pPr algn="just"/>
            <a:r>
              <a:rPr lang="ru-RU" sz="1600" dirty="0" smtClean="0">
                <a:latin typeface="Times New Roman" pitchFamily="18" charset="0"/>
                <a:cs typeface="Times New Roman" pitchFamily="18" charset="0"/>
              </a:rPr>
              <a:t>Экономичность также полностью не характеризует эффективность, так как могут быть минимальные затраты при невысоких результатах.</a:t>
            </a:r>
          </a:p>
          <a:p>
            <a:pPr algn="just"/>
            <a:r>
              <a:rPr lang="ru-RU" sz="1600" b="1" i="1" dirty="0" smtClean="0">
                <a:latin typeface="Times New Roman" pitchFamily="18" charset="0"/>
                <a:cs typeface="Times New Roman" pitchFamily="18" charset="0"/>
              </a:rPr>
              <a:t>Эффективность</a:t>
            </a:r>
            <a:r>
              <a:rPr lang="ru-RU" sz="1600" dirty="0" smtClean="0">
                <a:latin typeface="Times New Roman" pitchFamily="18" charset="0"/>
                <a:cs typeface="Times New Roman" pitchFamily="18" charset="0"/>
              </a:rPr>
              <a:t> – уровень или степень результативности работы в сопоставлении с произведенными затратами.</a:t>
            </a:r>
          </a:p>
          <a:p>
            <a:pPr algn="just"/>
            <a:r>
              <a:rPr lang="ru-RU" sz="1600" dirty="0" smtClean="0">
                <a:latin typeface="Times New Roman" pitchFamily="18" charset="0"/>
                <a:cs typeface="Times New Roman" pitchFamily="18" charset="0"/>
              </a:rPr>
              <a:t>В экономике предприятия отрасли эффективность означает результативность хозяйственной деятельности, т.е. соотношение между достигнутыми результатами и понесенными затратами живого и овеществленного труда.</a:t>
            </a:r>
          </a:p>
          <a:p>
            <a:pPr algn="just"/>
            <a:r>
              <a:rPr lang="ru-RU" sz="1600" dirty="0" smtClean="0">
                <a:latin typeface="Times New Roman" pitchFamily="18" charset="0"/>
                <a:cs typeface="Times New Roman" pitchFamily="18" charset="0"/>
              </a:rPr>
              <a:t>На предприятии затраты имеют форму авансируемого основного и оборотного капитала. А конечные результаты имеют форму прибыли.</a:t>
            </a:r>
          </a:p>
          <a:p>
            <a:pPr algn="just"/>
            <a:endParaRPr lang="ru-RU"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7822737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4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41</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150471" y="-1"/>
            <a:ext cx="11864051" cy="6340197"/>
          </a:xfrm>
          <a:prstGeom prst="rect">
            <a:avLst/>
          </a:prstGeom>
        </p:spPr>
        <p:txBody>
          <a:bodyPr wrap="square">
            <a:spAutoFit/>
          </a:bodyPr>
          <a:lstStyle/>
          <a:p>
            <a:pPr algn="just"/>
            <a:r>
              <a:rPr lang="ru-RU" sz="1600" dirty="0" smtClean="0">
                <a:latin typeface="Times New Roman" pitchFamily="18" charset="0"/>
                <a:cs typeface="Times New Roman" pitchFamily="18" charset="0"/>
              </a:rPr>
              <a:t>Таким образом, показатель экономической эффективности дает представление о том, какой ценой предприятие получило прибыль.</a:t>
            </a:r>
          </a:p>
          <a:p>
            <a:pPr algn="just"/>
            <a:r>
              <a:rPr lang="ru-RU" sz="1600" dirty="0" smtClean="0">
                <a:latin typeface="Times New Roman" pitchFamily="18" charset="0"/>
                <a:cs typeface="Times New Roman" pitchFamily="18" charset="0"/>
              </a:rPr>
              <a:t>Сопоставление затрат и результатов используется в практике обоснования хозяйственных решений.</a:t>
            </a:r>
          </a:p>
          <a:p>
            <a:pPr algn="just"/>
            <a:r>
              <a:rPr lang="ru-RU" sz="1600" dirty="0" smtClean="0">
                <a:latin typeface="Times New Roman" pitchFamily="18" charset="0"/>
                <a:cs typeface="Times New Roman" pitchFamily="18" charset="0"/>
              </a:rPr>
              <a:t>Расчеты экономической эффективности проводятся в следующих типичных случаях:</a:t>
            </a:r>
          </a:p>
          <a:p>
            <a:pPr algn="just"/>
            <a:r>
              <a:rPr lang="ru-RU" sz="1600" dirty="0" smtClean="0">
                <a:latin typeface="Times New Roman" pitchFamily="18" charset="0"/>
                <a:cs typeface="Times New Roman" pitchFamily="18" charset="0"/>
              </a:rPr>
              <a:t>1) для оценки целесообразности реализации инновационных проектов;</a:t>
            </a:r>
          </a:p>
          <a:p>
            <a:pPr algn="just"/>
            <a:r>
              <a:rPr lang="ru-RU" sz="1600" dirty="0" smtClean="0">
                <a:latin typeface="Times New Roman" pitchFamily="18" charset="0"/>
                <a:cs typeface="Times New Roman" pitchFamily="18" charset="0"/>
              </a:rPr>
              <a:t>2) для разработки программы реструктуризации предприятия;</a:t>
            </a:r>
          </a:p>
          <a:p>
            <a:pPr algn="just"/>
            <a:r>
              <a:rPr lang="ru-RU" sz="1600" dirty="0" smtClean="0">
                <a:latin typeface="Times New Roman" pitchFamily="18" charset="0"/>
                <a:cs typeface="Times New Roman" pitchFamily="18" charset="0"/>
              </a:rPr>
              <a:t>3) для определения оптимального варианта размещения производства;</a:t>
            </a:r>
          </a:p>
          <a:p>
            <a:pPr algn="just"/>
            <a:r>
              <a:rPr lang="ru-RU" sz="1600" dirty="0" smtClean="0">
                <a:latin typeface="Times New Roman" pitchFamily="18" charset="0"/>
                <a:cs typeface="Times New Roman" pitchFamily="18" charset="0"/>
              </a:rPr>
              <a:t>4) для выбора варианта специализации, кооперирования, концентрации и комбинирования производства;</a:t>
            </a:r>
          </a:p>
          <a:p>
            <a:pPr algn="just"/>
            <a:r>
              <a:rPr lang="ru-RU" sz="1600" dirty="0" smtClean="0">
                <a:latin typeface="Times New Roman" pitchFamily="18" charset="0"/>
                <a:cs typeface="Times New Roman" pitchFamily="18" charset="0"/>
              </a:rPr>
              <a:t>5) для формирования стратегии развития предприятия;</a:t>
            </a:r>
          </a:p>
          <a:p>
            <a:pPr algn="just"/>
            <a:r>
              <a:rPr lang="ru-RU" sz="1600" dirty="0" smtClean="0">
                <a:latin typeface="Times New Roman" pitchFamily="18" charset="0"/>
                <a:cs typeface="Times New Roman" pitchFamily="18" charset="0"/>
              </a:rPr>
              <a:t>6) для обоснования выпуска новой продукции;</a:t>
            </a:r>
          </a:p>
          <a:p>
            <a:pPr algn="just"/>
            <a:r>
              <a:rPr lang="ru-RU" sz="1600" dirty="0" smtClean="0">
                <a:latin typeface="Times New Roman" pitchFamily="18" charset="0"/>
                <a:cs typeface="Times New Roman" pitchFamily="18" charset="0"/>
              </a:rPr>
              <a:t>7) для обоснования варианта нового строительства, реконструкции, технического перевооружения, модернизации производства;</a:t>
            </a:r>
          </a:p>
          <a:p>
            <a:pPr algn="just"/>
            <a:r>
              <a:rPr lang="ru-RU" sz="1600" dirty="0" smtClean="0">
                <a:latin typeface="Times New Roman" pitchFamily="18" charset="0"/>
                <a:cs typeface="Times New Roman" pitchFamily="18" charset="0"/>
              </a:rPr>
              <a:t>8) для повышения качества и конкурентоспособности продукции;</a:t>
            </a:r>
          </a:p>
          <a:p>
            <a:pPr algn="just"/>
            <a:r>
              <a:rPr lang="ru-RU" sz="1600" dirty="0" smtClean="0">
                <a:latin typeface="Times New Roman" pitchFamily="18" charset="0"/>
                <a:cs typeface="Times New Roman" pitchFamily="18" charset="0"/>
              </a:rPr>
              <a:t>9) для освоения новых рынков;</a:t>
            </a:r>
          </a:p>
          <a:p>
            <a:pPr algn="just"/>
            <a:r>
              <a:rPr lang="ru-RU" sz="1600" dirty="0" smtClean="0">
                <a:latin typeface="Times New Roman" pitchFamily="18" charset="0"/>
                <a:cs typeface="Times New Roman" pitchFamily="18" charset="0"/>
              </a:rPr>
              <a:t>10) для снижения издержек производства;</a:t>
            </a:r>
          </a:p>
          <a:p>
            <a:pPr algn="just"/>
            <a:r>
              <a:rPr lang="ru-RU" sz="1600" dirty="0" smtClean="0">
                <a:latin typeface="Times New Roman" pitchFamily="18" charset="0"/>
                <a:cs typeface="Times New Roman" pitchFamily="18" charset="0"/>
              </a:rPr>
              <a:t>11) для формирования кадровой стратегии;</a:t>
            </a:r>
          </a:p>
          <a:p>
            <a:pPr algn="just"/>
            <a:r>
              <a:rPr lang="ru-RU" sz="1600" dirty="0" smtClean="0">
                <a:latin typeface="Times New Roman" pitchFamily="18" charset="0"/>
                <a:cs typeface="Times New Roman" pitchFamily="18" charset="0"/>
              </a:rPr>
              <a:t>12) для совершенствования системы стимулирования работников.</a:t>
            </a:r>
          </a:p>
          <a:p>
            <a:r>
              <a:rPr lang="ru-RU" sz="1600" dirty="0" smtClean="0">
                <a:latin typeface="Times New Roman" pitchFamily="18" charset="0"/>
                <a:cs typeface="Times New Roman" pitchFamily="18" charset="0"/>
              </a:rPr>
              <a:t>Рыночная экономика сама по себе является средством, повышающим эффективность производства, но и в условиях рынка важным остается определение основных направлений повышения эффективности производства. </a:t>
            </a:r>
          </a:p>
          <a:p>
            <a:r>
              <a:rPr lang="ru-RU" sz="1600" dirty="0" smtClean="0">
                <a:latin typeface="Times New Roman" pitchFamily="18" charset="0"/>
                <a:cs typeface="Times New Roman" pitchFamily="18" charset="0"/>
              </a:rPr>
              <a:t>    Для определения этих направлений необходимо сформулировать </a:t>
            </a:r>
            <a:r>
              <a:rPr lang="ru-RU" sz="1600" b="1" i="1" dirty="0" smtClean="0">
                <a:latin typeface="Times New Roman" pitchFamily="18" charset="0"/>
                <a:cs typeface="Times New Roman" pitchFamily="18" charset="0"/>
              </a:rPr>
              <a:t>критерии и показатели эффективности</a:t>
            </a:r>
            <a:r>
              <a:rPr lang="ru-RU" sz="1600" dirty="0" smtClean="0">
                <a:latin typeface="Times New Roman" pitchFamily="18" charset="0"/>
                <a:cs typeface="Times New Roman" pitchFamily="18" charset="0"/>
              </a:rPr>
              <a:t>.</a:t>
            </a:r>
            <a:r>
              <a:rPr lang="ru-RU" sz="1600" dirty="0" smtClean="0"/>
              <a:t> Обобщающим критерием экономической эффективности общественного производства является уровень производительности (</a:t>
            </a:r>
            <a:r>
              <a:rPr lang="ru-RU" sz="1600" b="1" i="1" dirty="0" err="1" smtClean="0"/>
              <a:t>производительности</a:t>
            </a:r>
            <a:r>
              <a:rPr lang="ru-RU" sz="1600" b="1" i="1" dirty="0" smtClean="0"/>
              <a:t> общественного труда</a:t>
            </a:r>
            <a:r>
              <a:rPr lang="ru-RU" sz="1600" i="1" dirty="0" smtClean="0"/>
              <a:t>):</a:t>
            </a:r>
            <a:r>
              <a:rPr lang="ru-RU" sz="1600" dirty="0" smtClean="0"/>
              <a:t>   </a:t>
            </a:r>
          </a:p>
          <a:p>
            <a:r>
              <a:rPr lang="ru-RU" sz="1600" dirty="0" smtClean="0"/>
              <a:t>                                                                          </a:t>
            </a:r>
          </a:p>
          <a:p>
            <a:r>
              <a:rPr lang="ru-RU" sz="1600" b="1" dirty="0" smtClean="0"/>
              <a:t>                                                                                     </a:t>
            </a:r>
            <a:r>
              <a:rPr lang="ru-RU" sz="1600" b="1" dirty="0" err="1" smtClean="0"/>
              <a:t>ПТобщ</a:t>
            </a:r>
            <a:r>
              <a:rPr lang="ru-RU" sz="1600" b="1" dirty="0" smtClean="0"/>
              <a:t>. = </a:t>
            </a:r>
            <a:r>
              <a:rPr lang="ru-RU" sz="1600" b="1" dirty="0" err="1" smtClean="0"/>
              <a:t>rНД</a:t>
            </a:r>
            <a:r>
              <a:rPr lang="ru-RU" sz="1600" b="1" dirty="0" smtClean="0"/>
              <a:t> / </a:t>
            </a:r>
            <a:r>
              <a:rPr lang="ru-RU" sz="1600" b="1" dirty="0" err="1" smtClean="0"/>
              <a:t>Чм</a:t>
            </a:r>
            <a:endParaRPr lang="ru-RU" b="1" dirty="0" smtClean="0"/>
          </a:p>
          <a:p>
            <a:r>
              <a:rPr lang="ru-RU" sz="1600" b="1" dirty="0" smtClean="0"/>
              <a:t>Национальный доход</a:t>
            </a:r>
            <a:r>
              <a:rPr lang="ru-RU" sz="1600" dirty="0" smtClean="0"/>
              <a:t> – вновь созданная стоимость в отраслях материального производства (сумма чистой продукции всех отраслей материального производства).</a:t>
            </a:r>
          </a:p>
          <a:p>
            <a:endParaRPr lang="ru-RU" dirty="0" smtClean="0"/>
          </a:p>
        </p:txBody>
      </p:sp>
    </p:spTree>
    <p:extLst>
      <p:ext uri="{BB962C8B-B14F-4D97-AF65-F5344CB8AC3E}">
        <p14:creationId xmlns:p14="http://schemas.microsoft.com/office/powerpoint/2010/main" val="7822737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4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42</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219919" y="0"/>
            <a:ext cx="11748304" cy="8248412"/>
          </a:xfrm>
          <a:prstGeom prst="rect">
            <a:avLst/>
          </a:prstGeom>
        </p:spPr>
        <p:txBody>
          <a:bodyPr wrap="square">
            <a:spAutoFit/>
          </a:bodyPr>
          <a:lstStyle/>
          <a:p>
            <a:r>
              <a:rPr lang="ru-RU" sz="1600" dirty="0" smtClean="0">
                <a:latin typeface="Times New Roman" pitchFamily="18" charset="0"/>
                <a:cs typeface="Times New Roman" pitchFamily="18" charset="0"/>
              </a:rPr>
              <a:t>Важнейшими показателями экономической эффективности общественного производства являются:</a:t>
            </a:r>
          </a:p>
          <a:p>
            <a:r>
              <a:rPr lang="ru-RU" sz="1600" dirty="0" smtClean="0">
                <a:latin typeface="Times New Roman" pitchFamily="18" charset="0"/>
                <a:cs typeface="Times New Roman" pitchFamily="18" charset="0"/>
              </a:rPr>
              <a:t>* трудоемкость продукции;</a:t>
            </a:r>
          </a:p>
          <a:p>
            <a:r>
              <a:rPr lang="ru-RU" sz="1600" i="1" dirty="0" smtClean="0">
                <a:latin typeface="Times New Roman" pitchFamily="18" charset="0"/>
                <a:cs typeface="Times New Roman" pitchFamily="18" charset="0"/>
              </a:rPr>
              <a:t>* материалоемкость продукции;</a:t>
            </a:r>
          </a:p>
          <a:p>
            <a:r>
              <a:rPr lang="ru-RU" sz="1600" i="1" dirty="0" smtClean="0">
                <a:latin typeface="Times New Roman" pitchFamily="18" charset="0"/>
                <a:cs typeface="Times New Roman" pitchFamily="18" charset="0"/>
              </a:rPr>
              <a:t>* капиталоемкость продукции;</a:t>
            </a:r>
          </a:p>
          <a:p>
            <a:r>
              <a:rPr lang="ru-RU" sz="1600" i="1" dirty="0" smtClean="0">
                <a:latin typeface="Times New Roman" pitchFamily="18" charset="0"/>
                <a:cs typeface="Times New Roman" pitchFamily="18" charset="0"/>
              </a:rPr>
              <a:t>* </a:t>
            </a:r>
            <a:r>
              <a:rPr lang="ru-RU" sz="1600" i="1" dirty="0" err="1" smtClean="0">
                <a:latin typeface="Times New Roman" pitchFamily="18" charset="0"/>
                <a:cs typeface="Times New Roman" pitchFamily="18" charset="0"/>
              </a:rPr>
              <a:t>фондоемкость</a:t>
            </a:r>
            <a:r>
              <a:rPr lang="ru-RU" sz="1600" i="1" dirty="0" smtClean="0">
                <a:latin typeface="Times New Roman" pitchFamily="18" charset="0"/>
                <a:cs typeface="Times New Roman" pitchFamily="18" charset="0"/>
              </a:rPr>
              <a:t> продукции.</a:t>
            </a:r>
          </a:p>
          <a:p>
            <a:r>
              <a:rPr lang="ru-RU" sz="1600" b="1" i="1" dirty="0" smtClean="0">
                <a:solidFill>
                  <a:srgbClr val="C00000"/>
                </a:solidFill>
                <a:latin typeface="Times New Roman" pitchFamily="18" charset="0"/>
                <a:cs typeface="Times New Roman" pitchFamily="18" charset="0"/>
              </a:rPr>
              <a:t>Трудоемкость продукции </a:t>
            </a:r>
            <a:r>
              <a:rPr lang="ru-RU" sz="1600" i="1" dirty="0" smtClean="0">
                <a:latin typeface="Times New Roman" pitchFamily="18" charset="0"/>
                <a:cs typeface="Times New Roman" pitchFamily="18" charset="0"/>
              </a:rPr>
              <a:t>– отношение количества труда, затраченного в сфере материального производства к общему объему произведенной продукции (как правило, валовой)</a:t>
            </a:r>
          </a:p>
          <a:p>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t</a:t>
            </a:r>
            <a:r>
              <a:rPr lang="ru-RU" sz="1600" b="1" i="1" dirty="0" smtClean="0">
                <a:latin typeface="Times New Roman" pitchFamily="18" charset="0"/>
                <a:cs typeface="Times New Roman" pitchFamily="18" charset="0"/>
              </a:rPr>
              <a:t> = Т / Q</a:t>
            </a:r>
            <a:endParaRPr lang="ru-RU" sz="1600" i="1" dirty="0" smtClean="0">
              <a:latin typeface="Times New Roman" pitchFamily="18" charset="0"/>
              <a:cs typeface="Times New Roman" pitchFamily="18" charset="0"/>
            </a:endParaRPr>
          </a:p>
          <a:p>
            <a:r>
              <a:rPr lang="ru-RU" sz="1600" b="1" i="1" dirty="0" smtClean="0">
                <a:solidFill>
                  <a:srgbClr val="C00000"/>
                </a:solidFill>
                <a:latin typeface="Times New Roman" pitchFamily="18" charset="0"/>
                <a:cs typeface="Times New Roman" pitchFamily="18" charset="0"/>
              </a:rPr>
              <a:t>Материалоемкость продукции </a:t>
            </a:r>
            <a:r>
              <a:rPr lang="ru-RU" sz="1600" i="1" dirty="0" smtClean="0">
                <a:latin typeface="Times New Roman" pitchFamily="18" charset="0"/>
                <a:cs typeface="Times New Roman" pitchFamily="18" charset="0"/>
              </a:rPr>
              <a:t>– отношение объема материальных затрат на производство продукции в денежном выражении к общему объему произведенной продукции (как правило, валовой)</a:t>
            </a:r>
          </a:p>
          <a:p>
            <a:pPr algn="ctr"/>
            <a:r>
              <a:rPr lang="ru-RU" sz="1600" b="1" i="1" dirty="0" err="1" smtClean="0">
                <a:latin typeface="Times New Roman" pitchFamily="18" charset="0"/>
                <a:cs typeface="Times New Roman" pitchFamily="18" charset="0"/>
              </a:rPr>
              <a:t>m</a:t>
            </a:r>
            <a:r>
              <a:rPr lang="ru-RU" sz="1600" b="1" i="1" dirty="0" smtClean="0">
                <a:latin typeface="Times New Roman" pitchFamily="18" charset="0"/>
                <a:cs typeface="Times New Roman" pitchFamily="18" charset="0"/>
              </a:rPr>
              <a:t> = M / Q</a:t>
            </a:r>
            <a:endParaRPr lang="ru-RU" sz="1600" i="1" dirty="0" smtClean="0">
              <a:latin typeface="Times New Roman" pitchFamily="18" charset="0"/>
              <a:cs typeface="Times New Roman" pitchFamily="18" charset="0"/>
            </a:endParaRPr>
          </a:p>
          <a:p>
            <a:r>
              <a:rPr lang="ru-RU" sz="1600" i="1" dirty="0" smtClean="0">
                <a:latin typeface="Times New Roman" pitchFamily="18" charset="0"/>
                <a:cs typeface="Times New Roman" pitchFamily="18" charset="0"/>
              </a:rPr>
              <a:t>Снижение материалоемкости продукции эффективно для народного хозяйства республики, так как</a:t>
            </a:r>
          </a:p>
          <a:p>
            <a:r>
              <a:rPr lang="ru-RU" sz="1600" i="1" dirty="0" smtClean="0">
                <a:latin typeface="Times New Roman" pitchFamily="18" charset="0"/>
                <a:cs typeface="Times New Roman" pitchFamily="18" charset="0"/>
              </a:rPr>
              <a:t>* природные ресурсы не безграничны;</a:t>
            </a:r>
          </a:p>
          <a:p>
            <a:r>
              <a:rPr lang="ru-RU" sz="1600" i="1" dirty="0" smtClean="0">
                <a:latin typeface="Times New Roman" pitchFamily="18" charset="0"/>
                <a:cs typeface="Times New Roman" pitchFamily="18" charset="0"/>
              </a:rPr>
              <a:t>* в себестоимости продукции материальные затраты составляют примерно 3/5.</a:t>
            </a:r>
          </a:p>
          <a:p>
            <a:r>
              <a:rPr lang="ru-RU" sz="1600" b="1" i="1" dirty="0" smtClean="0">
                <a:solidFill>
                  <a:srgbClr val="C00000"/>
                </a:solidFill>
                <a:latin typeface="Times New Roman" pitchFamily="18" charset="0"/>
                <a:cs typeface="Times New Roman" pitchFamily="18" charset="0"/>
              </a:rPr>
              <a:t>Капиталоемкость</a:t>
            </a:r>
            <a:r>
              <a:rPr lang="ru-RU" sz="1600" i="1" dirty="0" smtClean="0">
                <a:solidFill>
                  <a:srgbClr val="C00000"/>
                </a:solidFill>
                <a:latin typeface="Times New Roman" pitchFamily="18" charset="0"/>
                <a:cs typeface="Times New Roman" pitchFamily="18" charset="0"/>
              </a:rPr>
              <a:t> </a:t>
            </a:r>
            <a:r>
              <a:rPr lang="ru-RU" sz="1600" i="1" dirty="0" smtClean="0">
                <a:latin typeface="Times New Roman" pitchFamily="18" charset="0"/>
                <a:cs typeface="Times New Roman" pitchFamily="18" charset="0"/>
              </a:rPr>
              <a:t>– отношение величины капитальных вложений к приросту продукции, полученному за счет этих капитальных вложений. </a:t>
            </a:r>
          </a:p>
          <a:p>
            <a:pPr algn="ctr"/>
            <a:r>
              <a:rPr lang="ru-RU" sz="1600" b="1" i="1" dirty="0" err="1" smtClean="0">
                <a:latin typeface="Times New Roman" pitchFamily="18" charset="0"/>
                <a:cs typeface="Times New Roman" pitchFamily="18" charset="0"/>
              </a:rPr>
              <a:t>k</a:t>
            </a:r>
            <a:r>
              <a:rPr lang="ru-RU" sz="1600" b="1" i="1" dirty="0" smtClean="0">
                <a:latin typeface="Times New Roman" pitchFamily="18" charset="0"/>
                <a:cs typeface="Times New Roman" pitchFamily="18" charset="0"/>
              </a:rPr>
              <a:t> = К / DQ</a:t>
            </a:r>
          </a:p>
          <a:p>
            <a:r>
              <a:rPr lang="ru-RU" sz="1600" b="1" i="1" dirty="0" err="1" smtClean="0">
                <a:solidFill>
                  <a:srgbClr val="C00000"/>
                </a:solidFill>
                <a:latin typeface="Times New Roman" pitchFamily="18" charset="0"/>
                <a:cs typeface="Times New Roman" pitchFamily="18" charset="0"/>
              </a:rPr>
              <a:t>Фондоемкость</a:t>
            </a:r>
            <a:r>
              <a:rPr lang="ru-RU" sz="1600" i="1" dirty="0" smtClean="0">
                <a:latin typeface="Times New Roman" pitchFamily="18" charset="0"/>
                <a:cs typeface="Times New Roman" pitchFamily="18" charset="0"/>
              </a:rPr>
              <a:t>– отношение среднегодовой стоимости ОПФ к общему объему произведенной продукции:</a:t>
            </a:r>
          </a:p>
          <a:p>
            <a:pPr algn="ctr"/>
            <a:r>
              <a:rPr lang="ru-RU" sz="1600" b="1" i="1" dirty="0" err="1" smtClean="0">
                <a:latin typeface="Times New Roman" pitchFamily="18" charset="0"/>
                <a:cs typeface="Times New Roman" pitchFamily="18" charset="0"/>
              </a:rPr>
              <a:t>y</a:t>
            </a:r>
            <a:r>
              <a:rPr lang="ru-RU" sz="1600" b="1" i="1" dirty="0" smtClean="0">
                <a:latin typeface="Times New Roman" pitchFamily="18" charset="0"/>
                <a:cs typeface="Times New Roman" pitchFamily="18" charset="0"/>
              </a:rPr>
              <a:t> = F / Q. </a:t>
            </a:r>
          </a:p>
          <a:p>
            <a:r>
              <a:rPr lang="ru-RU" sz="1600" i="1" dirty="0" smtClean="0">
                <a:latin typeface="Times New Roman" pitchFamily="18" charset="0"/>
                <a:cs typeface="Times New Roman" pitchFamily="18" charset="0"/>
              </a:rPr>
              <a:t>В народном хозяйстве и отдельных отраслях широко применяется показатель </a:t>
            </a:r>
            <a:r>
              <a:rPr lang="ru-RU" sz="1600" b="1" i="1" dirty="0" smtClean="0">
                <a:latin typeface="Times New Roman" pitchFamily="18" charset="0"/>
                <a:cs typeface="Times New Roman" pitchFamily="18" charset="0"/>
              </a:rPr>
              <a:t>фондоотдачи </a:t>
            </a:r>
            <a:r>
              <a:rPr lang="ru-RU" sz="1600" i="1" dirty="0" smtClean="0">
                <a:latin typeface="Times New Roman" pitchFamily="18" charset="0"/>
                <a:cs typeface="Times New Roman" pitchFamily="18" charset="0"/>
              </a:rPr>
              <a:t>– обратный </a:t>
            </a:r>
            <a:r>
              <a:rPr lang="ru-RU" sz="1600" i="1" dirty="0" err="1" smtClean="0">
                <a:latin typeface="Times New Roman" pitchFamily="18" charset="0"/>
                <a:cs typeface="Times New Roman" pitchFamily="18" charset="0"/>
              </a:rPr>
              <a:t>фондоемкости</a:t>
            </a:r>
            <a:r>
              <a:rPr lang="ru-RU" sz="1600" i="1" dirty="0" smtClean="0">
                <a:latin typeface="Times New Roman" pitchFamily="18" charset="0"/>
                <a:cs typeface="Times New Roman" pitchFamily="18" charset="0"/>
              </a:rPr>
              <a:t>, т.е. отношение объема произведенной продукции к среднегодовой стоимости основных фондов.</a:t>
            </a:r>
            <a:r>
              <a:rPr lang="ru-RU" sz="1600" dirty="0" smtClean="0">
                <a:latin typeface="Times New Roman" pitchFamily="18" charset="0"/>
                <a:cs typeface="Times New Roman" pitchFamily="18" charset="0"/>
              </a:rPr>
              <a:t> </a:t>
            </a:r>
          </a:p>
          <a:p>
            <a:r>
              <a:rPr lang="ru-RU" sz="1600" dirty="0" smtClean="0">
                <a:latin typeface="Times New Roman" pitchFamily="18" charset="0"/>
                <a:cs typeface="Times New Roman" pitchFamily="18" charset="0"/>
              </a:rPr>
              <a:t>     Показатели трудоемкости, материалоемкости, капиталоемкости и </a:t>
            </a:r>
            <a:r>
              <a:rPr lang="ru-RU" sz="1600" dirty="0" err="1" smtClean="0">
                <a:latin typeface="Times New Roman" pitchFamily="18" charset="0"/>
                <a:cs typeface="Times New Roman" pitchFamily="18" charset="0"/>
              </a:rPr>
              <a:t>фондоемкости</a:t>
            </a:r>
            <a:r>
              <a:rPr lang="ru-RU" sz="1600" dirty="0" smtClean="0">
                <a:latin typeface="Times New Roman" pitchFamily="18" charset="0"/>
                <a:cs typeface="Times New Roman" pitchFamily="18" charset="0"/>
              </a:rPr>
              <a:t> характеризуют использование определенного вида ресурсов и не дают полного представления об экономической эффективности производства.</a:t>
            </a:r>
          </a:p>
          <a:p>
            <a:r>
              <a:rPr lang="ru-RU" sz="1600" dirty="0" smtClean="0">
                <a:latin typeface="Times New Roman" pitchFamily="18" charset="0"/>
                <a:cs typeface="Times New Roman" pitchFamily="18" charset="0"/>
              </a:rPr>
              <a:t>Поэтому в планировании и проектировании рассчитываются также общая (или абсолютная) и сравнительная эффективность, которые дополняют друг друга.</a:t>
            </a:r>
          </a:p>
          <a:p>
            <a:r>
              <a:rPr lang="ru-RU" sz="1600" b="1" i="1" dirty="0" smtClean="0">
                <a:solidFill>
                  <a:srgbClr val="C00000"/>
                </a:solidFill>
                <a:latin typeface="Times New Roman" pitchFamily="18" charset="0"/>
                <a:cs typeface="Times New Roman" pitchFamily="18" charset="0"/>
              </a:rPr>
              <a:t>Общая эффективность</a:t>
            </a:r>
            <a:r>
              <a:rPr lang="ru-RU" sz="1600" dirty="0" smtClean="0">
                <a:latin typeface="Times New Roman" pitchFamily="18" charset="0"/>
                <a:cs typeface="Times New Roman" pitchFamily="18" charset="0"/>
              </a:rPr>
              <a:t> применяется для анализа и оценки эффективности производства на различных уровнях экономики при сопоставлении результатов с затратами и ресурсами.</a:t>
            </a:r>
          </a:p>
          <a:p>
            <a:endParaRPr lang="ru-RU" sz="1600" i="1" dirty="0" smtClean="0"/>
          </a:p>
          <a:p>
            <a:endParaRPr lang="ru-RU" sz="1600" i="1" dirty="0" smtClean="0"/>
          </a:p>
          <a:p>
            <a:pPr algn="just"/>
            <a:endParaRPr lang="ru-RU" sz="1600"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Tree>
    <p:extLst>
      <p:ext uri="{BB962C8B-B14F-4D97-AF65-F5344CB8AC3E}">
        <p14:creationId xmlns:p14="http://schemas.microsoft.com/office/powerpoint/2010/main" val="7822737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1243"/>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43</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162046" y="1"/>
            <a:ext cx="11887200" cy="3077766"/>
          </a:xfrm>
          <a:prstGeom prst="rect">
            <a:avLst/>
          </a:prstGeom>
        </p:spPr>
        <p:txBody>
          <a:bodyPr wrap="square">
            <a:spAutoFit/>
          </a:bodyPr>
          <a:lstStyle/>
          <a:p>
            <a:r>
              <a:rPr lang="ru-RU" sz="1600" b="1" i="1" dirty="0" smtClean="0">
                <a:solidFill>
                  <a:srgbClr val="C00000"/>
                </a:solidFill>
                <a:latin typeface="Times New Roman" pitchFamily="18" charset="0"/>
                <a:cs typeface="Times New Roman" pitchFamily="18" charset="0"/>
              </a:rPr>
              <a:t>Сравнительная эффективность </a:t>
            </a:r>
            <a:r>
              <a:rPr lang="ru-RU" sz="1600" dirty="0" smtClean="0">
                <a:latin typeface="Times New Roman" pitchFamily="18" charset="0"/>
                <a:cs typeface="Times New Roman" pitchFamily="18" charset="0"/>
              </a:rPr>
              <a:t>определяется в целях обоснования социально-экономических преимуществ какого-либо варианта решения производственно-хозяйственной задачи и отбора из рассматриваемых вариантов наиболее эффективного. </a:t>
            </a:r>
          </a:p>
          <a:p>
            <a:r>
              <a:rPr lang="ru-RU" sz="1600" dirty="0" smtClean="0">
                <a:latin typeface="Times New Roman" pitchFamily="18" charset="0"/>
                <a:cs typeface="Times New Roman" pitchFamily="18" charset="0"/>
              </a:rPr>
              <a:t>     Повышение эффективности производства – сложная хозяйственная задача, имеющая огромное значение для экономики предприятия, так как повышение эффективности производственно-хозяйственной деятельности приводит к росту производительности труда, снижению себестоимости продукции, тем самым создает предпосылки для обеспечения конкурентоспособности. </a:t>
            </a: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Рост конкурентоспособности продукции способствует росту объема продаж и росту прибыли предприятия.</a:t>
            </a:r>
          </a:p>
          <a:p>
            <a:r>
              <a:rPr lang="ru-RU" sz="1600" dirty="0" smtClean="0">
                <a:latin typeface="Times New Roman" pitchFamily="18" charset="0"/>
                <a:cs typeface="Times New Roman" pitchFamily="18" charset="0"/>
              </a:rPr>
              <a:t>  </a:t>
            </a:r>
          </a:p>
          <a:p>
            <a:r>
              <a:rPr lang="ru-RU" sz="1600" smtClean="0">
                <a:latin typeface="Times New Roman" pitchFamily="18" charset="0"/>
                <a:cs typeface="Times New Roman" pitchFamily="18" charset="0"/>
              </a:rPr>
              <a:t>   Это</a:t>
            </a:r>
            <a:r>
              <a:rPr lang="ru-RU" sz="1600" dirty="0" smtClean="0">
                <a:latin typeface="Times New Roman" pitchFamily="18" charset="0"/>
                <a:cs typeface="Times New Roman" pitchFamily="18" charset="0"/>
              </a:rPr>
              <a:t>, в свою очередь, обеспечивает накопления и расширение производства и служит предпосылкой для нового повышения эффективности и конкурентоспособности предприятия.</a:t>
            </a:r>
          </a:p>
          <a:p>
            <a:endParaRPr lang="ru-RU" dirty="0"/>
          </a:p>
        </p:txBody>
      </p:sp>
    </p:spTree>
    <p:extLst>
      <p:ext uri="{BB962C8B-B14F-4D97-AF65-F5344CB8AC3E}">
        <p14:creationId xmlns:p14="http://schemas.microsoft.com/office/powerpoint/2010/main" val="782273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4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5</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449451" y="216976"/>
            <a:ext cx="11485875" cy="5539978"/>
          </a:xfrm>
          <a:prstGeom prst="rect">
            <a:avLst/>
          </a:prstGeom>
        </p:spPr>
        <p:txBody>
          <a:bodyPr wrap="square">
            <a:spAutoFit/>
          </a:bodyPr>
          <a:lstStyle/>
          <a:p>
            <a:pPr algn="just"/>
            <a:r>
              <a:rPr lang="ru-RU" dirty="0" smtClean="0"/>
              <a:t>- </a:t>
            </a:r>
            <a:r>
              <a:rPr lang="ru-RU" sz="1600" dirty="0" smtClean="0">
                <a:latin typeface="Times New Roman" pitchFamily="18" charset="0"/>
                <a:cs typeface="Times New Roman" pitchFamily="18" charset="0"/>
              </a:rPr>
              <a:t>определение </a:t>
            </a:r>
            <a:r>
              <a:rPr lang="ru-RU" sz="1600" dirty="0">
                <a:latin typeface="Times New Roman" pitchFamily="18" charset="0"/>
                <a:cs typeface="Times New Roman" pitchFamily="18" charset="0"/>
              </a:rPr>
              <a:t>себестоимости продукции и издержек производства, разработку методики и способов их исчисления;</a:t>
            </a:r>
          </a:p>
          <a:p>
            <a:pPr algn="just"/>
            <a:r>
              <a:rPr lang="ru-RU" sz="1600" dirty="0" smtClean="0">
                <a:latin typeface="Times New Roman" pitchFamily="18" charset="0"/>
                <a:cs typeface="Times New Roman" pitchFamily="18" charset="0"/>
              </a:rPr>
              <a:t>- анализ </a:t>
            </a:r>
            <a:r>
              <a:rPr lang="ru-RU" sz="1600" dirty="0">
                <a:latin typeface="Times New Roman" pitchFamily="18" charset="0"/>
                <a:cs typeface="Times New Roman" pitchFamily="18" charset="0"/>
              </a:rPr>
              <a:t>материально-производственной базы, на основе которой осуществляются технологические процессы на заводе;</a:t>
            </a:r>
          </a:p>
          <a:p>
            <a:pPr algn="just"/>
            <a:r>
              <a:rPr lang="ru-RU" sz="1600" dirty="0" smtClean="0">
                <a:latin typeface="Times New Roman" pitchFamily="18" charset="0"/>
                <a:cs typeface="Times New Roman" pitchFamily="18" charset="0"/>
              </a:rPr>
              <a:t>- внедрение </a:t>
            </a:r>
            <a:r>
              <a:rPr lang="ru-RU" sz="1600" dirty="0">
                <a:latin typeface="Times New Roman" pitchFamily="18" charset="0"/>
                <a:cs typeface="Times New Roman" pitchFamily="18" charset="0"/>
              </a:rPr>
              <a:t>результатов инновационной деятельности и применение различных новаторских идей;</a:t>
            </a:r>
          </a:p>
          <a:p>
            <a:pPr algn="just"/>
            <a:r>
              <a:rPr lang="ru-RU" sz="1600" dirty="0" smtClean="0">
                <a:latin typeface="Times New Roman" pitchFamily="18" charset="0"/>
                <a:cs typeface="Times New Roman" pitchFamily="18" charset="0"/>
              </a:rPr>
              <a:t>- исследование </a:t>
            </a:r>
            <a:r>
              <a:rPr lang="ru-RU" sz="1600" dirty="0">
                <a:latin typeface="Times New Roman" pitchFamily="18" charset="0"/>
                <a:cs typeface="Times New Roman" pitchFamily="18" charset="0"/>
              </a:rPr>
              <a:t>финансовой сферы компании и определение путей эффективного использования денежных средств;</a:t>
            </a:r>
          </a:p>
          <a:p>
            <a:pPr algn="just"/>
            <a:r>
              <a:rPr lang="ru-RU" sz="1600" dirty="0" smtClean="0">
                <a:latin typeface="Times New Roman" pitchFamily="18" charset="0"/>
                <a:cs typeface="Times New Roman" pitchFamily="18" charset="0"/>
              </a:rPr>
              <a:t>- проработку </a:t>
            </a:r>
            <a:r>
              <a:rPr lang="ru-RU" sz="1600" dirty="0">
                <a:latin typeface="Times New Roman" pitchFamily="18" charset="0"/>
                <a:cs typeface="Times New Roman" pitchFamily="18" charset="0"/>
              </a:rPr>
              <a:t>эффективной кадровой политики и формирование кадрового резерва, а также установление приемлемой оплаты труда руководителей;</a:t>
            </a:r>
          </a:p>
          <a:p>
            <a:pPr algn="just"/>
            <a:r>
              <a:rPr lang="ru-RU" sz="1600" dirty="0" smtClean="0">
                <a:latin typeface="Times New Roman" pitchFamily="18" charset="0"/>
                <a:cs typeface="Times New Roman" pitchFamily="18" charset="0"/>
              </a:rPr>
              <a:t>- определение </a:t>
            </a:r>
            <a:r>
              <a:rPr lang="ru-RU" sz="1600" dirty="0">
                <a:latin typeface="Times New Roman" pitchFamily="18" charset="0"/>
                <a:cs typeface="Times New Roman" pitchFamily="18" charset="0"/>
              </a:rPr>
              <a:t>уровня предпринимательских рисков по отдельным программам или всему бизнесу в целом;</a:t>
            </a:r>
          </a:p>
          <a:p>
            <a:pPr algn="just"/>
            <a:r>
              <a:rPr lang="ru-RU" sz="1600" dirty="0" smtClean="0">
                <a:latin typeface="Times New Roman" pitchFamily="18" charset="0"/>
                <a:cs typeface="Times New Roman" pitchFamily="18" charset="0"/>
              </a:rPr>
              <a:t>- определение </a:t>
            </a:r>
            <a:r>
              <a:rPr lang="ru-RU" sz="1600" dirty="0">
                <a:latin typeface="Times New Roman" pitchFamily="18" charset="0"/>
                <a:cs typeface="Times New Roman" pitchFamily="18" charset="0"/>
              </a:rPr>
              <a:t>эффективности внешнеэкономических связей на предприятии.</a:t>
            </a:r>
          </a:p>
          <a:p>
            <a:pPr algn="just"/>
            <a:r>
              <a:rPr lang="ru-RU" sz="1600" dirty="0" smtClean="0">
                <a:latin typeface="Times New Roman" pitchFamily="18" charset="0"/>
                <a:cs typeface="Times New Roman" pitchFamily="18" charset="0"/>
              </a:rPr>
              <a:t>         </a:t>
            </a:r>
          </a:p>
          <a:p>
            <a:pPr algn="just"/>
            <a:r>
              <a:rPr lang="ru-RU" sz="1600" dirty="0" smtClean="0">
                <a:latin typeface="Times New Roman" pitchFamily="18" charset="0"/>
                <a:cs typeface="Times New Roman" pitchFamily="18" charset="0"/>
              </a:rPr>
              <a:t>   Любые </a:t>
            </a:r>
            <a:r>
              <a:rPr lang="ru-RU" sz="1600" dirty="0">
                <a:latin typeface="Times New Roman" pitchFamily="18" charset="0"/>
                <a:cs typeface="Times New Roman" pitchFamily="18" charset="0"/>
              </a:rPr>
              <a:t>возникающие вопросы или проблемы должны в обязательном порядке решаться с позиции нескольких объектов, то есть анализу подвергается сразу несколько сторон деятельности</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    Только </a:t>
            </a:r>
            <a:r>
              <a:rPr lang="ru-RU" sz="1600" dirty="0">
                <a:latin typeface="Times New Roman" pitchFamily="18" charset="0"/>
                <a:cs typeface="Times New Roman" pitchFamily="18" charset="0"/>
              </a:rPr>
              <a:t>по совокупности факторов можно будет понять, какова степень влияния на производственные процессы того или иного решения, принимаемого руководством в рамках управленческой деятельности.</a:t>
            </a:r>
          </a:p>
          <a:p>
            <a:pPr algn="just"/>
            <a:r>
              <a:rPr lang="ru-RU" sz="1600" b="1" dirty="0" smtClean="0">
                <a:latin typeface="Times New Roman" pitchFamily="18" charset="0"/>
                <a:cs typeface="Times New Roman" pitchFamily="18" charset="0"/>
              </a:rPr>
              <a:t>     </a:t>
            </a:r>
            <a:endParaRPr lang="ru-RU" sz="1600" b="1" dirty="0" smtClean="0">
              <a:solidFill>
                <a:srgbClr val="00B0F0"/>
              </a:solidFill>
              <a:latin typeface="Times New Roman" pitchFamily="18" charset="0"/>
              <a:cs typeface="Times New Roman" pitchFamily="18" charset="0"/>
            </a:endParaRPr>
          </a:p>
          <a:p>
            <a:pPr algn="ctr"/>
            <a:r>
              <a:rPr lang="ru-RU" sz="1600" b="1" dirty="0" smtClean="0">
                <a:solidFill>
                  <a:srgbClr val="00B0F0"/>
                </a:solidFill>
                <a:latin typeface="Times New Roman" pitchFamily="18" charset="0"/>
                <a:cs typeface="Times New Roman" pitchFamily="18" charset="0"/>
              </a:rPr>
              <a:t> 1.4. Базовые </a:t>
            </a:r>
            <a:r>
              <a:rPr lang="ru-RU" sz="1600" b="1" dirty="0">
                <a:solidFill>
                  <a:srgbClr val="00B0F0"/>
                </a:solidFill>
                <a:latin typeface="Times New Roman" pitchFamily="18" charset="0"/>
                <a:cs typeface="Times New Roman" pitchFamily="18" charset="0"/>
              </a:rPr>
              <a:t>методы экономики предприятия</a:t>
            </a:r>
          </a:p>
          <a:p>
            <a:pPr algn="just"/>
            <a:r>
              <a:rPr lang="ru-RU" sz="1600" dirty="0">
                <a:latin typeface="Times New Roman" pitchFamily="18" charset="0"/>
                <a:cs typeface="Times New Roman" pitchFamily="18" charset="0"/>
              </a:rPr>
              <a:t>Методы экономики и управления на предприятии можно условно разделить на две емкие группы</a:t>
            </a:r>
            <a:r>
              <a:rPr lang="ru-RU" sz="1600" dirty="0" smtClean="0">
                <a:latin typeface="Times New Roman" pitchFamily="18" charset="0"/>
                <a:cs typeface="Times New Roman" pitchFamily="18" charset="0"/>
              </a:rPr>
              <a:t>:</a:t>
            </a:r>
          </a:p>
          <a:p>
            <a:pPr algn="just"/>
            <a:r>
              <a:rPr lang="ru-RU" sz="1600" b="1" dirty="0" smtClean="0">
                <a:solidFill>
                  <a:srgbClr val="C00000"/>
                </a:solidFill>
                <a:latin typeface="Times New Roman" pitchFamily="18" charset="0"/>
                <a:cs typeface="Times New Roman" pitchFamily="18" charset="0"/>
              </a:rPr>
              <a:t>[</a:t>
            </a:r>
            <a:r>
              <a:rPr lang="ru-RU" sz="1600" b="1" dirty="0">
                <a:solidFill>
                  <a:srgbClr val="C00000"/>
                </a:solidFill>
                <a:latin typeface="Times New Roman" pitchFamily="18" charset="0"/>
                <a:cs typeface="Times New Roman" pitchFamily="18" charset="0"/>
              </a:rPr>
              <a:t>1]. Статистическое наблюдение и сравнительный </a:t>
            </a:r>
            <a:r>
              <a:rPr lang="ru-RU" sz="1600" b="1" dirty="0" smtClean="0">
                <a:solidFill>
                  <a:srgbClr val="C00000"/>
                </a:solidFill>
                <a:latin typeface="Times New Roman" pitchFamily="18" charset="0"/>
                <a:cs typeface="Times New Roman" pitchFamily="18" charset="0"/>
              </a:rPr>
              <a:t>анализ-</a:t>
            </a:r>
          </a:p>
          <a:p>
            <a:pPr algn="just"/>
            <a:endParaRPr lang="ru-RU" sz="1600" b="1" dirty="0" smtClean="0">
              <a:solidFill>
                <a:srgbClr val="C00000"/>
              </a:solidFill>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   Данные </a:t>
            </a:r>
            <a:r>
              <a:rPr lang="ru-RU" sz="1600" dirty="0">
                <a:latin typeface="Times New Roman" pitchFamily="18" charset="0"/>
                <a:cs typeface="Times New Roman" pitchFamily="18" charset="0"/>
              </a:rPr>
              <a:t>методы позволяют собирать необходимую информацию по различным критериям, а затем анализировать их между собой. Особой популярностью пользуются методы, основанные на временном анализе показателей, то есть цифровом значении объектов за несколько лет.</a:t>
            </a:r>
          </a:p>
          <a:p>
            <a:pPr algn="just"/>
            <a:r>
              <a:rPr lang="ru-RU" sz="1600" dirty="0" smtClean="0">
                <a:latin typeface="Times New Roman" pitchFamily="18" charset="0"/>
                <a:cs typeface="Times New Roman" pitchFamily="18" charset="0"/>
              </a:rPr>
              <a:t>   Благодаря </a:t>
            </a:r>
            <a:r>
              <a:rPr lang="ru-RU" sz="1600" dirty="0">
                <a:latin typeface="Times New Roman" pitchFamily="18" charset="0"/>
                <a:cs typeface="Times New Roman" pitchFamily="18" charset="0"/>
              </a:rPr>
              <a:t>такому способу можно отследить динамику изменения показателей и их отклонение в ту или иную сторону.</a:t>
            </a:r>
          </a:p>
        </p:txBody>
      </p:sp>
    </p:spTree>
    <p:extLst>
      <p:ext uri="{BB962C8B-B14F-4D97-AF65-F5344CB8AC3E}">
        <p14:creationId xmlns:p14="http://schemas.microsoft.com/office/powerpoint/2010/main" val="1251936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6" y="-62422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6</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Рисунок 1"/>
          <p:cNvPicPr>
            <a:picLocks noChangeAspect="1"/>
          </p:cNvPicPr>
          <p:nvPr/>
        </p:nvPicPr>
        <p:blipFill>
          <a:blip r:embed="rId4"/>
          <a:stretch>
            <a:fillRect/>
          </a:stretch>
        </p:blipFill>
        <p:spPr>
          <a:xfrm>
            <a:off x="678180" y="294552"/>
            <a:ext cx="2663392" cy="1997544"/>
          </a:xfrm>
          <a:prstGeom prst="rect">
            <a:avLst/>
          </a:prstGeom>
        </p:spPr>
      </p:pic>
      <p:sp>
        <p:nvSpPr>
          <p:cNvPr id="3" name="Прямоугольник 2"/>
          <p:cNvSpPr/>
          <p:nvPr/>
        </p:nvSpPr>
        <p:spPr>
          <a:xfrm>
            <a:off x="3558140" y="294552"/>
            <a:ext cx="8377186" cy="615553"/>
          </a:xfrm>
          <a:prstGeom prst="rect">
            <a:avLst/>
          </a:prstGeom>
        </p:spPr>
        <p:txBody>
          <a:bodyPr wrap="square">
            <a:spAutoFit/>
          </a:bodyPr>
          <a:lstStyle/>
          <a:p>
            <a:r>
              <a:rPr lang="ru-RU" dirty="0"/>
              <a:t> </a:t>
            </a:r>
          </a:p>
          <a:p>
            <a:r>
              <a:rPr lang="ru-RU" sz="1600" dirty="0">
                <a:solidFill>
                  <a:srgbClr val="C00000"/>
                </a:solidFill>
                <a:latin typeface="Times New Roman" pitchFamily="18" charset="0"/>
                <a:cs typeface="Times New Roman" pitchFamily="18" charset="0"/>
              </a:rPr>
              <a:t>[</a:t>
            </a:r>
            <a:r>
              <a:rPr lang="ru-RU" sz="1600" b="1" dirty="0">
                <a:solidFill>
                  <a:srgbClr val="C00000"/>
                </a:solidFill>
                <a:latin typeface="Times New Roman" pitchFamily="18" charset="0"/>
                <a:cs typeface="Times New Roman" pitchFamily="18" charset="0"/>
              </a:rPr>
              <a:t>2]. Математические методы, формулы и графические </a:t>
            </a:r>
            <a:r>
              <a:rPr lang="ru-RU" sz="1600" b="1" dirty="0" smtClean="0">
                <a:solidFill>
                  <a:srgbClr val="C00000"/>
                </a:solidFill>
                <a:latin typeface="Times New Roman" pitchFamily="18" charset="0"/>
                <a:cs typeface="Times New Roman" pitchFamily="18" charset="0"/>
              </a:rPr>
              <a:t>изображения- </a:t>
            </a:r>
            <a:endParaRPr lang="ru-RU" sz="1600" b="1" dirty="0">
              <a:solidFill>
                <a:srgbClr val="C00000"/>
              </a:solidFill>
              <a:latin typeface="Times New Roman" pitchFamily="18" charset="0"/>
              <a:cs typeface="Times New Roman" pitchFamily="18" charset="0"/>
            </a:endParaRPr>
          </a:p>
        </p:txBody>
      </p:sp>
      <p:sp>
        <p:nvSpPr>
          <p:cNvPr id="7" name="Прямоугольник 6"/>
          <p:cNvSpPr/>
          <p:nvPr/>
        </p:nvSpPr>
        <p:spPr>
          <a:xfrm>
            <a:off x="3558140" y="1034717"/>
            <a:ext cx="8593754" cy="1323439"/>
          </a:xfrm>
          <a:prstGeom prst="rect">
            <a:avLst/>
          </a:prstGeom>
        </p:spPr>
        <p:txBody>
          <a:bodyPr wrap="square">
            <a:spAutoFit/>
          </a:bodyPr>
          <a:lstStyle/>
          <a:p>
            <a:r>
              <a:rPr lang="ru-RU" sz="1600" dirty="0">
                <a:latin typeface="Times New Roman" pitchFamily="18" charset="0"/>
                <a:cs typeface="Times New Roman" pitchFamily="18" charset="0"/>
              </a:rPr>
              <a:t>В данной группе содержатся способы, которые основываются на закономерностях математического моделирования ситуаций и отражение их результатов в графиках, таблицах или диаграммах.</a:t>
            </a:r>
          </a:p>
          <a:p>
            <a:r>
              <a:rPr lang="ru-RU" sz="1600" dirty="0" smtClean="0">
                <a:latin typeface="Times New Roman" pitchFamily="18" charset="0"/>
                <a:cs typeface="Times New Roman" pitchFamily="18" charset="0"/>
              </a:rPr>
              <a:t>Именно </a:t>
            </a:r>
            <a:r>
              <a:rPr lang="ru-RU" sz="1600" dirty="0">
                <a:latin typeface="Times New Roman" pitchFamily="18" charset="0"/>
                <a:cs typeface="Times New Roman" pitchFamily="18" charset="0"/>
              </a:rPr>
              <a:t>эти методы помогут схематично показать, каким именно образом изменяются показатели в зависимости от того или иного фактора экономики</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sp>
        <p:nvSpPr>
          <p:cNvPr id="8" name="Прямоугольник 7"/>
          <p:cNvSpPr/>
          <p:nvPr/>
        </p:nvSpPr>
        <p:spPr>
          <a:xfrm>
            <a:off x="216568" y="2599824"/>
            <a:ext cx="11831270" cy="3785652"/>
          </a:xfrm>
          <a:prstGeom prst="rect">
            <a:avLst/>
          </a:prstGeom>
        </p:spPr>
        <p:txBody>
          <a:bodyPr wrap="square">
            <a:spAutoFit/>
          </a:bodyPr>
          <a:lstStyle/>
          <a:p>
            <a:pPr algn="just"/>
            <a:r>
              <a:rPr lang="ru-RU" sz="1600" dirty="0" smtClean="0">
                <a:latin typeface="Times New Roman" pitchFamily="18" charset="0"/>
                <a:cs typeface="Times New Roman" pitchFamily="18" charset="0"/>
              </a:rPr>
              <a:t>    Перечисленные </a:t>
            </a:r>
            <a:r>
              <a:rPr lang="ru-RU" sz="1600" dirty="0">
                <a:latin typeface="Times New Roman" pitchFamily="18" charset="0"/>
                <a:cs typeface="Times New Roman" pitchFamily="18" charset="0"/>
              </a:rPr>
              <a:t>методы изучения и анализа обладают общими характеристиками, включая системность. Каждый из методов должен обладать какой-либо системой, специфичной для данного способа исследования</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     Все </a:t>
            </a:r>
            <a:r>
              <a:rPr lang="ru-RU" sz="1600" dirty="0">
                <a:latin typeface="Times New Roman" pitchFamily="18" charset="0"/>
                <a:cs typeface="Times New Roman" pitchFamily="18" charset="0"/>
              </a:rPr>
              <a:t>методы характеризуются целевой направленностью, то есть преследуют получение определенного результата, необходимого для принятия управленческого решения</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Обозначенные методы должны практиковать комплексный подход, то есть изучение и анализ какой-либо ситуации осуществляются без пропусков или упущений — комплексно по всем позициям или показателям</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algn="just"/>
            <a:endParaRPr lang="ru-RU" sz="1600" b="1" dirty="0" smtClean="0">
              <a:solidFill>
                <a:srgbClr val="00B0F0"/>
              </a:solidFill>
              <a:latin typeface="Times New Roman" pitchFamily="18" charset="0"/>
              <a:cs typeface="Times New Roman" pitchFamily="18" charset="0"/>
            </a:endParaRPr>
          </a:p>
          <a:p>
            <a:pPr algn="ctr"/>
            <a:r>
              <a:rPr lang="ru-RU" sz="1600" b="1" dirty="0" smtClean="0">
                <a:solidFill>
                  <a:srgbClr val="00B0F0"/>
                </a:solidFill>
                <a:latin typeface="Times New Roman" pitchFamily="18" charset="0"/>
                <a:cs typeface="Times New Roman" pitchFamily="18" charset="0"/>
              </a:rPr>
              <a:t>1.5.Разделы </a:t>
            </a:r>
            <a:r>
              <a:rPr lang="ru-RU" sz="1600" b="1" dirty="0">
                <a:solidFill>
                  <a:srgbClr val="00B0F0"/>
                </a:solidFill>
                <a:latin typeface="Times New Roman" pitchFamily="18" charset="0"/>
                <a:cs typeface="Times New Roman" pitchFamily="18" charset="0"/>
              </a:rPr>
              <a:t>экономики </a:t>
            </a:r>
            <a:r>
              <a:rPr lang="ru-RU" sz="1600" b="1" dirty="0" smtClean="0">
                <a:solidFill>
                  <a:srgbClr val="00B0F0"/>
                </a:solidFill>
                <a:latin typeface="Times New Roman" pitchFamily="18" charset="0"/>
                <a:cs typeface="Times New Roman" pitchFamily="18" charset="0"/>
              </a:rPr>
              <a:t>предприятия.</a:t>
            </a:r>
            <a:endParaRPr lang="ru-RU" sz="1600" b="1" dirty="0">
              <a:solidFill>
                <a:srgbClr val="00B0F0"/>
              </a:solidFill>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    Понимание </a:t>
            </a:r>
            <a:r>
              <a:rPr lang="ru-RU" sz="1600" dirty="0">
                <a:latin typeface="Times New Roman" pitchFamily="18" charset="0"/>
                <a:cs typeface="Times New Roman" pitchFamily="18" charset="0"/>
              </a:rPr>
              <a:t>экономики современного предприятия невозможно без изучения всех ее разделов, посвященных тому или иному объекту исследования</a:t>
            </a:r>
            <a:r>
              <a:rPr lang="ru-RU" sz="1600" dirty="0" smtClean="0">
                <a:latin typeface="Times New Roman" pitchFamily="18" charset="0"/>
                <a:cs typeface="Times New Roman" pitchFamily="18" charset="0"/>
              </a:rPr>
              <a:t>.</a:t>
            </a:r>
            <a:r>
              <a:rPr lang="ru-RU" sz="1600" dirty="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Специалисты </a:t>
            </a:r>
            <a:r>
              <a:rPr lang="ru-RU" sz="1600" dirty="0">
                <a:latin typeface="Times New Roman" pitchFamily="18" charset="0"/>
                <a:cs typeface="Times New Roman" pitchFamily="18" charset="0"/>
              </a:rPr>
              <a:t>в данной сфере предлагают следующее </a:t>
            </a:r>
            <a:r>
              <a:rPr lang="ru-RU" sz="1600" b="1" i="1" dirty="0">
                <a:latin typeface="Times New Roman" pitchFamily="18" charset="0"/>
                <a:cs typeface="Times New Roman" pitchFamily="18" charset="0"/>
              </a:rPr>
              <a:t>разделение экономики и управления на предприятии по отраслям</a:t>
            </a:r>
            <a:r>
              <a:rPr lang="ru-RU" sz="1600" dirty="0">
                <a:latin typeface="Times New Roman" pitchFamily="18" charset="0"/>
                <a:cs typeface="Times New Roman" pitchFamily="18" charset="0"/>
              </a:rPr>
              <a:t>:</a:t>
            </a:r>
          </a:p>
          <a:p>
            <a:pPr algn="just"/>
            <a:r>
              <a:rPr lang="ru-RU" sz="1600" dirty="0" smtClean="0">
                <a:latin typeface="Times New Roman" pitchFamily="18" charset="0"/>
                <a:cs typeface="Times New Roman" pitchFamily="18" charset="0"/>
              </a:rPr>
              <a:t>- производственные </a:t>
            </a:r>
            <a:r>
              <a:rPr lang="ru-RU" sz="1600" dirty="0">
                <a:latin typeface="Times New Roman" pitchFamily="18" charset="0"/>
                <a:cs typeface="Times New Roman" pitchFamily="18" charset="0"/>
              </a:rPr>
              <a:t>циклы организации;</a:t>
            </a:r>
          </a:p>
          <a:p>
            <a:pPr algn="just"/>
            <a:r>
              <a:rPr lang="ru-RU" sz="1600" dirty="0" smtClean="0">
                <a:latin typeface="Times New Roman" pitchFamily="18" charset="0"/>
                <a:cs typeface="Times New Roman" pitchFamily="18" charset="0"/>
              </a:rPr>
              <a:t>- основные </a:t>
            </a:r>
            <a:r>
              <a:rPr lang="ru-RU" sz="1600" dirty="0">
                <a:latin typeface="Times New Roman" pitchFamily="18" charset="0"/>
                <a:cs typeface="Times New Roman" pitchFamily="18" charset="0"/>
              </a:rPr>
              <a:t>и оборотные средства фирмы;</a:t>
            </a:r>
          </a:p>
          <a:p>
            <a:pPr algn="just"/>
            <a:r>
              <a:rPr lang="ru-RU" sz="1600" dirty="0" smtClean="0">
                <a:latin typeface="Times New Roman" pitchFamily="18" charset="0"/>
                <a:cs typeface="Times New Roman" pitchFamily="18" charset="0"/>
              </a:rPr>
              <a:t>- производство </a:t>
            </a:r>
            <a:r>
              <a:rPr lang="ru-RU" sz="1600" dirty="0">
                <a:latin typeface="Times New Roman" pitchFamily="18" charset="0"/>
                <a:cs typeface="Times New Roman" pitchFamily="18" charset="0"/>
              </a:rPr>
              <a:t>и реализация товаров, продукции, услуг;</a:t>
            </a:r>
          </a:p>
          <a:p>
            <a:pPr algn="just"/>
            <a:r>
              <a:rPr lang="ru-RU" sz="1600" dirty="0" smtClean="0">
                <a:latin typeface="Times New Roman" pitchFamily="18" charset="0"/>
                <a:cs typeface="Times New Roman" pitchFamily="18" charset="0"/>
              </a:rPr>
              <a:t>- калькуляция </a:t>
            </a:r>
            <a:r>
              <a:rPr lang="ru-RU" sz="1600" dirty="0">
                <a:latin typeface="Times New Roman" pitchFamily="18" charset="0"/>
                <a:cs typeface="Times New Roman" pitchFamily="18" charset="0"/>
              </a:rPr>
              <a:t>себестоимости</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223682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4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7</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216568" y="185351"/>
            <a:ext cx="11806556" cy="6001643"/>
          </a:xfrm>
          <a:prstGeom prst="rect">
            <a:avLst/>
          </a:prstGeom>
        </p:spPr>
        <p:txBody>
          <a:bodyPr wrap="square">
            <a:spAutoFit/>
          </a:bodyPr>
          <a:lstStyle/>
          <a:p>
            <a:r>
              <a:rPr lang="ru-RU" sz="1600" dirty="0" smtClean="0"/>
              <a:t>- </a:t>
            </a:r>
            <a:r>
              <a:rPr lang="ru-RU" sz="1600" dirty="0" smtClean="0">
                <a:latin typeface="Times New Roman" pitchFamily="18" charset="0"/>
                <a:cs typeface="Times New Roman" pitchFamily="18" charset="0"/>
              </a:rPr>
              <a:t>финансы </a:t>
            </a:r>
            <a:r>
              <a:rPr lang="ru-RU" sz="1600" dirty="0">
                <a:latin typeface="Times New Roman" pitchFamily="18" charset="0"/>
                <a:cs typeface="Times New Roman" pitchFamily="18" charset="0"/>
              </a:rPr>
              <a:t>предприятия;</a:t>
            </a:r>
          </a:p>
          <a:p>
            <a:r>
              <a:rPr lang="ru-RU" sz="1600" dirty="0" smtClean="0">
                <a:latin typeface="Times New Roman" pitchFamily="18" charset="0"/>
                <a:cs typeface="Times New Roman" pitchFamily="18" charset="0"/>
              </a:rPr>
              <a:t>- кадровый</a:t>
            </a:r>
            <a:r>
              <a:rPr lang="ru-RU" sz="1600" dirty="0">
                <a:latin typeface="Times New Roman" pitchFamily="18" charset="0"/>
                <a:cs typeface="Times New Roman" pitchFamily="18" charset="0"/>
              </a:rPr>
              <a:t> потенциал компании;</a:t>
            </a:r>
          </a:p>
          <a:p>
            <a:r>
              <a:rPr lang="ru-RU" sz="1600" dirty="0" smtClean="0">
                <a:latin typeface="Times New Roman" pitchFamily="18" charset="0"/>
                <a:cs typeface="Times New Roman" pitchFamily="18" charset="0"/>
              </a:rPr>
              <a:t>- инновации </a:t>
            </a:r>
            <a:r>
              <a:rPr lang="ru-RU" sz="1600" dirty="0">
                <a:latin typeface="Times New Roman" pitchFamily="18" charset="0"/>
                <a:cs typeface="Times New Roman" pitchFamily="18" charset="0"/>
              </a:rPr>
              <a:t>и НИОКР;</a:t>
            </a:r>
          </a:p>
          <a:p>
            <a:r>
              <a:rPr lang="ru-RU" sz="1600" dirty="0" smtClean="0">
                <a:latin typeface="Times New Roman" pitchFamily="18" charset="0"/>
                <a:cs typeface="Times New Roman" pitchFamily="18" charset="0"/>
              </a:rPr>
              <a:t>- инфраструктура </a:t>
            </a:r>
            <a:r>
              <a:rPr lang="ru-RU" sz="1600" dirty="0">
                <a:latin typeface="Times New Roman" pitchFamily="18" charset="0"/>
                <a:cs typeface="Times New Roman" pitchFamily="18" charset="0"/>
              </a:rPr>
              <a:t>организации;</a:t>
            </a:r>
          </a:p>
          <a:p>
            <a:r>
              <a:rPr lang="ru-RU" sz="1600" dirty="0" smtClean="0">
                <a:latin typeface="Times New Roman" pitchFamily="18" charset="0"/>
                <a:cs typeface="Times New Roman" pitchFamily="18" charset="0"/>
              </a:rPr>
              <a:t>- внешнеэкономическая </a:t>
            </a:r>
            <a:r>
              <a:rPr lang="ru-RU" sz="1600" dirty="0">
                <a:latin typeface="Times New Roman" pitchFamily="18" charset="0"/>
                <a:cs typeface="Times New Roman" pitchFamily="18" charset="0"/>
              </a:rPr>
              <a:t>деятельность</a:t>
            </a:r>
            <a:r>
              <a:rPr lang="ru-RU" sz="1600" dirty="0" smtClean="0">
                <a:latin typeface="Times New Roman" pitchFamily="18" charset="0"/>
                <a:cs typeface="Times New Roman" pitchFamily="18" charset="0"/>
              </a:rPr>
              <a:t>.</a:t>
            </a:r>
          </a:p>
          <a:p>
            <a:r>
              <a:rPr lang="ru-RU" sz="1600" dirty="0" smtClean="0">
                <a:latin typeface="Times New Roman" pitchFamily="18" charset="0"/>
                <a:cs typeface="Times New Roman" pitchFamily="18" charset="0"/>
              </a:rPr>
              <a:t>      В </a:t>
            </a:r>
            <a:r>
              <a:rPr lang="ru-RU" sz="1600" dirty="0">
                <a:latin typeface="Times New Roman" pitchFamily="18" charset="0"/>
                <a:cs typeface="Times New Roman" pitchFamily="18" charset="0"/>
              </a:rPr>
              <a:t>каждом из указанных разделов спрессован колоссальный объем информации. Все </a:t>
            </a:r>
            <a:r>
              <a:rPr lang="ru-RU" sz="1600" dirty="0" smtClean="0">
                <a:latin typeface="Times New Roman" pitchFamily="18" charset="0"/>
                <a:cs typeface="Times New Roman" pitchFamily="18" charset="0"/>
              </a:rPr>
              <a:t>они</a:t>
            </a:r>
          </a:p>
          <a:p>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включают в себя множество самых разнообразных вопросов, решение которых позволяет создать эффективную модель бизнеса, приносящую положительный результат</a:t>
            </a:r>
            <a:r>
              <a:rPr lang="ru-RU" sz="1600" dirty="0" smtClean="0">
                <a:latin typeface="Times New Roman" pitchFamily="18" charset="0"/>
                <a:cs typeface="Times New Roman" pitchFamily="18" charset="0"/>
              </a:rPr>
              <a:t>.</a:t>
            </a:r>
          </a:p>
          <a:p>
            <a:r>
              <a:rPr lang="ru-RU" sz="1600" b="1" dirty="0" smtClean="0">
                <a:latin typeface="Times New Roman" pitchFamily="18" charset="0"/>
                <a:cs typeface="Times New Roman" pitchFamily="18" charset="0"/>
              </a:rPr>
              <a:t>       </a:t>
            </a:r>
            <a:r>
              <a:rPr lang="ru-RU" sz="1600" b="1" dirty="0" smtClean="0">
                <a:solidFill>
                  <a:srgbClr val="04C043"/>
                </a:solidFill>
                <a:latin typeface="Times New Roman" pitchFamily="18" charset="0"/>
                <a:cs typeface="Times New Roman" pitchFamily="18" charset="0"/>
              </a:rPr>
              <a:t>Экономика </a:t>
            </a:r>
            <a:r>
              <a:rPr lang="ru-RU" sz="1600" b="1" dirty="0">
                <a:solidFill>
                  <a:srgbClr val="04C043"/>
                </a:solidFill>
                <a:latin typeface="Times New Roman" pitchFamily="18" charset="0"/>
                <a:cs typeface="Times New Roman" pitchFamily="18" charset="0"/>
              </a:rPr>
              <a:t>и управление на предприятии </a:t>
            </a:r>
            <a:r>
              <a:rPr lang="ru-RU" sz="1600" dirty="0">
                <a:latin typeface="Times New Roman" pitchFamily="18" charset="0"/>
                <a:cs typeface="Times New Roman" pitchFamily="18" charset="0"/>
              </a:rPr>
              <a:t>— наука, преследующая целью изучение средств и методов максимально эффективной организации производственной деятельности. </a:t>
            </a:r>
            <a:r>
              <a:rPr lang="ru-RU" sz="1600" dirty="0" smtClean="0">
                <a:latin typeface="Times New Roman" pitchFamily="18" charset="0"/>
                <a:cs typeface="Times New Roman" pitchFamily="18" charset="0"/>
              </a:rPr>
              <a:t>Она </a:t>
            </a:r>
            <a:r>
              <a:rPr lang="ru-RU" sz="1600" dirty="0">
                <a:latin typeface="Times New Roman" pitchFamily="18" charset="0"/>
                <a:cs typeface="Times New Roman" pitchFamily="18" charset="0"/>
              </a:rPr>
              <a:t>основывается на применении методов из других наук и дисциплин</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r>
              <a:rPr lang="ru-RU" sz="1600" dirty="0">
                <a:latin typeface="Times New Roman" pitchFamily="18" charset="0"/>
                <a:cs typeface="Times New Roman" pitchFamily="18" charset="0"/>
              </a:rPr>
              <a:t>Грамотное следование закономерностям экономических реалий, например — </a:t>
            </a:r>
            <a:r>
              <a:rPr lang="ru-RU" sz="1600" dirty="0" smtClean="0">
                <a:latin typeface="Times New Roman" pitchFamily="18" charset="0"/>
                <a:cs typeface="Times New Roman" pitchFamily="18" charset="0"/>
              </a:rPr>
              <a:t>золотому</a:t>
            </a:r>
          </a:p>
          <a:p>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правилу экономики предприятия, увязывающему темпы роста выручки и прибыли </a:t>
            </a:r>
            <a:r>
              <a:rPr lang="ru-RU" sz="1600" dirty="0" smtClean="0">
                <a:latin typeface="Times New Roman" pitchFamily="18" charset="0"/>
                <a:cs typeface="Times New Roman" pitchFamily="18" charset="0"/>
              </a:rPr>
              <a:t>пред-</a:t>
            </a:r>
          </a:p>
          <a:p>
            <a:r>
              <a:rPr lang="ru-RU" sz="1600" dirty="0" smtClean="0">
                <a:latin typeface="Times New Roman" pitchFamily="18" charset="0"/>
                <a:cs typeface="Times New Roman" pitchFamily="18" charset="0"/>
              </a:rPr>
              <a:t>эффекта </a:t>
            </a:r>
            <a:r>
              <a:rPr lang="ru-RU" sz="1600" dirty="0">
                <a:latin typeface="Times New Roman" pitchFamily="18" charset="0"/>
                <a:cs typeface="Times New Roman" pitchFamily="18" charset="0"/>
              </a:rPr>
              <a:t>при осуществлении предпринимательской деятельности</a:t>
            </a:r>
            <a:r>
              <a:rPr lang="ru-RU" sz="1600" dirty="0" smtClean="0">
                <a:latin typeface="Times New Roman" pitchFamily="18" charset="0"/>
                <a:cs typeface="Times New Roman" pitchFamily="18" charset="0"/>
              </a:rPr>
              <a:t>.</a:t>
            </a:r>
          </a:p>
          <a:p>
            <a:pPr algn="just"/>
            <a:r>
              <a:rPr lang="ru-RU" sz="1600" b="1" dirty="0" smtClean="0">
                <a:latin typeface="Times New Roman" pitchFamily="18" charset="0"/>
                <a:cs typeface="Times New Roman" pitchFamily="18" charset="0"/>
              </a:rPr>
              <a:t>  </a:t>
            </a:r>
            <a:endParaRPr lang="ru-RU" sz="1600" b="1" dirty="0" smtClean="0">
              <a:solidFill>
                <a:srgbClr val="04C043"/>
              </a:solidFill>
              <a:latin typeface="Times New Roman" pitchFamily="18" charset="0"/>
              <a:cs typeface="Times New Roman" pitchFamily="18" charset="0"/>
            </a:endParaRPr>
          </a:p>
          <a:p>
            <a:pPr algn="just"/>
            <a:r>
              <a:rPr lang="ru-RU" sz="1600" b="1" dirty="0" smtClean="0">
                <a:solidFill>
                  <a:srgbClr val="00B0F0"/>
                </a:solidFill>
                <a:latin typeface="Times New Roman" pitchFamily="18" charset="0"/>
                <a:cs typeface="Times New Roman" pitchFamily="18" charset="0"/>
              </a:rPr>
              <a:t>        1.6. Оценка </a:t>
            </a:r>
            <a:r>
              <a:rPr lang="ru-RU" sz="1600" b="1" dirty="0">
                <a:solidFill>
                  <a:srgbClr val="00B0F0"/>
                </a:solidFill>
                <a:latin typeface="Times New Roman" pitchFamily="18" charset="0"/>
                <a:cs typeface="Times New Roman" pitchFamily="18" charset="0"/>
              </a:rPr>
              <a:t>конкурентоспособности </a:t>
            </a:r>
            <a:r>
              <a:rPr lang="ru-RU" sz="1600" b="1" dirty="0" smtClean="0">
                <a:solidFill>
                  <a:srgbClr val="00B0F0"/>
                </a:solidFill>
                <a:latin typeface="Times New Roman" pitchFamily="18" charset="0"/>
                <a:cs typeface="Times New Roman" pitchFamily="18" charset="0"/>
              </a:rPr>
              <a:t>предприятия</a:t>
            </a:r>
            <a:r>
              <a:rPr lang="ru-RU" sz="1600" b="1" dirty="0">
                <a:solidFill>
                  <a:srgbClr val="00B0F0"/>
                </a:solidFill>
                <a:latin typeface="Times New Roman" pitchFamily="18" charset="0"/>
                <a:cs typeface="Times New Roman" pitchFamily="18" charset="0"/>
              </a:rPr>
              <a:t>: сущность, критерии и </a:t>
            </a:r>
            <a:r>
              <a:rPr lang="ru-RU" sz="1600" b="1" dirty="0" smtClean="0">
                <a:solidFill>
                  <a:srgbClr val="00B0F0"/>
                </a:solidFill>
                <a:latin typeface="Times New Roman" pitchFamily="18" charset="0"/>
                <a:cs typeface="Times New Roman" pitchFamily="18" charset="0"/>
              </a:rPr>
              <a:t>методы.</a:t>
            </a:r>
          </a:p>
          <a:p>
            <a:pPr algn="just"/>
            <a:r>
              <a:rPr lang="ru-RU" sz="1600" dirty="0" smtClean="0">
                <a:latin typeface="Times New Roman" pitchFamily="18" charset="0"/>
                <a:cs typeface="Times New Roman" pitchFamily="18" charset="0"/>
              </a:rPr>
              <a:t>Наличие </a:t>
            </a:r>
            <a:r>
              <a:rPr lang="ru-RU" sz="1600" dirty="0">
                <a:latin typeface="Times New Roman" pitchFamily="18" charset="0"/>
                <a:cs typeface="Times New Roman" pitchFamily="18" charset="0"/>
              </a:rPr>
              <a:t>конкурентных преимуществ позволяет предприятию занять свою нишу на рынке </a:t>
            </a:r>
            <a:r>
              <a:rPr lang="ru-RU" sz="1600" dirty="0" smtClean="0">
                <a:latin typeface="Times New Roman" pitchFamily="18" charset="0"/>
                <a:cs typeface="Times New Roman" pitchFamily="18" charset="0"/>
              </a:rPr>
              <a:t>и</a:t>
            </a:r>
          </a:p>
          <a:p>
            <a:pPr algn="just"/>
            <a:r>
              <a:rPr lang="ru-RU" sz="1600" dirty="0" smtClean="0">
                <a:latin typeface="Times New Roman" pitchFamily="18" charset="0"/>
                <a:cs typeface="Times New Roman" pitchFamily="18" charset="0"/>
              </a:rPr>
              <a:t>осуществлять </a:t>
            </a:r>
            <a:r>
              <a:rPr lang="ru-RU" sz="1600" dirty="0">
                <a:latin typeface="Times New Roman" pitchFamily="18" charset="0"/>
                <a:cs typeface="Times New Roman" pitchFamily="18" charset="0"/>
              </a:rPr>
              <a:t>деятельность с наибольшей экономической выгодой</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Конкурентоспособность является комплексной характеристикой, выражаемой с помощью </a:t>
            </a:r>
            <a:endParaRPr lang="ru-RU" sz="1600" dirty="0" smtClean="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групповых</a:t>
            </a:r>
            <a:r>
              <a:rPr lang="ru-RU" sz="1600" dirty="0">
                <a:latin typeface="Times New Roman" pitchFamily="18" charset="0"/>
                <a:cs typeface="Times New Roman" pitchFamily="18" charset="0"/>
              </a:rPr>
              <a:t>, интегральных, обобщенных показателей</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Конкурентоспособность предприятия означает его востребованность на рынке и возможность соперничества с другими организациями, занимающимися выпуском однородной продукции</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     </a:t>
            </a:r>
          </a:p>
          <a:p>
            <a:pPr algn="just"/>
            <a:r>
              <a:rPr lang="ru-RU" sz="1600" dirty="0" smtClean="0">
                <a:latin typeface="Times New Roman" pitchFamily="18" charset="0"/>
                <a:cs typeface="Times New Roman" pitchFamily="18" charset="0"/>
              </a:rPr>
              <a:t>Можно </a:t>
            </a:r>
            <a:r>
              <a:rPr lang="ru-RU" sz="1600" dirty="0">
                <a:latin typeface="Times New Roman" pitchFamily="18" charset="0"/>
                <a:cs typeface="Times New Roman" pitchFamily="18" charset="0"/>
              </a:rPr>
              <a:t>ли численно оценить конкурентоспособность предприятия, чтобы получить возможность – за счет влияния на те или иные параметры – эффективно ею управлять</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pic>
        <p:nvPicPr>
          <p:cNvPr id="7" name="Рисунок 6"/>
          <p:cNvPicPr>
            <a:picLocks noChangeAspect="1"/>
          </p:cNvPicPr>
          <p:nvPr/>
        </p:nvPicPr>
        <p:blipFill>
          <a:blip r:embed="rId4"/>
          <a:stretch>
            <a:fillRect/>
          </a:stretch>
        </p:blipFill>
        <p:spPr>
          <a:xfrm>
            <a:off x="9539416" y="13949"/>
            <a:ext cx="2189267" cy="1641951"/>
          </a:xfrm>
          <a:prstGeom prst="rect">
            <a:avLst/>
          </a:prstGeom>
        </p:spPr>
      </p:pic>
      <p:pic>
        <p:nvPicPr>
          <p:cNvPr id="8" name="Рисунок 7"/>
          <p:cNvPicPr>
            <a:picLocks noChangeAspect="1"/>
          </p:cNvPicPr>
          <p:nvPr/>
        </p:nvPicPr>
        <p:blipFill>
          <a:blip r:embed="rId5"/>
          <a:stretch>
            <a:fillRect/>
          </a:stretch>
        </p:blipFill>
        <p:spPr>
          <a:xfrm>
            <a:off x="8983362" y="2787915"/>
            <a:ext cx="2807784" cy="2105839"/>
          </a:xfrm>
          <a:prstGeom prst="rect">
            <a:avLst/>
          </a:prstGeom>
        </p:spPr>
      </p:pic>
    </p:spTree>
    <p:extLst>
      <p:ext uri="{BB962C8B-B14F-4D97-AF65-F5344CB8AC3E}">
        <p14:creationId xmlns:p14="http://schemas.microsoft.com/office/powerpoint/2010/main" val="3602004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44"/>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8</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216568" y="121920"/>
            <a:ext cx="11718758" cy="6309420"/>
          </a:xfrm>
          <a:prstGeom prst="rect">
            <a:avLst/>
          </a:prstGeom>
        </p:spPr>
        <p:txBody>
          <a:bodyPr wrap="square">
            <a:spAutoFit/>
          </a:bodyPr>
          <a:lstStyle/>
          <a:p>
            <a:pPr algn="just"/>
            <a:r>
              <a:rPr lang="ru-RU" dirty="0" smtClean="0"/>
              <a:t>    </a:t>
            </a:r>
            <a:r>
              <a:rPr lang="ru-RU" sz="1600" dirty="0" smtClean="0">
                <a:latin typeface="Times New Roman" pitchFamily="18" charset="0"/>
                <a:cs typeface="Times New Roman" pitchFamily="18" charset="0"/>
              </a:rPr>
              <a:t>Необходимость </a:t>
            </a:r>
            <a:r>
              <a:rPr lang="ru-RU" sz="1600" dirty="0">
                <a:latin typeface="Times New Roman" pitchFamily="18" charset="0"/>
                <a:cs typeface="Times New Roman" pitchFamily="18" charset="0"/>
              </a:rPr>
              <a:t>проведения оценки конкурентоспособности обусловлена тем, что для эффективного функционирования в рыночной среде каждое предприятие должно уметь выработать собственную успешную конкурентную стратегию и на ее основании поддерживать конкурентные преимущества</a:t>
            </a:r>
            <a:r>
              <a:rPr lang="ru-RU" sz="1600" dirty="0" smtClean="0">
                <a:latin typeface="Times New Roman" pitchFamily="18" charset="0"/>
                <a:cs typeface="Times New Roman" pitchFamily="18" charset="0"/>
              </a:rPr>
              <a:t>.</a:t>
            </a:r>
          </a:p>
          <a:p>
            <a:pPr algn="just"/>
            <a:r>
              <a:rPr lang="ru-RU" sz="1600" dirty="0">
                <a:latin typeface="Times New Roman" pitchFamily="18" charset="0"/>
                <a:cs typeface="Times New Roman" pitchFamily="18" charset="0"/>
              </a:rPr>
              <a:t>Такая оценка позволяет:</a:t>
            </a:r>
          </a:p>
          <a:p>
            <a:pPr algn="just"/>
            <a:r>
              <a:rPr lang="ru-RU" sz="1600" dirty="0" smtClean="0">
                <a:latin typeface="Times New Roman" pitchFamily="18" charset="0"/>
                <a:cs typeface="Times New Roman" pitchFamily="18" charset="0"/>
              </a:rPr>
              <a:t>- разработать </a:t>
            </a:r>
            <a:r>
              <a:rPr lang="ru-RU" sz="1600" dirty="0">
                <a:latin typeface="Times New Roman" pitchFamily="18" charset="0"/>
                <a:cs typeface="Times New Roman" pitchFamily="18" charset="0"/>
              </a:rPr>
              <a:t>мероприятия, направленные на повышение своей конкурентоспособности;</a:t>
            </a:r>
          </a:p>
          <a:p>
            <a:pPr algn="just"/>
            <a:r>
              <a:rPr lang="ru-RU" sz="1600" dirty="0" smtClean="0">
                <a:latin typeface="Times New Roman" pitchFamily="18" charset="0"/>
                <a:cs typeface="Times New Roman" pitchFamily="18" charset="0"/>
              </a:rPr>
              <a:t>- выбрать </a:t>
            </a:r>
            <a:r>
              <a:rPr lang="ru-RU" sz="1600" dirty="0">
                <a:latin typeface="Times New Roman" pitchFamily="18" charset="0"/>
                <a:cs typeface="Times New Roman" pitchFamily="18" charset="0"/>
              </a:rPr>
              <a:t>контрагентов, чтобы осуществлять совместную деятельность;</a:t>
            </a:r>
          </a:p>
          <a:p>
            <a:pPr algn="just"/>
            <a:r>
              <a:rPr lang="ru-RU" sz="1600" dirty="0" smtClean="0">
                <a:latin typeface="Times New Roman" pitchFamily="18" charset="0"/>
                <a:cs typeface="Times New Roman" pitchFamily="18" charset="0"/>
              </a:rPr>
              <a:t>- составить </a:t>
            </a:r>
            <a:r>
              <a:rPr lang="ru-RU" sz="1600" dirty="0">
                <a:latin typeface="Times New Roman" pitchFamily="18" charset="0"/>
                <a:cs typeface="Times New Roman" pitchFamily="18" charset="0"/>
              </a:rPr>
              <a:t>программу с целью освоения новых рынков сбыта;</a:t>
            </a:r>
          </a:p>
          <a:p>
            <a:pPr algn="just"/>
            <a:r>
              <a:rPr lang="ru-RU" sz="1600" dirty="0" smtClean="0">
                <a:latin typeface="Times New Roman" pitchFamily="18" charset="0"/>
                <a:cs typeface="Times New Roman" pitchFamily="18" charset="0"/>
              </a:rPr>
              <a:t>- успешно </a:t>
            </a:r>
            <a:r>
              <a:rPr lang="ru-RU" sz="1600" dirty="0">
                <a:latin typeface="Times New Roman" pitchFamily="18" charset="0"/>
                <a:cs typeface="Times New Roman" pitchFamily="18" charset="0"/>
              </a:rPr>
              <a:t>вести инвестиционную деятельность.</a:t>
            </a:r>
          </a:p>
          <a:p>
            <a:pPr algn="just"/>
            <a:r>
              <a:rPr lang="ru-RU" sz="1600" b="1" dirty="0">
                <a:latin typeface="Times New Roman" pitchFamily="18" charset="0"/>
                <a:cs typeface="Times New Roman" pitchFamily="18" charset="0"/>
              </a:rPr>
              <a:t>Главная цель оценки конкурентоспособности </a:t>
            </a:r>
            <a:r>
              <a:rPr lang="ru-RU" sz="1600" dirty="0">
                <a:latin typeface="Times New Roman" pitchFamily="18" charset="0"/>
                <a:cs typeface="Times New Roman" pitchFamily="18" charset="0"/>
              </a:rPr>
              <a:t>– определение положения предприятия в рамках исследуемого </a:t>
            </a:r>
            <a:r>
              <a:rPr lang="ru-RU" sz="1600" dirty="0" smtClean="0">
                <a:latin typeface="Times New Roman" pitchFamily="18" charset="0"/>
                <a:cs typeface="Times New Roman" pitchFamily="18" charset="0"/>
              </a:rPr>
              <a:t>рынка</a:t>
            </a:r>
            <a:endParaRPr lang="ru-RU" sz="1600" dirty="0">
              <a:latin typeface="Times New Roman" pitchFamily="18" charset="0"/>
              <a:cs typeface="Times New Roman" pitchFamily="18" charset="0"/>
            </a:endParaRPr>
          </a:p>
          <a:p>
            <a:pPr algn="just"/>
            <a:r>
              <a:rPr lang="ru-RU" sz="1600" b="1" dirty="0" smtClean="0">
                <a:solidFill>
                  <a:srgbClr val="00B0F0"/>
                </a:solidFill>
                <a:latin typeface="Times New Roman" pitchFamily="18" charset="0"/>
                <a:cs typeface="Times New Roman" pitchFamily="18" charset="0"/>
              </a:rPr>
              <a:t>                                              </a:t>
            </a:r>
          </a:p>
          <a:p>
            <a:pPr algn="just"/>
            <a:r>
              <a:rPr lang="ru-RU" sz="1600" b="1" dirty="0">
                <a:solidFill>
                  <a:srgbClr val="00B0F0"/>
                </a:solidFill>
                <a:latin typeface="Times New Roman" pitchFamily="18" charset="0"/>
                <a:cs typeface="Times New Roman" pitchFamily="18" charset="0"/>
              </a:rPr>
              <a:t> </a:t>
            </a:r>
            <a:r>
              <a:rPr lang="ru-RU" sz="1600" b="1" dirty="0" smtClean="0">
                <a:solidFill>
                  <a:srgbClr val="00B0F0"/>
                </a:solidFill>
                <a:latin typeface="Times New Roman" pitchFamily="18" charset="0"/>
                <a:cs typeface="Times New Roman" pitchFamily="18" charset="0"/>
              </a:rPr>
              <a:t>                                                      1.7. Рентабельность предприятия.</a:t>
            </a:r>
          </a:p>
          <a:p>
            <a:r>
              <a:rPr lang="ru-RU" sz="1600" dirty="0">
                <a:latin typeface="Times New Roman" pitchFamily="18" charset="0"/>
                <a:cs typeface="Times New Roman" pitchFamily="18" charset="0"/>
              </a:rPr>
              <a:t>Объективным отражением </a:t>
            </a:r>
            <a:r>
              <a:rPr lang="ru-RU" sz="1600" dirty="0">
                <a:latin typeface="Times New Roman" pitchFamily="18" charset="0"/>
                <a:cs typeface="Times New Roman" pitchFamily="18" charset="0"/>
                <a:hlinkClick r:id="rId4" tooltip="Эффективность инвестирования: понятие и метод определения"/>
              </a:rPr>
              <a:t>эффективности</a:t>
            </a:r>
            <a:r>
              <a:rPr lang="ru-RU" sz="1600" dirty="0">
                <a:latin typeface="Times New Roman" pitchFamily="18" charset="0"/>
                <a:cs typeface="Times New Roman" pitchFamily="18" charset="0"/>
              </a:rPr>
              <a:t> работы </a:t>
            </a:r>
            <a:r>
              <a:rPr lang="ru-RU" sz="1600" dirty="0">
                <a:latin typeface="Times New Roman" pitchFamily="18" charset="0"/>
                <a:cs typeface="Times New Roman" pitchFamily="18" charset="0"/>
                <a:hlinkClick r:id="rId5" tooltip="Что такое финансовый менеджмент"/>
              </a:rPr>
              <a:t>менеджмента</a:t>
            </a:r>
            <a:r>
              <a:rPr lang="ru-RU" sz="1600" dirty="0">
                <a:latin typeface="Times New Roman" pitchFamily="18" charset="0"/>
                <a:cs typeface="Times New Roman" pitchFamily="18" charset="0"/>
              </a:rPr>
              <a:t> компании является </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hlinkClick r:id="rId6" tooltip="Что такое балансовая рентабельность"/>
              </a:rPr>
              <a:t>рентабельность</a:t>
            </a:r>
            <a:r>
              <a:rPr lang="ru-RU" sz="1600" dirty="0">
                <a:latin typeface="Times New Roman" pitchFamily="18" charset="0"/>
                <a:cs typeface="Times New Roman" pitchFamily="18" charset="0"/>
              </a:rPr>
              <a:t> предприятия. Показатель указывает на успешность организации, ее </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финансовые </a:t>
            </a:r>
            <a:r>
              <a:rPr lang="ru-RU" sz="1600" dirty="0">
                <a:latin typeface="Times New Roman" pitchFamily="18" charset="0"/>
                <a:cs typeface="Times New Roman" pitchFamily="18" charset="0"/>
              </a:rPr>
              <a:t>возможности и </a:t>
            </a:r>
            <a:r>
              <a:rPr lang="ru-RU" sz="1600" dirty="0">
                <a:latin typeface="Times New Roman" pitchFamily="18" charset="0"/>
                <a:cs typeface="Times New Roman" pitchFamily="18" charset="0"/>
                <a:hlinkClick r:id="rId7" tooltip="Как рассчитать срок окупаемости инвестиционного проекта"/>
              </a:rPr>
              <a:t>окупаемость</a:t>
            </a:r>
            <a:r>
              <a:rPr lang="ru-RU" sz="1600" dirty="0">
                <a:latin typeface="Times New Roman" pitchFamily="18" charset="0"/>
                <a:cs typeface="Times New Roman" pitchFamily="18" charset="0"/>
              </a:rPr>
              <a:t>.</a:t>
            </a:r>
          </a:p>
          <a:p>
            <a:r>
              <a:rPr lang="ru-RU" sz="1600" dirty="0">
                <a:latin typeface="Times New Roman" pitchFamily="18" charset="0"/>
                <a:cs typeface="Times New Roman" pitchFamily="18" charset="0"/>
              </a:rPr>
              <a:t>На основании данных о рентабельности как </a:t>
            </a:r>
            <a:r>
              <a:rPr lang="ru-RU" sz="1600" dirty="0">
                <a:latin typeface="Times New Roman" pitchFamily="18" charset="0"/>
                <a:cs typeface="Times New Roman" pitchFamily="18" charset="0"/>
                <a:hlinkClick r:id="rId8" tooltip="Что такое предприятие: понятие и экономическая сущность"/>
              </a:rPr>
              <a:t>предприятия</a:t>
            </a:r>
            <a:r>
              <a:rPr lang="ru-RU" sz="1600" dirty="0">
                <a:latin typeface="Times New Roman" pitchFamily="18" charset="0"/>
                <a:cs typeface="Times New Roman" pitchFamily="18" charset="0"/>
              </a:rPr>
              <a:t> в целом, так и отдельных </a:t>
            </a:r>
            <a:r>
              <a:rPr lang="ru-RU" sz="1600" dirty="0" smtClean="0">
                <a:latin typeface="Times New Roman" pitchFamily="18" charset="0"/>
                <a:cs typeface="Times New Roman" pitchFamily="18" charset="0"/>
              </a:rPr>
              <a:t>его</a:t>
            </a:r>
          </a:p>
          <a:p>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элементов руководство принимает </a:t>
            </a:r>
            <a:r>
              <a:rPr lang="ru-RU" sz="1600" dirty="0">
                <a:latin typeface="Times New Roman" pitchFamily="18" charset="0"/>
                <a:cs typeface="Times New Roman" pitchFamily="18" charset="0"/>
                <a:hlinkClick r:id="rId9" tooltip="Как принимать обоснованные инвестиционные решения"/>
              </a:rPr>
              <a:t>решения</a:t>
            </a:r>
            <a:r>
              <a:rPr lang="ru-RU" sz="1600" dirty="0">
                <a:latin typeface="Times New Roman" pitchFamily="18" charset="0"/>
                <a:cs typeface="Times New Roman" pitchFamily="18" charset="0"/>
              </a:rPr>
              <a:t> о дальнейшем развитии </a:t>
            </a:r>
            <a:r>
              <a:rPr lang="ru-RU" sz="1600" dirty="0">
                <a:latin typeface="Times New Roman" pitchFamily="18" charset="0"/>
                <a:cs typeface="Times New Roman" pitchFamily="18" charset="0"/>
                <a:hlinkClick r:id="rId10" tooltip="Инвестиции в бизнес"/>
              </a:rPr>
              <a:t>бизнеса</a:t>
            </a:r>
            <a:r>
              <a:rPr lang="ru-RU" sz="1600" dirty="0">
                <a:latin typeface="Times New Roman" pitchFamily="18" charset="0"/>
                <a:cs typeface="Times New Roman" pitchFamily="18" charset="0"/>
              </a:rPr>
              <a:t> и </a:t>
            </a:r>
            <a:r>
              <a:rPr lang="ru-RU" sz="1600" dirty="0" err="1" smtClean="0">
                <a:latin typeface="Times New Roman" pitchFamily="18" charset="0"/>
                <a:cs typeface="Times New Roman" pitchFamily="18" charset="0"/>
              </a:rPr>
              <a:t>целесо</a:t>
            </a:r>
            <a:r>
              <a:rPr lang="ru-RU" sz="1600" dirty="0" smtClean="0">
                <a:latin typeface="Times New Roman" pitchFamily="18" charset="0"/>
                <a:cs typeface="Times New Roman" pitchFamily="18" charset="0"/>
              </a:rPr>
              <a:t>-</a:t>
            </a:r>
          </a:p>
          <a:p>
            <a:r>
              <a:rPr lang="ru-RU" sz="1600" dirty="0" smtClean="0">
                <a:latin typeface="Times New Roman" pitchFamily="18" charset="0"/>
                <a:cs typeface="Times New Roman" pitchFamily="18" charset="0"/>
              </a:rPr>
              <a:t>образности </a:t>
            </a:r>
            <a:r>
              <a:rPr lang="ru-RU" sz="1600" dirty="0">
                <a:latin typeface="Times New Roman" pitchFamily="18" charset="0"/>
                <a:cs typeface="Times New Roman" pitchFamily="18" charset="0"/>
              </a:rPr>
              <a:t>вложения средств</a:t>
            </a:r>
            <a:r>
              <a:rPr lang="ru-RU" sz="1600" dirty="0" smtClean="0">
                <a:latin typeface="Times New Roman" pitchFamily="18" charset="0"/>
                <a:cs typeface="Times New Roman" pitchFamily="18" charset="0"/>
              </a:rPr>
              <a:t>.</a:t>
            </a:r>
          </a:p>
          <a:p>
            <a:r>
              <a:rPr lang="ru-RU" sz="1600" b="1" dirty="0" smtClean="0">
                <a:solidFill>
                  <a:srgbClr val="C00000"/>
                </a:solidFill>
                <a:latin typeface="Times New Roman" pitchFamily="18" charset="0"/>
                <a:cs typeface="Times New Roman" pitchFamily="18" charset="0"/>
              </a:rPr>
              <a:t>Понятие </a:t>
            </a:r>
            <a:r>
              <a:rPr lang="ru-RU" sz="1600" b="1" dirty="0">
                <a:solidFill>
                  <a:srgbClr val="C00000"/>
                </a:solidFill>
                <a:latin typeface="Times New Roman" pitchFamily="18" charset="0"/>
                <a:cs typeface="Times New Roman" pitchFamily="18" charset="0"/>
              </a:rPr>
              <a:t>рентабельности </a:t>
            </a:r>
            <a:r>
              <a:rPr lang="ru-RU" sz="1600" b="1" dirty="0" smtClean="0">
                <a:solidFill>
                  <a:srgbClr val="C00000"/>
                </a:solidFill>
                <a:latin typeface="Times New Roman" pitchFamily="18" charset="0"/>
                <a:cs typeface="Times New Roman" pitchFamily="18" charset="0"/>
              </a:rPr>
              <a:t>предприятия.</a:t>
            </a:r>
            <a:endParaRPr lang="ru-RU" sz="1600" b="1" dirty="0">
              <a:solidFill>
                <a:srgbClr val="C00000"/>
              </a:solidFill>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Что такое рентабельность предприятия (организации) в условиях современной экономии? Этот показатель отражает положение дел на предприятии, дает представление об эффективности деятельности</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Получение прибыли― основная задача коммерческой структуры. Общая рентабельность предприятия указывает на долю прибыли в сравнении с произведенными инвестициями</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Понятие рентабельности предприятия подразумевает эффективное использование трудовых, материальных, финансовых, инвестиционных ресурсов</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endParaRPr lang="ru-RU" b="1" dirty="0"/>
          </a:p>
        </p:txBody>
      </p:sp>
      <p:pic>
        <p:nvPicPr>
          <p:cNvPr id="3" name="Рисунок 2"/>
          <p:cNvPicPr>
            <a:picLocks noChangeAspect="1"/>
          </p:cNvPicPr>
          <p:nvPr/>
        </p:nvPicPr>
        <p:blipFill>
          <a:blip r:embed="rId11"/>
          <a:stretch>
            <a:fillRect/>
          </a:stretch>
        </p:blipFill>
        <p:spPr>
          <a:xfrm>
            <a:off x="8553691" y="2442259"/>
            <a:ext cx="3316942" cy="2129742"/>
          </a:xfrm>
          <a:prstGeom prst="rect">
            <a:avLst/>
          </a:prstGeom>
        </p:spPr>
      </p:pic>
    </p:spTree>
    <p:extLst>
      <p:ext uri="{BB962C8B-B14F-4D97-AF65-F5344CB8AC3E}">
        <p14:creationId xmlns:p14="http://schemas.microsoft.com/office/powerpoint/2010/main" val="3563764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Прямоугольник: Усеченный угол 11" descr="Фон поля нижнего колонтитула">
            <a:extLst>
              <a:ext uri="{FF2B5EF4-FFF2-40B4-BE49-F238E27FC236}">
                <a16:creationId xmlns:a16="http://schemas.microsoft.com/office/drawing/2014/main" id="{2DFF522F-AF68-4632-B55E-C71590EC9516}"/>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bg1"/>
              </a:solidFill>
            </a:endParaRPr>
          </a:p>
        </p:txBody>
      </p:sp>
      <p:sp>
        <p:nvSpPr>
          <p:cNvPr id="22" name="Номер слайда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rtlCol="0"/>
          <a:lstStyle/>
          <a:p>
            <a:pPr rtl="0"/>
            <a:fld id="{8C2E478F-E849-4A8C-AF1F-CBCC78A7CBFA}" type="slidenum">
              <a:rPr lang="ru-RU" smtClean="0"/>
              <a:pPr rtl="0"/>
              <a:t>9</a:t>
            </a:fld>
            <a:endParaRPr lang="ru-RU" dirty="0"/>
          </a:p>
        </p:txBody>
      </p:sp>
      <p:sp>
        <p:nvSpPr>
          <p:cNvPr id="4" name="Прямоугольник 3"/>
          <p:cNvSpPr/>
          <p:nvPr/>
        </p:nvSpPr>
        <p:spPr>
          <a:xfrm>
            <a:off x="336884" y="1034717"/>
            <a:ext cx="11598442" cy="553357"/>
          </a:xfrm>
          <a:prstGeom prst="rect">
            <a:avLst/>
          </a:prstGeom>
        </p:spPr>
        <p:txBody>
          <a:bodyPr wrap="square">
            <a:spAutoFit/>
          </a:bodyPr>
          <a:lstStyle/>
          <a:p>
            <a:pPr algn="ctr">
              <a:lnSpc>
                <a:spcPct val="107000"/>
              </a:lnSpc>
              <a:spcAft>
                <a:spcPts val="0"/>
              </a:spcAft>
            </a:pPr>
            <a:endParaRPr lang="ru-RU" kern="1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6568" y="3874168"/>
            <a:ext cx="11718758" cy="368434"/>
          </a:xfrm>
          <a:prstGeom prst="rect">
            <a:avLst/>
          </a:prstGeom>
        </p:spPr>
        <p:txBody>
          <a:bodyPr wrap="square">
            <a:spAutoFit/>
          </a:bodyPr>
          <a:lstStyle/>
          <a:p>
            <a:pPr algn="just">
              <a:lnSpc>
                <a:spcPct val="107000"/>
              </a:lnSpc>
            </a:pP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336884" y="195072"/>
            <a:ext cx="11733196" cy="5262979"/>
          </a:xfrm>
          <a:prstGeom prst="rect">
            <a:avLst/>
          </a:prstGeom>
        </p:spPr>
        <p:txBody>
          <a:bodyPr wrap="square">
            <a:spAutoFit/>
          </a:bodyPr>
          <a:lstStyle/>
          <a:p>
            <a:pPr algn="just"/>
            <a:r>
              <a:rPr lang="ru-RU" sz="1600" b="1" i="1" dirty="0">
                <a:solidFill>
                  <a:srgbClr val="00B050"/>
                </a:solidFill>
                <a:latin typeface="Times New Roman" pitchFamily="18" charset="0"/>
                <a:cs typeface="Times New Roman" pitchFamily="18" charset="0"/>
              </a:rPr>
              <a:t>Виды рентабельности предприятия</a:t>
            </a:r>
          </a:p>
          <a:p>
            <a:pPr algn="just"/>
            <a:r>
              <a:rPr lang="ru-RU" sz="1600" dirty="0">
                <a:solidFill>
                  <a:srgbClr val="404040"/>
                </a:solidFill>
                <a:latin typeface="Times New Roman" pitchFamily="18" charset="0"/>
                <a:cs typeface="Times New Roman" pitchFamily="18" charset="0"/>
              </a:rPr>
              <a:t>Уровень рентабельности предприятия в целом зависит от нескольких факторов. Учитывая, что главной целью коммерческих организаций является </a:t>
            </a:r>
            <a:r>
              <a:rPr lang="ru-RU" sz="1600" dirty="0">
                <a:solidFill>
                  <a:srgbClr val="6C90AC"/>
                </a:solidFill>
                <a:latin typeface="Times New Roman" pitchFamily="18" charset="0"/>
                <a:cs typeface="Times New Roman" pitchFamily="18" charset="0"/>
                <a:hlinkClick r:id="rId4" tooltip="Получение прибыли"/>
              </a:rPr>
              <a:t>получение прибыли</a:t>
            </a:r>
            <a:r>
              <a:rPr lang="ru-RU" sz="1600" dirty="0">
                <a:solidFill>
                  <a:srgbClr val="404040"/>
                </a:solidFill>
                <a:latin typeface="Times New Roman" pitchFamily="18" charset="0"/>
                <a:cs typeface="Times New Roman" pitchFamily="18" charset="0"/>
              </a:rPr>
              <a:t>, анализ проводится по многим показателям. </a:t>
            </a:r>
            <a:endParaRPr lang="ru-RU" sz="1600" dirty="0" smtClean="0">
              <a:solidFill>
                <a:srgbClr val="404040"/>
              </a:solidFill>
              <a:latin typeface="Times New Roman" pitchFamily="18" charset="0"/>
              <a:cs typeface="Times New Roman" pitchFamily="18" charset="0"/>
            </a:endParaRPr>
          </a:p>
          <a:p>
            <a:pPr algn="just"/>
            <a:r>
              <a:rPr lang="ru-RU" sz="1600" dirty="0" smtClean="0">
                <a:solidFill>
                  <a:srgbClr val="404040"/>
                </a:solidFill>
                <a:latin typeface="Times New Roman" pitchFamily="18" charset="0"/>
                <a:cs typeface="Times New Roman" pitchFamily="18" charset="0"/>
              </a:rPr>
              <a:t>Экономические </a:t>
            </a:r>
            <a:r>
              <a:rPr lang="ru-RU" sz="1600" dirty="0">
                <a:solidFill>
                  <a:srgbClr val="404040"/>
                </a:solidFill>
                <a:latin typeface="Times New Roman" pitchFamily="18" charset="0"/>
                <a:cs typeface="Times New Roman" pitchFamily="18" charset="0"/>
              </a:rPr>
              <a:t>субъекты рассматривают следующие </a:t>
            </a:r>
            <a:r>
              <a:rPr lang="ru-RU" sz="1600" dirty="0" smtClean="0">
                <a:solidFill>
                  <a:srgbClr val="404040"/>
                </a:solidFill>
                <a:latin typeface="Times New Roman" pitchFamily="18" charset="0"/>
                <a:cs typeface="Times New Roman" pitchFamily="18" charset="0"/>
              </a:rPr>
              <a:t>:</a:t>
            </a:r>
            <a:endParaRPr lang="ru-RU" sz="1600" dirty="0">
              <a:solidFill>
                <a:srgbClr val="404040"/>
              </a:solidFill>
              <a:latin typeface="Times New Roman" pitchFamily="18" charset="0"/>
              <a:cs typeface="Times New Roman" pitchFamily="18" charset="0"/>
            </a:endParaRPr>
          </a:p>
          <a:p>
            <a:pPr algn="just"/>
            <a:r>
              <a:rPr lang="ru-RU" sz="1600" b="1" i="1" dirty="0" smtClean="0">
                <a:solidFill>
                  <a:srgbClr val="404040"/>
                </a:solidFill>
                <a:latin typeface="Times New Roman" pitchFamily="18" charset="0"/>
                <a:cs typeface="Times New Roman" pitchFamily="18" charset="0"/>
              </a:rPr>
              <a:t>    </a:t>
            </a:r>
            <a:r>
              <a:rPr lang="ru-RU" sz="1600" b="1" i="1" dirty="0" smtClean="0">
                <a:solidFill>
                  <a:srgbClr val="C00000"/>
                </a:solidFill>
                <a:latin typeface="Times New Roman" pitchFamily="18" charset="0"/>
                <a:cs typeface="Times New Roman" pitchFamily="18" charset="0"/>
              </a:rPr>
              <a:t>Рентабельность </a:t>
            </a:r>
            <a:r>
              <a:rPr lang="ru-RU" sz="1600" b="1" i="1" dirty="0">
                <a:solidFill>
                  <a:srgbClr val="C00000"/>
                </a:solidFill>
                <a:latin typeface="Times New Roman" pitchFamily="18" charset="0"/>
                <a:cs typeface="Times New Roman" pitchFamily="18" charset="0"/>
              </a:rPr>
              <a:t>активов организации</a:t>
            </a:r>
            <a:r>
              <a:rPr lang="ru-RU" sz="1600" dirty="0">
                <a:solidFill>
                  <a:srgbClr val="C00000"/>
                </a:solidFill>
                <a:latin typeface="Times New Roman" pitchFamily="18" charset="0"/>
                <a:cs typeface="Times New Roman" pitchFamily="18" charset="0"/>
              </a:rPr>
              <a:t>. </a:t>
            </a:r>
            <a:r>
              <a:rPr lang="ru-RU" sz="1600" dirty="0">
                <a:solidFill>
                  <a:srgbClr val="404040"/>
                </a:solidFill>
                <a:latin typeface="Times New Roman" pitchFamily="18" charset="0"/>
                <a:cs typeface="Times New Roman" pitchFamily="18" charset="0"/>
              </a:rPr>
              <a:t>Определяется </a:t>
            </a:r>
            <a:r>
              <a:rPr lang="ru-RU" sz="1600" dirty="0" smtClean="0">
                <a:solidFill>
                  <a:srgbClr val="404040"/>
                </a:solidFill>
                <a:latin typeface="Times New Roman" pitchFamily="18" charset="0"/>
                <a:cs typeface="Times New Roman" pitchFamily="18" charset="0"/>
              </a:rPr>
              <a:t>доходность </a:t>
            </a:r>
            <a:r>
              <a:rPr lang="ru-RU" sz="1600" b="1" dirty="0" smtClean="0">
                <a:solidFill>
                  <a:srgbClr val="404040"/>
                </a:solidFill>
                <a:latin typeface="Times New Roman" pitchFamily="18" charset="0"/>
                <a:cs typeface="Times New Roman" pitchFamily="18" charset="0"/>
              </a:rPr>
              <a:t>виды рентабельности</a:t>
            </a:r>
            <a:endParaRPr lang="ru-RU" sz="1600" dirty="0" smtClean="0">
              <a:solidFill>
                <a:srgbClr val="404040"/>
              </a:solidFill>
              <a:latin typeface="Times New Roman" pitchFamily="18" charset="0"/>
              <a:cs typeface="Times New Roman" pitchFamily="18" charset="0"/>
            </a:endParaRPr>
          </a:p>
          <a:p>
            <a:pPr algn="just"/>
            <a:r>
              <a:rPr lang="ru-RU" sz="1600" dirty="0" smtClean="0">
                <a:solidFill>
                  <a:srgbClr val="404040"/>
                </a:solidFill>
                <a:latin typeface="Times New Roman" pitchFamily="18" charset="0"/>
                <a:cs typeface="Times New Roman" pitchFamily="18" charset="0"/>
              </a:rPr>
              <a:t>предприятия в соответствии </a:t>
            </a:r>
            <a:r>
              <a:rPr lang="ru-RU" sz="1600" dirty="0">
                <a:solidFill>
                  <a:srgbClr val="404040"/>
                </a:solidFill>
                <a:latin typeface="Times New Roman" pitchFamily="18" charset="0"/>
                <a:cs typeface="Times New Roman" pitchFamily="18" charset="0"/>
              </a:rPr>
              <a:t>с проведенными вложениями. Иными словами, информация </a:t>
            </a:r>
            <a:r>
              <a:rPr lang="ru-RU" sz="1600" dirty="0" smtClean="0">
                <a:solidFill>
                  <a:srgbClr val="404040"/>
                </a:solidFill>
                <a:latin typeface="Times New Roman" pitchFamily="18" charset="0"/>
                <a:cs typeface="Times New Roman" pitchFamily="18" charset="0"/>
              </a:rPr>
              <a:t>дает</a:t>
            </a:r>
          </a:p>
          <a:p>
            <a:pPr algn="just"/>
            <a:r>
              <a:rPr lang="ru-RU" sz="1600" dirty="0" smtClean="0">
                <a:solidFill>
                  <a:srgbClr val="404040"/>
                </a:solidFill>
                <a:latin typeface="Times New Roman" pitchFamily="18" charset="0"/>
                <a:cs typeface="Times New Roman" pitchFamily="18" charset="0"/>
              </a:rPr>
              <a:t> </a:t>
            </a:r>
            <a:r>
              <a:rPr lang="ru-RU" sz="1600" dirty="0">
                <a:solidFill>
                  <a:srgbClr val="404040"/>
                </a:solidFill>
                <a:latin typeface="Times New Roman" pitchFamily="18" charset="0"/>
                <a:cs typeface="Times New Roman" pitchFamily="18" charset="0"/>
              </a:rPr>
              <a:t>представление о том, какую прибыль принес каждый вложенный рубль.</a:t>
            </a:r>
          </a:p>
          <a:p>
            <a:pPr algn="just"/>
            <a:r>
              <a:rPr lang="ru-RU" sz="1600" dirty="0" smtClean="0">
                <a:solidFill>
                  <a:srgbClr val="404040"/>
                </a:solidFill>
                <a:latin typeface="Times New Roman" pitchFamily="18" charset="0"/>
                <a:cs typeface="Times New Roman" pitchFamily="18" charset="0"/>
              </a:rPr>
              <a:t>   </a:t>
            </a:r>
            <a:r>
              <a:rPr lang="ru-RU" sz="1600" b="1" i="1" dirty="0" smtClean="0">
                <a:solidFill>
                  <a:srgbClr val="C00000"/>
                </a:solidFill>
                <a:latin typeface="Times New Roman" pitchFamily="18" charset="0"/>
                <a:cs typeface="Times New Roman" pitchFamily="18" charset="0"/>
              </a:rPr>
              <a:t>Рентабельность </a:t>
            </a:r>
            <a:r>
              <a:rPr lang="ru-RU" sz="1600" b="1" i="1" dirty="0">
                <a:solidFill>
                  <a:srgbClr val="C00000"/>
                </a:solidFill>
                <a:latin typeface="Times New Roman" pitchFamily="18" charset="0"/>
                <a:cs typeface="Times New Roman" pitchFamily="18" charset="0"/>
              </a:rPr>
              <a:t>капитала </a:t>
            </a:r>
            <a:r>
              <a:rPr lang="ru-RU" sz="1600" dirty="0">
                <a:solidFill>
                  <a:srgbClr val="404040"/>
                </a:solidFill>
                <a:latin typeface="Times New Roman" pitchFamily="18" charset="0"/>
                <a:cs typeface="Times New Roman" pitchFamily="18" charset="0"/>
              </a:rPr>
              <a:t>― данные об эффективности </a:t>
            </a:r>
            <a:r>
              <a:rPr lang="ru-RU" sz="1600" dirty="0" smtClean="0">
                <a:solidFill>
                  <a:srgbClr val="404040"/>
                </a:solidFill>
                <a:latin typeface="Times New Roman" pitchFamily="18" charset="0"/>
                <a:cs typeface="Times New Roman" pitchFamily="18" charset="0"/>
              </a:rPr>
              <a:t>инвестиционной</a:t>
            </a:r>
          </a:p>
          <a:p>
            <a:pPr algn="just"/>
            <a:r>
              <a:rPr lang="ru-RU" sz="1600" dirty="0" smtClean="0">
                <a:solidFill>
                  <a:srgbClr val="404040"/>
                </a:solidFill>
                <a:latin typeface="Times New Roman" pitchFamily="18" charset="0"/>
                <a:cs typeface="Times New Roman" pitchFamily="18" charset="0"/>
              </a:rPr>
              <a:t> политики предприятия</a:t>
            </a:r>
            <a:r>
              <a:rPr lang="ru-RU" sz="1600" dirty="0">
                <a:solidFill>
                  <a:srgbClr val="404040"/>
                </a:solidFill>
                <a:latin typeface="Times New Roman" pitchFamily="18" charset="0"/>
                <a:cs typeface="Times New Roman" pitchFamily="18" charset="0"/>
              </a:rPr>
              <a:t>. Рассматривается как рентабельность собственного </a:t>
            </a:r>
            <a:endParaRPr lang="ru-RU" sz="1600" dirty="0" smtClean="0">
              <a:solidFill>
                <a:srgbClr val="404040"/>
              </a:solidFill>
              <a:latin typeface="Times New Roman" pitchFamily="18" charset="0"/>
              <a:cs typeface="Times New Roman" pitchFamily="18" charset="0"/>
            </a:endParaRPr>
          </a:p>
          <a:p>
            <a:pPr algn="just"/>
            <a:r>
              <a:rPr lang="ru-RU" sz="1600" dirty="0" smtClean="0">
                <a:solidFill>
                  <a:srgbClr val="404040"/>
                </a:solidFill>
                <a:latin typeface="Times New Roman" pitchFamily="18" charset="0"/>
                <a:cs typeface="Times New Roman" pitchFamily="18" charset="0"/>
              </a:rPr>
              <a:t>капитала</a:t>
            </a:r>
            <a:r>
              <a:rPr lang="ru-RU" sz="1600" dirty="0">
                <a:solidFill>
                  <a:srgbClr val="404040"/>
                </a:solidFill>
                <a:latin typeface="Times New Roman" pitchFamily="18" charset="0"/>
                <a:cs typeface="Times New Roman" pitchFamily="18" charset="0"/>
              </a:rPr>
              <a:t>, то </a:t>
            </a:r>
            <a:r>
              <a:rPr lang="ru-RU" sz="1600" dirty="0" smtClean="0">
                <a:solidFill>
                  <a:srgbClr val="404040"/>
                </a:solidFill>
                <a:latin typeface="Times New Roman" pitchFamily="18" charset="0"/>
                <a:cs typeface="Times New Roman" pitchFamily="18" charset="0"/>
              </a:rPr>
              <a:t>есть способность </a:t>
            </a:r>
            <a:r>
              <a:rPr lang="ru-RU" sz="1600" dirty="0">
                <a:solidFill>
                  <a:srgbClr val="404040"/>
                </a:solidFill>
                <a:latin typeface="Times New Roman" pitchFamily="18" charset="0"/>
                <a:cs typeface="Times New Roman" pitchFamily="18" charset="0"/>
              </a:rPr>
              <a:t>получать выгоду путем вложения внутренних средств, так и </a:t>
            </a:r>
            <a:endParaRPr lang="ru-RU" sz="1600" dirty="0" smtClean="0">
              <a:solidFill>
                <a:srgbClr val="404040"/>
              </a:solidFill>
              <a:latin typeface="Times New Roman" pitchFamily="18" charset="0"/>
              <a:cs typeface="Times New Roman" pitchFamily="18" charset="0"/>
            </a:endParaRPr>
          </a:p>
          <a:p>
            <a:pPr algn="just"/>
            <a:r>
              <a:rPr lang="ru-RU" sz="1600" dirty="0" smtClean="0">
                <a:solidFill>
                  <a:srgbClr val="404040"/>
                </a:solidFill>
                <a:latin typeface="Times New Roman" pitchFamily="18" charset="0"/>
                <a:cs typeface="Times New Roman" pitchFamily="18" charset="0"/>
              </a:rPr>
              <a:t>рентабельность </a:t>
            </a:r>
            <a:r>
              <a:rPr lang="ru-RU" sz="1600" dirty="0">
                <a:solidFill>
                  <a:srgbClr val="404040"/>
                </a:solidFill>
                <a:latin typeface="Times New Roman" pitchFamily="18" charset="0"/>
                <a:cs typeface="Times New Roman" pitchFamily="18" charset="0"/>
              </a:rPr>
              <a:t>заемного, где выгода высчитывается с учетом полученных вложений.</a:t>
            </a:r>
          </a:p>
          <a:p>
            <a:pPr algn="just"/>
            <a:r>
              <a:rPr lang="ru-RU" sz="1600" b="1" i="1" dirty="0" smtClean="0">
                <a:solidFill>
                  <a:srgbClr val="404040"/>
                </a:solidFill>
                <a:latin typeface="Times New Roman" pitchFamily="18" charset="0"/>
                <a:cs typeface="Times New Roman" pitchFamily="18" charset="0"/>
              </a:rPr>
              <a:t>    </a:t>
            </a:r>
            <a:r>
              <a:rPr lang="ru-RU" sz="1600" b="1" i="1" dirty="0" smtClean="0">
                <a:solidFill>
                  <a:srgbClr val="C00000"/>
                </a:solidFill>
                <a:latin typeface="Times New Roman" pitchFamily="18" charset="0"/>
                <a:cs typeface="Times New Roman" pitchFamily="18" charset="0"/>
              </a:rPr>
              <a:t>Рентабельность </a:t>
            </a:r>
            <a:r>
              <a:rPr lang="ru-RU" sz="1600" b="1" i="1" dirty="0">
                <a:solidFill>
                  <a:srgbClr val="C00000"/>
                </a:solidFill>
                <a:latin typeface="Times New Roman" pitchFamily="18" charset="0"/>
                <a:cs typeface="Times New Roman" pitchFamily="18" charset="0"/>
              </a:rPr>
              <a:t>продаж </a:t>
            </a:r>
            <a:r>
              <a:rPr lang="ru-RU" sz="1600" dirty="0">
                <a:solidFill>
                  <a:srgbClr val="404040"/>
                </a:solidFill>
                <a:latin typeface="Times New Roman" pitchFamily="18" charset="0"/>
                <a:cs typeface="Times New Roman" pitchFamily="18" charset="0"/>
              </a:rPr>
              <a:t>― этот фактор определяется соотношением полученной прибыли к объему реализации. При этом прибыль может быть валовая, чистая, операционная. Для определения требуемого показателя за основу берутся соответствующие данные.</a:t>
            </a:r>
          </a:p>
          <a:p>
            <a:pPr algn="just"/>
            <a:r>
              <a:rPr lang="ru-RU" sz="1600" dirty="0" smtClean="0">
                <a:solidFill>
                  <a:srgbClr val="404040"/>
                </a:solidFill>
                <a:latin typeface="Times New Roman" pitchFamily="18" charset="0"/>
                <a:cs typeface="Times New Roman" pitchFamily="18" charset="0"/>
              </a:rPr>
              <a:t>   </a:t>
            </a:r>
            <a:r>
              <a:rPr lang="ru-RU" sz="1600" b="1" i="1" dirty="0" smtClean="0">
                <a:solidFill>
                  <a:srgbClr val="C00000"/>
                </a:solidFill>
                <a:latin typeface="Times New Roman" pitchFamily="18" charset="0"/>
                <a:cs typeface="Times New Roman" pitchFamily="18" charset="0"/>
              </a:rPr>
              <a:t>Рентабельность </a:t>
            </a:r>
            <a:r>
              <a:rPr lang="ru-RU" sz="1600" b="1" i="1" dirty="0">
                <a:solidFill>
                  <a:srgbClr val="C00000"/>
                </a:solidFill>
                <a:latin typeface="Times New Roman" pitchFamily="18" charset="0"/>
                <a:cs typeface="Times New Roman" pitchFamily="18" charset="0"/>
              </a:rPr>
              <a:t>продукции </a:t>
            </a:r>
            <a:r>
              <a:rPr lang="ru-RU" sz="1600" dirty="0">
                <a:solidFill>
                  <a:srgbClr val="404040"/>
                </a:solidFill>
                <a:latin typeface="Times New Roman" pitchFamily="18" charset="0"/>
                <a:cs typeface="Times New Roman" pitchFamily="18" charset="0"/>
              </a:rPr>
              <a:t>определяет эффективность затрат, необходимых для производства товаров. Расчет осуществляется на основании соотношения прибыли к себестоимости.</a:t>
            </a:r>
          </a:p>
          <a:p>
            <a:pPr algn="just"/>
            <a:r>
              <a:rPr lang="ru-RU" sz="1600" dirty="0" smtClean="0">
                <a:solidFill>
                  <a:srgbClr val="404040"/>
                </a:solidFill>
                <a:latin typeface="Times New Roman" pitchFamily="18" charset="0"/>
                <a:cs typeface="Times New Roman" pitchFamily="18" charset="0"/>
              </a:rPr>
              <a:t>   </a:t>
            </a:r>
            <a:r>
              <a:rPr lang="ru-RU" sz="1600" b="1" i="1" dirty="0" smtClean="0">
                <a:solidFill>
                  <a:srgbClr val="C00000"/>
                </a:solidFill>
                <a:latin typeface="Times New Roman" pitchFamily="18" charset="0"/>
                <a:cs typeface="Times New Roman" pitchFamily="18" charset="0"/>
              </a:rPr>
              <a:t>Рентабельность </a:t>
            </a:r>
            <a:r>
              <a:rPr lang="ru-RU" sz="1600" b="1" i="1" dirty="0">
                <a:solidFill>
                  <a:srgbClr val="C00000"/>
                </a:solidFill>
                <a:latin typeface="Times New Roman" pitchFamily="18" charset="0"/>
                <a:cs typeface="Times New Roman" pitchFamily="18" charset="0"/>
              </a:rPr>
              <a:t>персонала </a:t>
            </a:r>
            <a:r>
              <a:rPr lang="ru-RU" sz="1600" dirty="0">
                <a:solidFill>
                  <a:srgbClr val="404040"/>
                </a:solidFill>
                <a:latin typeface="Times New Roman" pitchFamily="18" charset="0"/>
                <a:cs typeface="Times New Roman" pitchFamily="18" charset="0"/>
              </a:rPr>
              <a:t>определяет качество использования трудовых ресурсов. На основании этого показателя анализируется состояние кадровой профессиональной подготовки. Принимаются решения о возможности повышения квалификации работников</a:t>
            </a:r>
            <a:r>
              <a:rPr lang="ru-RU" sz="1600" dirty="0" smtClean="0">
                <a:solidFill>
                  <a:srgbClr val="404040"/>
                </a:solidFill>
                <a:latin typeface="Times New Roman" pitchFamily="18" charset="0"/>
                <a:cs typeface="Times New Roman" pitchFamily="18" charset="0"/>
              </a:rPr>
              <a:t>.</a:t>
            </a:r>
            <a:r>
              <a:rPr lang="ru-RU" sz="1600" b="1" dirty="0">
                <a:latin typeface="Times New Roman" pitchFamily="18" charset="0"/>
                <a:cs typeface="Times New Roman" pitchFamily="18" charset="0"/>
              </a:rPr>
              <a:t> </a:t>
            </a:r>
            <a:endParaRPr lang="ru-RU" sz="1600" b="1" dirty="0" smtClean="0">
              <a:latin typeface="Times New Roman" pitchFamily="18" charset="0"/>
              <a:cs typeface="Times New Roman" pitchFamily="18" charset="0"/>
            </a:endParaRPr>
          </a:p>
          <a:p>
            <a:pPr algn="just"/>
            <a:r>
              <a:rPr lang="ru-RU" sz="1600" b="1" dirty="0" smtClean="0">
                <a:solidFill>
                  <a:srgbClr val="04C043"/>
                </a:solidFill>
                <a:latin typeface="Times New Roman" pitchFamily="18" charset="0"/>
                <a:cs typeface="Times New Roman" pitchFamily="18" charset="0"/>
              </a:rPr>
              <a:t>Рентабельность </a:t>
            </a:r>
            <a:r>
              <a:rPr lang="ru-RU" sz="1600" b="1" dirty="0">
                <a:solidFill>
                  <a:srgbClr val="04C043"/>
                </a:solidFill>
                <a:latin typeface="Times New Roman" pitchFamily="18" charset="0"/>
                <a:cs typeface="Times New Roman" pitchFamily="18" charset="0"/>
              </a:rPr>
              <a:t>основной деятельности предприятия</a:t>
            </a:r>
            <a:r>
              <a:rPr lang="ru-RU" sz="1600" dirty="0">
                <a:solidFill>
                  <a:srgbClr val="04C043"/>
                </a:solidFill>
                <a:latin typeface="Times New Roman" pitchFamily="18" charset="0"/>
                <a:cs typeface="Times New Roman" pitchFamily="18" charset="0"/>
              </a:rPr>
              <a:t> </a:t>
            </a:r>
            <a:r>
              <a:rPr lang="ru-RU" sz="1600" dirty="0">
                <a:latin typeface="Times New Roman" pitchFamily="18" charset="0"/>
                <a:cs typeface="Times New Roman" pitchFamily="18" charset="0"/>
              </a:rPr>
              <a:t>― довольно емкое понятие. Расчет показателей зависит от индивидуальных факторов, особенностей организации.</a:t>
            </a:r>
            <a:endParaRPr lang="ru-RU" sz="1600" b="0" i="0" dirty="0">
              <a:solidFill>
                <a:srgbClr val="404040"/>
              </a:solidFill>
              <a:effectLst/>
              <a:latin typeface="Times New Roman" pitchFamily="18" charset="0"/>
              <a:cs typeface="Times New Roman" pitchFamily="18" charset="0"/>
            </a:endParaRPr>
          </a:p>
        </p:txBody>
      </p:sp>
      <p:pic>
        <p:nvPicPr>
          <p:cNvPr id="3" name="Рисунок 2"/>
          <p:cNvPicPr>
            <a:picLocks noChangeAspect="1"/>
          </p:cNvPicPr>
          <p:nvPr/>
        </p:nvPicPr>
        <p:blipFill>
          <a:blip r:embed="rId5"/>
          <a:stretch>
            <a:fillRect/>
          </a:stretch>
        </p:blipFill>
        <p:spPr>
          <a:xfrm>
            <a:off x="9051403" y="987004"/>
            <a:ext cx="2883924" cy="1941391"/>
          </a:xfrm>
          <a:prstGeom prst="rect">
            <a:avLst/>
          </a:prstGeom>
        </p:spPr>
      </p:pic>
    </p:spTree>
    <p:extLst>
      <p:ext uri="{BB962C8B-B14F-4D97-AF65-F5344CB8AC3E}">
        <p14:creationId xmlns:p14="http://schemas.microsoft.com/office/powerpoint/2010/main" val="920666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Custom 8">
      <a:dk1>
        <a:sysClr val="windowText" lastClr="000000"/>
      </a:dk1>
      <a:lt1>
        <a:sysClr val="window" lastClr="FFFFFF"/>
      </a:lt1>
      <a:dk2>
        <a:srgbClr val="44546A"/>
      </a:dk2>
      <a:lt2>
        <a:srgbClr val="E7E6E6"/>
      </a:lt2>
      <a:accent1>
        <a:srgbClr val="C0F400"/>
      </a:accent1>
      <a:accent2>
        <a:srgbClr val="05D74D"/>
      </a:accent2>
      <a:accent3>
        <a:srgbClr val="2F3342"/>
      </a:accent3>
      <a:accent4>
        <a:srgbClr val="038B30"/>
      </a:accent4>
      <a:accent5>
        <a:srgbClr val="05EE55"/>
      </a:accent5>
      <a:accent6>
        <a:srgbClr val="70AD47"/>
      </a:accent6>
      <a:hlink>
        <a:srgbClr val="05D74D"/>
      </a:hlink>
      <a:folHlink>
        <a:srgbClr val="C0F400"/>
      </a:folHlink>
    </a:clrScheme>
    <a:fontScheme name="Custom 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740499_TF56051434" id="{21BECF92-6A04-4BF5-8791-912450F88446}" vid="{3427C6E6-6A64-4705-9E21-B30A65BF9C54}"/>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Светлая модернистская презентация</Template>
  <TotalTime>0</TotalTime>
  <Words>12392</Words>
  <Application>Microsoft Office PowerPoint</Application>
  <PresentationFormat>Широкоэкранный</PresentationFormat>
  <Paragraphs>731</Paragraphs>
  <Slides>43</Slides>
  <Notes>43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43</vt:i4>
      </vt:variant>
    </vt:vector>
  </HeadingPairs>
  <TitlesOfParts>
    <vt:vector size="48" baseType="lpstr">
      <vt:lpstr>Arial</vt:lpstr>
      <vt:lpstr>Calibri</vt:lpstr>
      <vt:lpstr>Helios</vt:lpstr>
      <vt:lpstr>Times New Roman</vt:lpstr>
      <vt:lpstr>Тема Office</vt:lpstr>
      <vt:lpstr>ЭКОНОМИКА ПРЕДПРИЯТИЯ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2020-04-08T04:36:35Z</dcterms:created>
  <dcterms:modified xsi:type="dcterms:W3CDTF">2022-08-11T04:09:12Z</dcterms:modified>
</cp:coreProperties>
</file>